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8"/>
  </p:notesMasterIdLst>
  <p:sldIdLst>
    <p:sldId id="256" r:id="rId2"/>
    <p:sldId id="257" r:id="rId3"/>
    <p:sldId id="1126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1pPr>
    <a:lvl2pPr marL="0" marR="0" indent="4572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2pPr>
    <a:lvl3pPr marL="0" marR="0" indent="9144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3pPr>
    <a:lvl4pPr marL="0" marR="0" indent="13716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4pPr>
    <a:lvl5pPr marL="0" marR="0" indent="18288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5pPr>
    <a:lvl6pPr marL="0" marR="0" indent="22860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6pPr>
    <a:lvl7pPr marL="0" marR="0" indent="27432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7pPr>
    <a:lvl8pPr marL="0" marR="0" indent="32004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8pPr>
    <a:lvl9pPr marL="0" marR="0" indent="36576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/>
      <a:tcStyle>
        <a:tcBdr/>
        <a:fill>
          <a:solidFill>
            <a:srgbClr val="E8EBF5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762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762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762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762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762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762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101600" cap="flat">
              <a:solidFill>
                <a:srgbClr val="000000"/>
              </a:solidFill>
              <a:prstDash val="solid"/>
              <a:round/>
            </a:ln>
          </a:top>
          <a:bottom>
            <a:ln w="508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508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762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762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1016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508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722"/>
    <p:restoredTop sz="80790"/>
  </p:normalViewPr>
  <p:slideViewPr>
    <p:cSldViewPr snapToGrid="0" snapToObjects="1">
      <p:cViewPr varScale="1">
        <p:scale>
          <a:sx n="34" d="100"/>
          <a:sy n="34" d="100"/>
        </p:scale>
        <p:origin x="280" y="360"/>
      </p:cViewPr>
      <p:guideLst/>
    </p:cSldViewPr>
  </p:slideViewPr>
  <p:notesTextViewPr>
    <p:cViewPr>
      <p:scale>
        <a:sx n="1" d="1"/>
        <a:sy n="1" d="1"/>
      </p:scale>
      <p:origin x="0" y="-104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4CE431B-AD0E-468C-93DD-AE3A8001ABD9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B1A9D94E-1281-4886-BCAA-EDF76885946A}">
      <dgm:prSet/>
      <dgm:spPr/>
      <dgm:t>
        <a:bodyPr/>
        <a:lstStyle/>
        <a:p>
          <a:pPr algn="ctr"/>
          <a:r>
            <a:rPr lang="en-US" dirty="0"/>
            <a:t>Building your immune system</a:t>
          </a:r>
        </a:p>
      </dgm:t>
    </dgm:pt>
    <dgm:pt modelId="{7461BD8E-0041-4074-AAFB-840DB2030710}" type="parTrans" cxnId="{5CC49974-680F-43B8-95F5-25D6FBCDDCC9}">
      <dgm:prSet/>
      <dgm:spPr/>
      <dgm:t>
        <a:bodyPr/>
        <a:lstStyle/>
        <a:p>
          <a:endParaRPr lang="en-US"/>
        </a:p>
      </dgm:t>
    </dgm:pt>
    <dgm:pt modelId="{859691C7-AC66-423B-B18F-FE2AA820A83A}" type="sibTrans" cxnId="{5CC49974-680F-43B8-95F5-25D6FBCDDCC9}">
      <dgm:prSet/>
      <dgm:spPr/>
      <dgm:t>
        <a:bodyPr/>
        <a:lstStyle/>
        <a:p>
          <a:endParaRPr lang="en-US"/>
        </a:p>
      </dgm:t>
    </dgm:pt>
    <dgm:pt modelId="{F1F91DED-AC42-4823-B70D-EA7E9CEF6974}">
      <dgm:prSet/>
      <dgm:spPr/>
      <dgm:t>
        <a:bodyPr/>
        <a:lstStyle/>
        <a:p>
          <a:pPr algn="ctr"/>
          <a:r>
            <a:rPr lang="en-US" dirty="0"/>
            <a:t>Giving natural solutions for inflammation and pain and understanding the role of supplementation</a:t>
          </a:r>
        </a:p>
      </dgm:t>
    </dgm:pt>
    <dgm:pt modelId="{53E4F35F-4DE5-41B0-9CBF-D317F4CF9CB1}" type="sibTrans" cxnId="{D0390189-A937-4FDB-9A42-4EF93E8E4D61}">
      <dgm:prSet/>
      <dgm:spPr/>
      <dgm:t>
        <a:bodyPr/>
        <a:lstStyle/>
        <a:p>
          <a:endParaRPr lang="en-US"/>
        </a:p>
      </dgm:t>
    </dgm:pt>
    <dgm:pt modelId="{510A3B07-A2B8-4302-BB11-001CBDFCA47E}" type="parTrans" cxnId="{D0390189-A937-4FDB-9A42-4EF93E8E4D61}">
      <dgm:prSet/>
      <dgm:spPr/>
      <dgm:t>
        <a:bodyPr/>
        <a:lstStyle/>
        <a:p>
          <a:endParaRPr lang="en-US"/>
        </a:p>
      </dgm:t>
    </dgm:pt>
    <dgm:pt modelId="{ED673F11-C26F-4CA5-AF79-AFECB68BB5E6}">
      <dgm:prSet/>
      <dgm:spPr/>
      <dgm:t>
        <a:bodyPr/>
        <a:lstStyle/>
        <a:p>
          <a:pPr algn="ctr"/>
          <a:r>
            <a:rPr lang="en-US" dirty="0"/>
            <a:t>Improving gut health </a:t>
          </a:r>
        </a:p>
      </dgm:t>
    </dgm:pt>
    <dgm:pt modelId="{7F67891C-3187-4508-BF3E-5E910994883F}" type="sibTrans" cxnId="{FC928F0F-F8C6-4E85-A7FA-98AFBC225A88}">
      <dgm:prSet/>
      <dgm:spPr/>
      <dgm:t>
        <a:bodyPr/>
        <a:lstStyle/>
        <a:p>
          <a:endParaRPr lang="en-US"/>
        </a:p>
      </dgm:t>
    </dgm:pt>
    <dgm:pt modelId="{1647304C-6855-46BB-8726-2EF53A229666}" type="parTrans" cxnId="{FC928F0F-F8C6-4E85-A7FA-98AFBC225A88}">
      <dgm:prSet/>
      <dgm:spPr/>
      <dgm:t>
        <a:bodyPr/>
        <a:lstStyle/>
        <a:p>
          <a:endParaRPr lang="en-US"/>
        </a:p>
      </dgm:t>
    </dgm:pt>
    <dgm:pt modelId="{FCADF4C2-7FB3-C54B-9499-E964FA79E0E2}" type="pres">
      <dgm:prSet presAssocID="{74CE431B-AD0E-468C-93DD-AE3A8001ABD9}" presName="linear" presStyleCnt="0">
        <dgm:presLayoutVars>
          <dgm:animLvl val="lvl"/>
          <dgm:resizeHandles val="exact"/>
        </dgm:presLayoutVars>
      </dgm:prSet>
      <dgm:spPr/>
    </dgm:pt>
    <dgm:pt modelId="{F92B0058-76EE-4C40-B696-7A9BB40D98B3}" type="pres">
      <dgm:prSet presAssocID="{ED673F11-C26F-4CA5-AF79-AFECB68BB5E6}" presName="parentText" presStyleLbl="node1" presStyleIdx="0" presStyleCnt="3" custLinFactNeighborX="-421" custLinFactNeighborY="-11504">
        <dgm:presLayoutVars>
          <dgm:chMax val="0"/>
          <dgm:bulletEnabled val="1"/>
        </dgm:presLayoutVars>
      </dgm:prSet>
      <dgm:spPr/>
    </dgm:pt>
    <dgm:pt modelId="{3E61BAB5-C0AC-4B4D-8BAB-5094C0C3ED7D}" type="pres">
      <dgm:prSet presAssocID="{7F67891C-3187-4508-BF3E-5E910994883F}" presName="spacer" presStyleCnt="0"/>
      <dgm:spPr/>
    </dgm:pt>
    <dgm:pt modelId="{4A73EB35-A480-4944-A608-3607151FEEEE}" type="pres">
      <dgm:prSet presAssocID="{B1A9D94E-1281-4886-BCAA-EDF76885946A}" presName="parentText" presStyleLbl="node1" presStyleIdx="1" presStyleCnt="3" custLinFactNeighborX="-516" custLinFactNeighborY="24643">
        <dgm:presLayoutVars>
          <dgm:chMax val="0"/>
          <dgm:bulletEnabled val="1"/>
        </dgm:presLayoutVars>
      </dgm:prSet>
      <dgm:spPr/>
    </dgm:pt>
    <dgm:pt modelId="{BCAF1343-FDE1-0C4F-8940-E4BCD0CF4F74}" type="pres">
      <dgm:prSet presAssocID="{859691C7-AC66-423B-B18F-FE2AA820A83A}" presName="spacer" presStyleCnt="0"/>
      <dgm:spPr/>
    </dgm:pt>
    <dgm:pt modelId="{2FA0E758-7BC6-374C-944D-EF849B348EE1}" type="pres">
      <dgm:prSet presAssocID="{F1F91DED-AC42-4823-B70D-EA7E9CEF6974}" presName="parentText" presStyleLbl="node1" presStyleIdx="2" presStyleCnt="3" custLinFactNeighborY="50369">
        <dgm:presLayoutVars>
          <dgm:chMax val="0"/>
          <dgm:bulletEnabled val="1"/>
        </dgm:presLayoutVars>
      </dgm:prSet>
      <dgm:spPr/>
    </dgm:pt>
  </dgm:ptLst>
  <dgm:cxnLst>
    <dgm:cxn modelId="{FC928F0F-F8C6-4E85-A7FA-98AFBC225A88}" srcId="{74CE431B-AD0E-468C-93DD-AE3A8001ABD9}" destId="{ED673F11-C26F-4CA5-AF79-AFECB68BB5E6}" srcOrd="0" destOrd="0" parTransId="{1647304C-6855-46BB-8726-2EF53A229666}" sibTransId="{7F67891C-3187-4508-BF3E-5E910994883F}"/>
    <dgm:cxn modelId="{D5383A3A-DED8-C544-9424-28D725EB6E43}" type="presOf" srcId="{F1F91DED-AC42-4823-B70D-EA7E9CEF6974}" destId="{2FA0E758-7BC6-374C-944D-EF849B348EE1}" srcOrd="0" destOrd="0" presId="urn:microsoft.com/office/officeart/2005/8/layout/vList2"/>
    <dgm:cxn modelId="{5CC49974-680F-43B8-95F5-25D6FBCDDCC9}" srcId="{74CE431B-AD0E-468C-93DD-AE3A8001ABD9}" destId="{B1A9D94E-1281-4886-BCAA-EDF76885946A}" srcOrd="1" destOrd="0" parTransId="{7461BD8E-0041-4074-AAFB-840DB2030710}" sibTransId="{859691C7-AC66-423B-B18F-FE2AA820A83A}"/>
    <dgm:cxn modelId="{D0390189-A937-4FDB-9A42-4EF93E8E4D61}" srcId="{74CE431B-AD0E-468C-93DD-AE3A8001ABD9}" destId="{F1F91DED-AC42-4823-B70D-EA7E9CEF6974}" srcOrd="2" destOrd="0" parTransId="{510A3B07-A2B8-4302-BB11-001CBDFCA47E}" sibTransId="{53E4F35F-4DE5-41B0-9CBF-D317F4CF9CB1}"/>
    <dgm:cxn modelId="{777F5A98-B694-694F-AAB7-35C5569C73DE}" type="presOf" srcId="{74CE431B-AD0E-468C-93DD-AE3A8001ABD9}" destId="{FCADF4C2-7FB3-C54B-9499-E964FA79E0E2}" srcOrd="0" destOrd="0" presId="urn:microsoft.com/office/officeart/2005/8/layout/vList2"/>
    <dgm:cxn modelId="{2FF8A5D2-EC49-624F-A8A7-923D138A528E}" type="presOf" srcId="{ED673F11-C26F-4CA5-AF79-AFECB68BB5E6}" destId="{F92B0058-76EE-4C40-B696-7A9BB40D98B3}" srcOrd="0" destOrd="0" presId="urn:microsoft.com/office/officeart/2005/8/layout/vList2"/>
    <dgm:cxn modelId="{EBBDDAE7-918B-1941-96D1-3A34C165F782}" type="presOf" srcId="{B1A9D94E-1281-4886-BCAA-EDF76885946A}" destId="{4A73EB35-A480-4944-A608-3607151FEEEE}" srcOrd="0" destOrd="0" presId="urn:microsoft.com/office/officeart/2005/8/layout/vList2"/>
    <dgm:cxn modelId="{2E9EB0A9-2578-6340-924E-70E1CD351072}" type="presParOf" srcId="{FCADF4C2-7FB3-C54B-9499-E964FA79E0E2}" destId="{F92B0058-76EE-4C40-B696-7A9BB40D98B3}" srcOrd="0" destOrd="0" presId="urn:microsoft.com/office/officeart/2005/8/layout/vList2"/>
    <dgm:cxn modelId="{0B8FAA76-9D1A-A940-B935-5297C85E09C6}" type="presParOf" srcId="{FCADF4C2-7FB3-C54B-9499-E964FA79E0E2}" destId="{3E61BAB5-C0AC-4B4D-8BAB-5094C0C3ED7D}" srcOrd="1" destOrd="0" presId="urn:microsoft.com/office/officeart/2005/8/layout/vList2"/>
    <dgm:cxn modelId="{42D7A022-FDA9-FC42-AEB6-A39680489D01}" type="presParOf" srcId="{FCADF4C2-7FB3-C54B-9499-E964FA79E0E2}" destId="{4A73EB35-A480-4944-A608-3607151FEEEE}" srcOrd="2" destOrd="0" presId="urn:microsoft.com/office/officeart/2005/8/layout/vList2"/>
    <dgm:cxn modelId="{F499CADD-D557-C747-9711-9AD7F32448A6}" type="presParOf" srcId="{FCADF4C2-7FB3-C54B-9499-E964FA79E0E2}" destId="{BCAF1343-FDE1-0C4F-8940-E4BCD0CF4F74}" srcOrd="3" destOrd="0" presId="urn:microsoft.com/office/officeart/2005/8/layout/vList2"/>
    <dgm:cxn modelId="{F6901671-7151-E64B-B6D4-3E142EF6FD6A}" type="presParOf" srcId="{FCADF4C2-7FB3-C54B-9499-E964FA79E0E2}" destId="{2FA0E758-7BC6-374C-944D-EF849B348EE1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2B0058-76EE-4C40-B696-7A9BB40D98B3}">
      <dsp:nvSpPr>
        <dsp:cNvPr id="0" name=""/>
        <dsp:cNvSpPr/>
      </dsp:nvSpPr>
      <dsp:spPr>
        <a:xfrm>
          <a:off x="0" y="120267"/>
          <a:ext cx="10131982" cy="3794639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3840" tIns="243840" rIns="243840" bIns="243840" numCol="1" spcCol="1270" anchor="ctr" anchorCtr="0">
          <a:noAutofit/>
        </a:bodyPr>
        <a:lstStyle/>
        <a:p>
          <a:pPr marL="0" lvl="0" indent="0" algn="ctr" defTabSz="2844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400" kern="1200" dirty="0"/>
            <a:t>Improving gut health </a:t>
          </a:r>
        </a:p>
      </dsp:txBody>
      <dsp:txXfrm>
        <a:off x="185239" y="305506"/>
        <a:ext cx="9761504" cy="3424161"/>
      </dsp:txXfrm>
    </dsp:sp>
    <dsp:sp modelId="{4A73EB35-A480-4944-A608-3607151FEEEE}">
      <dsp:nvSpPr>
        <dsp:cNvPr id="0" name=""/>
        <dsp:cNvSpPr/>
      </dsp:nvSpPr>
      <dsp:spPr>
        <a:xfrm>
          <a:off x="0" y="4165852"/>
          <a:ext cx="10131982" cy="3794639"/>
        </a:xfrm>
        <a:prstGeom prst="roundRect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3840" tIns="243840" rIns="243840" bIns="243840" numCol="1" spcCol="1270" anchor="ctr" anchorCtr="0">
          <a:noAutofit/>
        </a:bodyPr>
        <a:lstStyle/>
        <a:p>
          <a:pPr marL="0" lvl="0" indent="0" algn="ctr" defTabSz="2844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400" kern="1200" dirty="0"/>
            <a:t>Building your immune system</a:t>
          </a:r>
        </a:p>
      </dsp:txBody>
      <dsp:txXfrm>
        <a:off x="185239" y="4351091"/>
        <a:ext cx="9761504" cy="3424161"/>
      </dsp:txXfrm>
    </dsp:sp>
    <dsp:sp modelId="{2FA0E758-7BC6-374C-944D-EF849B348EE1}">
      <dsp:nvSpPr>
        <dsp:cNvPr id="0" name=""/>
        <dsp:cNvSpPr/>
      </dsp:nvSpPr>
      <dsp:spPr>
        <a:xfrm>
          <a:off x="0" y="8192229"/>
          <a:ext cx="10131982" cy="3794639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3840" tIns="243840" rIns="243840" bIns="243840" numCol="1" spcCol="1270" anchor="ctr" anchorCtr="0">
          <a:noAutofit/>
        </a:bodyPr>
        <a:lstStyle/>
        <a:p>
          <a:pPr marL="0" lvl="0" indent="0" algn="ctr" defTabSz="2844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400" kern="1200" dirty="0"/>
            <a:t>Giving natural solutions for inflammation and pain and understanding the role of supplementation</a:t>
          </a:r>
        </a:p>
      </dsp:txBody>
      <dsp:txXfrm>
        <a:off x="185239" y="8377468"/>
        <a:ext cx="9761504" cy="342416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1" name="Shape 111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1828800" latinLnBrk="0">
      <a:defRPr sz="2400">
        <a:latin typeface="+mj-lt"/>
        <a:ea typeface="+mj-ea"/>
        <a:cs typeface="+mj-cs"/>
        <a:sym typeface="Calibri"/>
      </a:defRPr>
    </a:lvl1pPr>
    <a:lvl2pPr indent="228600" defTabSz="1828800" latinLnBrk="0">
      <a:defRPr sz="2400">
        <a:latin typeface="+mj-lt"/>
        <a:ea typeface="+mj-ea"/>
        <a:cs typeface="+mj-cs"/>
        <a:sym typeface="Calibri"/>
      </a:defRPr>
    </a:lvl2pPr>
    <a:lvl3pPr indent="457200" defTabSz="1828800" latinLnBrk="0">
      <a:defRPr sz="2400">
        <a:latin typeface="+mj-lt"/>
        <a:ea typeface="+mj-ea"/>
        <a:cs typeface="+mj-cs"/>
        <a:sym typeface="Calibri"/>
      </a:defRPr>
    </a:lvl3pPr>
    <a:lvl4pPr indent="685800" defTabSz="1828800" latinLnBrk="0">
      <a:defRPr sz="2400">
        <a:latin typeface="+mj-lt"/>
        <a:ea typeface="+mj-ea"/>
        <a:cs typeface="+mj-cs"/>
        <a:sym typeface="Calibri"/>
      </a:defRPr>
    </a:lvl4pPr>
    <a:lvl5pPr indent="914400" defTabSz="1828800" latinLnBrk="0">
      <a:defRPr sz="2400">
        <a:latin typeface="+mj-lt"/>
        <a:ea typeface="+mj-ea"/>
        <a:cs typeface="+mj-cs"/>
        <a:sym typeface="Calibri"/>
      </a:defRPr>
    </a:lvl5pPr>
    <a:lvl6pPr indent="1143000" defTabSz="1828800" latinLnBrk="0">
      <a:defRPr sz="2400">
        <a:latin typeface="+mj-lt"/>
        <a:ea typeface="+mj-ea"/>
        <a:cs typeface="+mj-cs"/>
        <a:sym typeface="Calibri"/>
      </a:defRPr>
    </a:lvl6pPr>
    <a:lvl7pPr indent="1371600" defTabSz="1828800" latinLnBrk="0">
      <a:defRPr sz="2400">
        <a:latin typeface="+mj-lt"/>
        <a:ea typeface="+mj-ea"/>
        <a:cs typeface="+mj-cs"/>
        <a:sym typeface="Calibri"/>
      </a:defRPr>
    </a:lvl7pPr>
    <a:lvl8pPr indent="1600200" defTabSz="1828800" latinLnBrk="0">
      <a:defRPr sz="2400">
        <a:latin typeface="+mj-lt"/>
        <a:ea typeface="+mj-ea"/>
        <a:cs typeface="+mj-cs"/>
        <a:sym typeface="Calibri"/>
      </a:defRPr>
    </a:lvl8pPr>
    <a:lvl9pPr indent="1828800" defTabSz="1828800" latinLnBrk="0">
      <a:defRPr sz="2400">
        <a:latin typeface="+mj-lt"/>
        <a:ea typeface="+mj-ea"/>
        <a:cs typeface="+mj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cbi.nlm.nih.gov/pmc/articles/PMC2706673/" TargetMode="External"/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www.medicinenet.com/vitamin_d_deficiency/article.htm" TargetMode="External"/><Relationship Id="rId4" Type="http://schemas.openxmlformats.org/officeDocument/2006/relationships/hyperlink" Target="https://www.nature.com/articles/srep45172" TargetMode="Externa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6" name="Shape 12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14400">
              <a:defRPr sz="1200"/>
            </a:pPr>
            <a:r>
              <a:rPr dirty="0"/>
              <a:t>Today is all about </a:t>
            </a:r>
            <a:r>
              <a:rPr b="1" dirty="0"/>
              <a:t>you</a:t>
            </a:r>
            <a:r>
              <a:rPr dirty="0"/>
              <a:t> and giving you </a:t>
            </a:r>
            <a:r>
              <a:rPr b="1" dirty="0"/>
              <a:t>information</a:t>
            </a:r>
            <a:endParaRPr dirty="0"/>
          </a:p>
          <a:p>
            <a:pPr defTabSz="914400">
              <a:defRPr sz="1200"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4771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38" name="Shape 23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14400">
              <a:defRPr sz="1200"/>
            </a:pPr>
            <a:r>
              <a:rPr dirty="0"/>
              <a:t>When we get sick we have been taught to lean on pha</a:t>
            </a:r>
            <a:r>
              <a:rPr lang="en-US" dirty="0"/>
              <a:t>r</a:t>
            </a:r>
            <a:r>
              <a:rPr dirty="0"/>
              <a:t>maceuticals</a:t>
            </a:r>
          </a:p>
          <a:p>
            <a:pPr defTabSz="914400">
              <a:defRPr sz="1200"/>
            </a:pPr>
            <a:r>
              <a:rPr dirty="0"/>
              <a:t>   </a:t>
            </a:r>
          </a:p>
          <a:p>
            <a:pPr defTabSz="914400">
              <a:defRPr sz="1200"/>
            </a:pPr>
            <a:r>
              <a:rPr dirty="0"/>
              <a:t>We need to be aware that they can deplete critical nutrients in our bodies.  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79379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Shape 25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53" name="Shape 25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14400">
              <a:defRPr sz="1200"/>
            </a:pPr>
            <a:r>
              <a:t>Each guest should have this list of products (Nutritional Guideline) emailed to them</a:t>
            </a:r>
          </a:p>
          <a:p>
            <a:pPr defTabSz="914400">
              <a:defRPr sz="1200"/>
            </a:pPr>
            <a:endParaRPr/>
          </a:p>
          <a:p>
            <a:pPr defTabSz="914400">
              <a:defRPr sz="1200"/>
            </a:pPr>
            <a:r>
              <a:t>Briefly mention the products on this page and the ones that will be covered in the video</a:t>
            </a:r>
          </a:p>
          <a:p>
            <a:pPr defTabSz="914400">
              <a:defRPr sz="1200"/>
            </a:pPr>
            <a:endParaRPr/>
          </a:p>
          <a:p>
            <a:pPr defTabSz="914400">
              <a:defRPr sz="1200"/>
            </a:pPr>
            <a:r>
              <a:t>Tell guests to take notes during presentation</a:t>
            </a:r>
          </a:p>
          <a:p>
            <a:pPr defTabSz="914400">
              <a:defRPr sz="1200"/>
            </a:pPr>
            <a:endParaRPr/>
          </a:p>
          <a:p>
            <a:pPr defTabSz="914400">
              <a:defRPr sz="1200" b="1"/>
            </a:pPr>
            <a:r>
              <a:t>Introduce the wellness101 video 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Shape 259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60" name="Shape 26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14400">
              <a:defRPr sz="1200"/>
            </a:pPr>
            <a:r>
              <a:rPr dirty="0"/>
              <a:t>2 Testimonials are planned ahead of time for any of the products mentioned in the video</a:t>
            </a:r>
          </a:p>
          <a:p>
            <a:pPr defTabSz="914400">
              <a:defRPr sz="1200"/>
            </a:pPr>
            <a:endParaRPr dirty="0"/>
          </a:p>
          <a:p>
            <a:pPr defTabSz="914400">
              <a:defRPr sz="1200"/>
            </a:pPr>
            <a:r>
              <a:rPr dirty="0"/>
              <a:t>We need to stop the video </a:t>
            </a:r>
            <a:r>
              <a:rPr b="1" dirty="0"/>
              <a:t>4 times</a:t>
            </a:r>
          </a:p>
          <a:p>
            <a:pPr defTabSz="914400">
              <a:defRPr sz="1200" b="1"/>
            </a:pPr>
            <a:endParaRPr b="1" dirty="0"/>
          </a:p>
          <a:p>
            <a:pPr marL="228600" indent="-228600" defTabSz="914400">
              <a:buSzPct val="100000"/>
              <a:buAutoNum type="arabicPeriod"/>
              <a:defRPr sz="1200"/>
            </a:pPr>
            <a:r>
              <a:rPr dirty="0"/>
              <a:t>After the Aloe at: 4:48 min.</a:t>
            </a:r>
          </a:p>
          <a:p>
            <a:pPr marL="228600" indent="-228600" defTabSz="914400">
              <a:buSzPct val="100000"/>
              <a:buAutoNum type="arabicPeriod"/>
              <a:defRPr sz="1200"/>
            </a:pPr>
            <a:endParaRPr dirty="0"/>
          </a:p>
          <a:p>
            <a:pPr marL="228600" indent="-228600" defTabSz="914400">
              <a:buSzPct val="100000"/>
              <a:buAutoNum type="arabicPeriod" startAt="2"/>
              <a:defRPr sz="1200"/>
            </a:pPr>
            <a:r>
              <a:rPr dirty="0"/>
              <a:t>B. Complex testimonial at 11:20 </a:t>
            </a:r>
          </a:p>
          <a:p>
            <a:pPr marL="228600" indent="-228600" defTabSz="914400">
              <a:buSzPct val="100000"/>
              <a:buAutoNum type="arabicPeriod" startAt="2"/>
              <a:defRPr sz="1200"/>
            </a:pPr>
            <a:endParaRPr dirty="0"/>
          </a:p>
          <a:p>
            <a:pPr marL="228600" indent="-228600" defTabSz="914400">
              <a:buSzPct val="100000"/>
              <a:buAutoNum type="arabicPeriod" startAt="3"/>
              <a:defRPr sz="1200"/>
            </a:pPr>
            <a:r>
              <a:rPr dirty="0"/>
              <a:t>Food into energy at 14:33</a:t>
            </a:r>
          </a:p>
          <a:p>
            <a:pPr marL="228600" indent="-228600" defTabSz="914400">
              <a:buSzPct val="100000"/>
              <a:buAutoNum type="arabicPeriod" startAt="3"/>
              <a:defRPr sz="1200"/>
            </a:pPr>
            <a:endParaRPr dirty="0"/>
          </a:p>
          <a:p>
            <a:pPr marL="228600" indent="-228600" defTabSz="914400">
              <a:buSzPct val="100000"/>
              <a:buAutoNum type="arabicPeriod" startAt="4"/>
              <a:defRPr sz="1200"/>
            </a:pPr>
            <a:r>
              <a:rPr dirty="0"/>
              <a:t>OPC3 Testimony at 16:52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Shape 26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68" name="Shape 26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14400">
              <a:defRPr sz="1200"/>
            </a:pPr>
            <a:r>
              <a:rPr lang="en-US" dirty="0"/>
              <a:t>2 Testimonials are planned ahead of time for any of the products mentioned in the video</a:t>
            </a:r>
          </a:p>
          <a:p>
            <a:pPr defTabSz="914400">
              <a:defRPr sz="1200"/>
            </a:pPr>
            <a:endParaRPr lang="en-US" dirty="0"/>
          </a:p>
          <a:p>
            <a:pPr defTabSz="914400">
              <a:defRPr sz="1200"/>
            </a:pPr>
            <a:r>
              <a:rPr lang="en-US" dirty="0"/>
              <a:t>We need to stop the video </a:t>
            </a:r>
            <a:r>
              <a:rPr lang="en-US" b="1" dirty="0"/>
              <a:t>4 times</a:t>
            </a:r>
          </a:p>
          <a:p>
            <a:pPr defTabSz="914400">
              <a:defRPr sz="1200" b="1"/>
            </a:pPr>
            <a:endParaRPr lang="en-US" b="1" dirty="0"/>
          </a:p>
          <a:p>
            <a:pPr marL="228600" indent="-228600" defTabSz="914400">
              <a:buSzPct val="100000"/>
              <a:buAutoNum type="arabicPeriod"/>
              <a:defRPr sz="1200"/>
            </a:pPr>
            <a:r>
              <a:rPr lang="en-US" dirty="0"/>
              <a:t>After the Aloe at: 4:48 min.</a:t>
            </a:r>
          </a:p>
          <a:p>
            <a:pPr marL="228600" indent="-228600" defTabSz="914400">
              <a:buSzPct val="100000"/>
              <a:buAutoNum type="arabicPeriod"/>
              <a:defRPr sz="1200"/>
            </a:pPr>
            <a:endParaRPr lang="en-US" dirty="0"/>
          </a:p>
          <a:p>
            <a:pPr marL="228600" indent="-228600" defTabSz="914400">
              <a:buSzPct val="100000"/>
              <a:buAutoNum type="arabicPeriod" startAt="2"/>
              <a:defRPr sz="1200"/>
            </a:pPr>
            <a:r>
              <a:rPr lang="en-US" dirty="0"/>
              <a:t>B. Complex testimonial at 11:20 </a:t>
            </a:r>
          </a:p>
          <a:p>
            <a:pPr marL="228600" indent="-228600" defTabSz="914400">
              <a:buSzPct val="100000"/>
              <a:buAutoNum type="arabicPeriod" startAt="2"/>
              <a:defRPr sz="1200"/>
            </a:pPr>
            <a:endParaRPr lang="en-US" dirty="0"/>
          </a:p>
          <a:p>
            <a:pPr marL="228600" indent="-228600" defTabSz="914400">
              <a:buSzPct val="100000"/>
              <a:buAutoNum type="arabicPeriod" startAt="3"/>
              <a:defRPr sz="1200"/>
            </a:pPr>
            <a:r>
              <a:rPr lang="en-US" dirty="0"/>
              <a:t>Food into energy at 14:33</a:t>
            </a:r>
          </a:p>
          <a:p>
            <a:pPr marL="228600" indent="-228600" defTabSz="914400">
              <a:buSzPct val="100000"/>
              <a:buAutoNum type="arabicPeriod" startAt="3"/>
              <a:defRPr sz="1200"/>
            </a:pPr>
            <a:endParaRPr lang="en-US" dirty="0"/>
          </a:p>
          <a:p>
            <a:pPr marL="228600" indent="-228600" defTabSz="914400">
              <a:buSzPct val="100000"/>
              <a:buAutoNum type="arabicPeriod" startAt="4"/>
              <a:defRPr sz="1200"/>
            </a:pPr>
            <a:r>
              <a:rPr lang="en-US" dirty="0"/>
              <a:t>OPC3 Testimony at 16:52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4498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75447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564368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Shape 315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16" name="Shape 31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A Co-Host can present Vitamin D with testimony</a:t>
            </a: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Vitamin D is actually a steroid hormone precursor</a:t>
            </a:r>
            <a:endParaRPr lang="en-US" sz="1200" dirty="0"/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Without adequate Vitamin D, only 10-15% of dietary calcium is absorbed</a:t>
            </a: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++Highlight lung and respiratory support targets the lungs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*The Vitamin D-</a:t>
            </a:r>
            <a:r>
              <a:rPr lang="en-US" sz="1200" dirty="0" err="1"/>
              <a:t>cathelicidin</a:t>
            </a:r>
            <a:r>
              <a:rPr lang="en-US" sz="1200" dirty="0"/>
              <a:t> pathway (</a:t>
            </a:r>
            <a:r>
              <a:rPr lang="en-US" sz="1200" dirty="0" err="1"/>
              <a:t>cathelicidins</a:t>
            </a:r>
            <a:r>
              <a:rPr lang="en-US" sz="1200" dirty="0"/>
              <a:t> are peptides in the cells that are activated by Vit. D)</a:t>
            </a:r>
          </a:p>
          <a:p>
            <a:r>
              <a:rPr lang="en-US" dirty="0"/>
              <a:t>For optimal health, </a:t>
            </a:r>
            <a:r>
              <a:rPr lang="en-US" dirty="0" err="1"/>
              <a:t>Intergrative</a:t>
            </a:r>
            <a:r>
              <a:rPr lang="en-US" dirty="0"/>
              <a:t> practitioners recommend Vitamin D levels should be between 50-100 ng/ml (typical US tests at 3—40 ng/ml)</a:t>
            </a:r>
          </a:p>
          <a:p>
            <a:r>
              <a:rPr lang="en-US" dirty="0"/>
              <a:t>This can be determined by a simple blood test from your Health Professional</a:t>
            </a:r>
            <a:endParaRPr lang="en-US" sz="1200" dirty="0"/>
          </a:p>
          <a:p>
            <a:pPr marL="0" indent="0">
              <a:buNone/>
            </a:pPr>
            <a:r>
              <a:rPr lang="en-US" sz="1200" i="1" dirty="0">
                <a:hlinkClick r:id="rId3"/>
              </a:rPr>
              <a:t>https://www.ncbi.nlm.nih.gov/pmc/articles/PMC2706673/</a:t>
            </a:r>
            <a:endParaRPr lang="en-US" sz="1200" i="1" dirty="0"/>
          </a:p>
          <a:p>
            <a:pPr marL="0" indent="0">
              <a:buNone/>
            </a:pPr>
            <a:r>
              <a:rPr lang="en-US" sz="1200" i="1" dirty="0">
                <a:hlinkClick r:id="rId4"/>
              </a:rPr>
              <a:t>https://www.nature.com/articles/srep45172</a:t>
            </a:r>
            <a:endParaRPr lang="en-US" sz="1200" i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dirty="0">
                <a:hlinkClick r:id="rId5"/>
              </a:rPr>
              <a:t>https://www.medicinenet.com/vitamin_d_deficiency/article.htm</a:t>
            </a:r>
            <a:endParaRPr lang="en-US" sz="1200" i="1" dirty="0"/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8" name="Shape 14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914400">
              <a:defRPr sz="1200"/>
            </a:lvl1pPr>
          </a:lstStyle>
          <a:p>
            <a:r>
              <a:t>My name is…..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latinLnBrk="0"/>
            <a:r>
              <a:rPr lang="en-US" sz="2400" b="0" i="0" u="none" strike="noStrike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Obtained in 3 ways: Dietary intake ›Supplementation ›Sunlight</a:t>
            </a:r>
          </a:p>
          <a:p>
            <a:pPr rtl="0" latinLnBrk="0"/>
            <a:r>
              <a:rPr lang="en-US" sz="2400" b="0" i="0" u="none" strike="noStrike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Dietary Sources (note how much more is needed to eat daily to have optimal intake level of 3-7,000IU/day ):</a:t>
            </a:r>
          </a:p>
          <a:p>
            <a:pPr rtl="0" latinLnBrk="0"/>
            <a:r>
              <a:rPr lang="en-US" sz="2400" b="0" i="0" u="none" strike="noStrike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    Salmon: 360 IUs. (mercury contamination)</a:t>
            </a:r>
          </a:p>
          <a:p>
            <a:pPr rtl="0" latinLnBrk="0"/>
            <a:r>
              <a:rPr lang="en-US" sz="2400" b="0" i="0" u="none" strike="noStrike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    Mackerel: 345 IUs. (high toxin levels)</a:t>
            </a:r>
          </a:p>
          <a:p>
            <a:pPr rtl="0" latinLnBrk="0"/>
            <a:r>
              <a:rPr lang="en-US" sz="2400" b="0" i="0" u="none" strike="noStrike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    Tuna: 200 IUs. (high toxin levels)</a:t>
            </a:r>
          </a:p>
          <a:p>
            <a:pPr rtl="0" latinLnBrk="0"/>
            <a:r>
              <a:rPr lang="en-US" sz="2400" b="0" i="0" u="none" strike="noStrike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    Sardines: 250IUs</a:t>
            </a:r>
          </a:p>
          <a:p>
            <a:pPr rtl="0" latinLnBrk="0"/>
            <a:r>
              <a:rPr lang="en-US" sz="2400" b="0" i="0" u="none" strike="noStrike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  <a:sym typeface="Calibri"/>
              </a:rPr>
              <a:t>    Fortified Milk: 98 IUs (dairy not recommended for optimal wellness-inflammation, mucous,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229519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44806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Shape 338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39" name="Shape 33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14400">
              <a:defRPr sz="1200"/>
            </a:pPr>
            <a:r>
              <a:t>The suggested retail is …..</a:t>
            </a:r>
          </a:p>
          <a:p>
            <a:pPr defTabSz="914400">
              <a:defRPr sz="1200"/>
            </a:pPr>
            <a:endParaRPr/>
          </a:p>
          <a:p>
            <a:pPr defTabSz="914400">
              <a:defRPr sz="1200"/>
            </a:pPr>
            <a:r>
              <a:t>A special offer should be shared that we can guarantee this price by you going on auto-ship and include free shipping to ensure a great foundation and low price. </a:t>
            </a:r>
          </a:p>
          <a:p>
            <a:pPr defTabSz="914400">
              <a:defRPr sz="1200"/>
            </a:pPr>
            <a:endParaRPr/>
          </a:p>
          <a:p>
            <a:pPr defTabSz="914400">
              <a:defRPr sz="1200"/>
            </a:pPr>
            <a:r>
              <a:t>Remember, manually, you can offer an additional 5 to 10 percent discount for autoships from your back office. </a:t>
            </a:r>
          </a:p>
          <a:p>
            <a:pPr defTabSz="914400">
              <a:defRPr sz="1200"/>
            </a:pPr>
            <a:endParaRPr/>
          </a:p>
          <a:p>
            <a:pPr defTabSz="914400">
              <a:defRPr sz="1200"/>
            </a:pPr>
            <a:r>
              <a:t>This is just to remember for leverage because a customer on autoship is a guaranteed sale. 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27048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21043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Shape 374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75" name="Shape 37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14400">
              <a:defRPr sz="1200"/>
            </a:pPr>
            <a:r>
              <a:rPr dirty="0"/>
              <a:t>The CLOSE is the key to helping people make a decision that is good for them</a:t>
            </a:r>
          </a:p>
          <a:p>
            <a:pPr defTabSz="914400">
              <a:defRPr sz="1200"/>
            </a:pPr>
            <a:r>
              <a:rPr dirty="0"/>
              <a:t>Review the top 3 choices:</a:t>
            </a:r>
          </a:p>
          <a:p>
            <a:pPr defTabSz="914400">
              <a:defRPr sz="1200"/>
            </a:pPr>
            <a:r>
              <a:rPr dirty="0"/>
              <a:t>Suggested Special for ordering TODAY: 10% discount  for attending</a:t>
            </a:r>
          </a:p>
          <a:p>
            <a:pPr defTabSz="914400">
              <a:defRPr sz="1200"/>
            </a:pPr>
            <a:r>
              <a:rPr dirty="0"/>
              <a:t>A bottle of Aloe at half price when they order Daily Essentials  Kit or Packets</a:t>
            </a: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Shape 38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82" name="Shape 38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algn="ctr" defTabSz="914400">
              <a:defRPr sz="1200"/>
            </a:lvl1pPr>
          </a:lstStyle>
          <a:p>
            <a:r>
              <a:t>Thank you to our host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Host goes over the slide then shares their “why”</a:t>
            </a:r>
          </a:p>
        </p:txBody>
      </p:sp>
    </p:spTree>
    <p:extLst>
      <p:ext uri="{BB962C8B-B14F-4D97-AF65-F5344CB8AC3E}">
        <p14:creationId xmlns:p14="http://schemas.microsoft.com/office/powerpoint/2010/main" val="274258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Shape 170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1" name="Shape 17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14400">
              <a:defRPr sz="4000" b="1"/>
            </a:pPr>
            <a:r>
              <a:rPr dirty="0"/>
              <a:t>This presentation is about our biggest division</a:t>
            </a:r>
          </a:p>
          <a:p>
            <a:pPr defTabSz="914400">
              <a:defRPr sz="1200" b="1"/>
            </a:pPr>
            <a:endParaRPr lang="en-US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1"/>
            </a:pPr>
            <a:r>
              <a:rPr lang="en-US" sz="1200" b="1" dirty="0"/>
              <a:t>Health and Nutrition, which also includes direct to health professional, age management, children’s health and  weight management departments</a:t>
            </a:r>
          </a:p>
          <a:p>
            <a:pPr defTabSz="914400">
              <a:defRPr sz="1200" b="1"/>
            </a:pPr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Shape 180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1" name="Shape 18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14400">
              <a:defRPr sz="1200"/>
            </a:pPr>
            <a:r>
              <a:rPr dirty="0"/>
              <a:t>“Today is all about YOU and getting to know you.”</a:t>
            </a:r>
          </a:p>
          <a:p>
            <a:pPr defTabSz="914400">
              <a:defRPr sz="1200"/>
            </a:pPr>
            <a:endParaRPr dirty="0"/>
          </a:p>
          <a:p>
            <a:pPr defTabSz="914400">
              <a:defRPr sz="1200" b="1"/>
            </a:pPr>
            <a:r>
              <a:rPr dirty="0"/>
              <a:t>Guest</a:t>
            </a:r>
            <a:r>
              <a:rPr b="0" dirty="0"/>
              <a:t> always share first </a:t>
            </a:r>
          </a:p>
          <a:p>
            <a:pPr defTabSz="914400">
              <a:defRPr sz="1200"/>
            </a:pPr>
            <a:endParaRPr b="0" dirty="0"/>
          </a:p>
          <a:p>
            <a:pPr defTabSz="914400">
              <a:defRPr sz="1200" b="1"/>
            </a:pPr>
            <a:r>
              <a:rPr dirty="0"/>
              <a:t>Business Owners </a:t>
            </a:r>
            <a:r>
              <a:rPr b="0" dirty="0"/>
              <a:t>share favorite product and BRIEF why (20 sec)</a:t>
            </a:r>
          </a:p>
          <a:p>
            <a:pPr defTabSz="914400">
              <a:defRPr sz="1200"/>
            </a:pPr>
            <a:endParaRPr b="0" dirty="0"/>
          </a:p>
          <a:p>
            <a:pPr defTabSz="914400">
              <a:defRPr sz="1200" b="1"/>
            </a:pPr>
            <a:r>
              <a:rPr dirty="0"/>
              <a:t>Host</a:t>
            </a:r>
            <a:r>
              <a:rPr b="0" dirty="0"/>
              <a:t> shares: Background and 2 min testimonial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0945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0845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Shape 204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5" name="Shape 20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14400">
              <a:defRPr sz="1200"/>
            </a:pPr>
            <a:r>
              <a:t>This Survey is emailed to all guests:</a:t>
            </a:r>
          </a:p>
          <a:p>
            <a:pPr defTabSz="914400">
              <a:defRPr sz="1200"/>
            </a:pPr>
            <a:endParaRPr/>
          </a:p>
          <a:p>
            <a:pPr defTabSz="914400">
              <a:defRPr sz="1200"/>
            </a:pPr>
            <a:r>
              <a:t>Host or Co-Host reviews this Health Survey going over each line and asking </a:t>
            </a:r>
          </a:p>
          <a:p>
            <a:pPr defTabSz="914400">
              <a:defRPr sz="1200"/>
            </a:pPr>
            <a:br/>
            <a:r>
              <a:t>“Who do you know”  Family or Friend</a:t>
            </a:r>
          </a:p>
          <a:p>
            <a:pPr defTabSz="914400">
              <a:defRPr sz="1200"/>
            </a:pPr>
            <a:endParaRPr/>
          </a:p>
          <a:p>
            <a:pPr defTabSz="914400">
              <a:defRPr sz="1200"/>
            </a:pPr>
            <a:r>
              <a:t>“The person who invited you on this call will follow up to review your completed survey”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5628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5334000" y="2244725"/>
            <a:ext cx="13716000" cy="4775201"/>
          </a:xfrm>
          <a:prstGeom prst="rect">
            <a:avLst/>
          </a:prstGeom>
        </p:spPr>
        <p:txBody>
          <a:bodyPr anchor="b"/>
          <a:lstStyle>
            <a:lvl1pPr algn="ctr">
              <a:defRPr sz="9000"/>
            </a:lvl1pPr>
          </a:lstStyle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5334000" y="7204075"/>
            <a:ext cx="13716000" cy="3311525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3600"/>
            </a:lvl1pPr>
            <a:lvl2pPr marL="0" indent="342900" algn="ctr">
              <a:buSzTx/>
              <a:buFontTx/>
              <a:buNone/>
              <a:defRPr sz="3600"/>
            </a:lvl2pPr>
            <a:lvl3pPr marL="0" indent="685800" algn="ctr">
              <a:buSzTx/>
              <a:buFontTx/>
              <a:buNone/>
              <a:defRPr sz="3600"/>
            </a:lvl3pPr>
            <a:lvl4pPr marL="0" indent="1028700" algn="ctr">
              <a:buSzTx/>
              <a:buFontTx/>
              <a:buNone/>
              <a:defRPr sz="3600"/>
            </a:lvl4pPr>
            <a:lvl5pPr marL="0" indent="1371600" algn="ctr">
              <a:buSzTx/>
              <a:buFontTx/>
              <a:buNone/>
              <a:defRPr sz="3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Title Text"/>
          <p:cNvSpPr txBox="1">
            <a:spLocks noGrp="1"/>
          </p:cNvSpPr>
          <p:nvPr>
            <p:ph type="title"/>
          </p:nvPr>
        </p:nvSpPr>
        <p:spPr>
          <a:xfrm>
            <a:off x="7391400" y="1528746"/>
            <a:ext cx="12755882" cy="2586056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9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236718" y="4389120"/>
            <a:ext cx="7821163" cy="813816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itle Text"/>
          <p:cNvSpPr txBox="1">
            <a:spLocks noGrp="1"/>
          </p:cNvSpPr>
          <p:nvPr>
            <p:ph type="title"/>
          </p:nvPr>
        </p:nvSpPr>
        <p:spPr>
          <a:xfrm>
            <a:off x="7391400" y="1524000"/>
            <a:ext cx="12755882" cy="25908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0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690558" y="4367602"/>
            <a:ext cx="7367318" cy="1647826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5600"/>
            </a:lvl1pPr>
            <a:lvl2pPr marL="0" indent="0">
              <a:buSzTx/>
              <a:buFontTx/>
              <a:buNone/>
              <a:defRPr sz="5600"/>
            </a:lvl2pPr>
            <a:lvl3pPr marL="0" indent="0">
              <a:buSzTx/>
              <a:buFontTx/>
              <a:buNone/>
              <a:defRPr sz="5600"/>
            </a:lvl3pPr>
            <a:lvl4pPr marL="0" indent="0">
              <a:buSzTx/>
              <a:buFontTx/>
              <a:buNone/>
              <a:defRPr sz="5600"/>
            </a:lvl4pPr>
            <a:lvl5pPr marL="0" indent="0">
              <a:buSzTx/>
              <a:buFontTx/>
              <a:buNone/>
              <a:defRPr sz="5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3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12786034" y="4367602"/>
            <a:ext cx="7361243" cy="1647826"/>
          </a:xfrm>
          <a:prstGeom prst="rect">
            <a:avLst/>
          </a:prstGeom>
          <a:ln w="12700"/>
        </p:spPr>
        <p:txBody>
          <a:bodyPr anchor="b"/>
          <a:lstStyle/>
          <a:p>
            <a:endParaRPr/>
          </a:p>
        </p:txBody>
      </p:sp>
      <p:sp>
        <p:nvSpPr>
          <p:cNvPr id="10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1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>
            <a:spLocks noGrp="1"/>
          </p:cNvSpPr>
          <p:nvPr>
            <p:ph type="title"/>
          </p:nvPr>
        </p:nvSpPr>
        <p:spPr>
          <a:xfrm>
            <a:off x="4295775" y="3419478"/>
            <a:ext cx="15773401" cy="5705474"/>
          </a:xfrm>
          <a:prstGeom prst="rect">
            <a:avLst/>
          </a:prstGeom>
        </p:spPr>
        <p:txBody>
          <a:bodyPr anchor="b"/>
          <a:lstStyle>
            <a:lvl1pPr>
              <a:defRPr sz="9000"/>
            </a:lvl1pPr>
          </a:lstStyle>
          <a:p>
            <a:r>
              <a:t>Title Text</a:t>
            </a:r>
          </a:p>
        </p:txBody>
      </p:sp>
      <p:sp>
        <p:nvSpPr>
          <p:cNvPr id="3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295775" y="9178928"/>
            <a:ext cx="15773401" cy="3000375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3600">
                <a:solidFill>
                  <a:srgbClr val="888888"/>
                </a:solidFill>
              </a:defRPr>
            </a:lvl1pPr>
            <a:lvl2pPr marL="0" indent="342900">
              <a:buSzTx/>
              <a:buFontTx/>
              <a:buNone/>
              <a:defRPr sz="3600">
                <a:solidFill>
                  <a:srgbClr val="888888"/>
                </a:solidFill>
              </a:defRPr>
            </a:lvl2pPr>
            <a:lvl3pPr marL="0" indent="685800">
              <a:buSzTx/>
              <a:buFontTx/>
              <a:buNone/>
              <a:defRPr sz="3600">
                <a:solidFill>
                  <a:srgbClr val="888888"/>
                </a:solidFill>
              </a:defRPr>
            </a:lvl3pPr>
            <a:lvl4pPr marL="0" indent="1028700">
              <a:buSzTx/>
              <a:buFontTx/>
              <a:buNone/>
              <a:defRPr sz="3600">
                <a:solidFill>
                  <a:srgbClr val="888888"/>
                </a:solidFill>
              </a:defRPr>
            </a:lvl4pPr>
            <a:lvl5pPr marL="0" indent="1371600">
              <a:buSzTx/>
              <a:buFontTx/>
              <a:buNone/>
              <a:defRPr sz="3600"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305300" y="3651250"/>
            <a:ext cx="7772400" cy="8702676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>
            <a:spLocks noGrp="1"/>
          </p:cNvSpPr>
          <p:nvPr>
            <p:ph type="title"/>
          </p:nvPr>
        </p:nvSpPr>
        <p:spPr>
          <a:xfrm>
            <a:off x="4307682" y="730251"/>
            <a:ext cx="15773401" cy="2651127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307683" y="3362326"/>
            <a:ext cx="7736681" cy="1647825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3600" b="1"/>
            </a:lvl1pPr>
            <a:lvl2pPr marL="0" indent="342900">
              <a:buSzTx/>
              <a:buFontTx/>
              <a:buNone/>
              <a:defRPr sz="3600" b="1"/>
            </a:lvl2pPr>
            <a:lvl3pPr marL="0" indent="685800">
              <a:buSzTx/>
              <a:buFontTx/>
              <a:buNone/>
              <a:defRPr sz="3600" b="1"/>
            </a:lvl3pPr>
            <a:lvl4pPr marL="0" indent="1028700">
              <a:buSzTx/>
              <a:buFontTx/>
              <a:buNone/>
              <a:defRPr sz="3600" b="1"/>
            </a:lvl4pPr>
            <a:lvl5pPr marL="0" indent="1371600">
              <a:buSzTx/>
              <a:buFontTx/>
              <a:buNone/>
              <a:defRPr sz="36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12306300" y="3362326"/>
            <a:ext cx="7774783" cy="1647825"/>
          </a:xfrm>
          <a:prstGeom prst="rect">
            <a:avLst/>
          </a:prstGeom>
          <a:ln w="12700"/>
        </p:spPr>
        <p:txBody>
          <a:bodyPr anchor="b"/>
          <a:lstStyle/>
          <a:p>
            <a:pPr marL="0" indent="0">
              <a:buSzTx/>
              <a:buFontTx/>
              <a:buNone/>
              <a:defRPr sz="3600" b="1"/>
            </a:pPr>
            <a:endParaRPr/>
          </a:p>
        </p:txBody>
      </p:sp>
      <p:sp>
        <p:nvSpPr>
          <p:cNvPr id="5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tle Text"/>
          <p:cNvSpPr txBox="1">
            <a:spLocks noGrp="1"/>
          </p:cNvSpPr>
          <p:nvPr>
            <p:ph type="title"/>
          </p:nvPr>
        </p:nvSpPr>
        <p:spPr>
          <a:xfrm>
            <a:off x="4307682" y="914400"/>
            <a:ext cx="5898356" cy="32004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t>Title Text</a:t>
            </a:r>
          </a:p>
        </p:txBody>
      </p:sp>
      <p:sp>
        <p:nvSpPr>
          <p:cNvPr id="73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0822782" y="1974851"/>
            <a:ext cx="9258301" cy="9747251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 marL="734785" indent="-391885">
              <a:defRPr sz="4800"/>
            </a:lvl2pPr>
            <a:lvl3pPr marL="1143000" indent="-457200">
              <a:defRPr sz="4800"/>
            </a:lvl3pPr>
            <a:lvl4pPr marL="1577339" indent="-548639">
              <a:defRPr sz="4800"/>
            </a:lvl4pPr>
            <a:lvl5pPr marL="1920239" indent="-548639">
              <a:defRPr sz="4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307681" y="4114800"/>
            <a:ext cx="5898358" cy="7623176"/>
          </a:xfrm>
          <a:prstGeom prst="rect">
            <a:avLst/>
          </a:prstGeom>
          <a:ln w="12700"/>
        </p:spPr>
        <p:txBody>
          <a:bodyPr/>
          <a:lstStyle/>
          <a:p>
            <a:pPr marL="0" indent="0">
              <a:buSzTx/>
              <a:buFontTx/>
              <a:buNone/>
              <a:defRPr sz="2400"/>
            </a:pPr>
            <a:endParaRPr/>
          </a:p>
        </p:txBody>
      </p:sp>
      <p:sp>
        <p:nvSpPr>
          <p:cNvPr id="7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itle Text"/>
          <p:cNvSpPr txBox="1">
            <a:spLocks noGrp="1"/>
          </p:cNvSpPr>
          <p:nvPr>
            <p:ph type="title"/>
          </p:nvPr>
        </p:nvSpPr>
        <p:spPr>
          <a:xfrm>
            <a:off x="4307682" y="914400"/>
            <a:ext cx="5898356" cy="32004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t>Title Text</a:t>
            </a:r>
          </a:p>
        </p:txBody>
      </p:sp>
      <p:sp>
        <p:nvSpPr>
          <p:cNvPr id="83" name="Picture Placeholder 2"/>
          <p:cNvSpPr>
            <a:spLocks noGrp="1"/>
          </p:cNvSpPr>
          <p:nvPr>
            <p:ph type="pic" sz="half" idx="13"/>
          </p:nvPr>
        </p:nvSpPr>
        <p:spPr>
          <a:xfrm>
            <a:off x="10822782" y="1974851"/>
            <a:ext cx="9258301" cy="9747251"/>
          </a:xfrm>
          <a:prstGeom prst="rect">
            <a:avLst/>
          </a:prstGeom>
          <a:ln w="12700"/>
        </p:spPr>
        <p:txBody>
          <a:bodyPr tIns="45719" bIns="45719">
            <a:noAutofit/>
          </a:bodyPr>
          <a:lstStyle/>
          <a:p>
            <a:endParaRPr/>
          </a:p>
        </p:txBody>
      </p:sp>
      <p:sp>
        <p:nvSpPr>
          <p:cNvPr id="8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307682" y="4114800"/>
            <a:ext cx="5898356" cy="7623176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/>
            </a:lvl1pPr>
            <a:lvl2pPr marL="0" indent="342900">
              <a:buSzTx/>
              <a:buFontTx/>
              <a:buNone/>
              <a:defRPr sz="2400"/>
            </a:lvl2pPr>
            <a:lvl3pPr marL="0" indent="685800">
              <a:buSzTx/>
              <a:buFontTx/>
              <a:buNone/>
              <a:defRPr sz="2400"/>
            </a:lvl3pPr>
            <a:lvl4pPr marL="0" indent="1028700">
              <a:buSzTx/>
              <a:buFontTx/>
              <a:buNone/>
              <a:defRPr sz="2400"/>
            </a:lvl4pPr>
            <a:lvl5pPr marL="0" indent="1371600">
              <a:buSzTx/>
              <a:buFontTx/>
              <a:buNone/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4305300" y="730251"/>
            <a:ext cx="15773400" cy="265112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4305300" y="3651250"/>
            <a:ext cx="15773400" cy="870267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9651394" y="12865564"/>
            <a:ext cx="427306" cy="424528"/>
          </a:xfrm>
          <a:prstGeom prst="rect">
            <a:avLst/>
          </a:prstGeom>
          <a:ln w="25400">
            <a:miter lim="400000"/>
          </a:ln>
        </p:spPr>
        <p:txBody>
          <a:bodyPr wrap="none" tIns="91439" bIns="91439" anchor="ctr">
            <a:spAutoFit/>
          </a:bodyPr>
          <a:lstStyle>
            <a:lvl1pPr algn="r">
              <a:defRPr sz="18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/>
  <p:txStyles>
    <p:titleStyle>
      <a:lvl1pPr marL="0" marR="0" indent="0" algn="l" defTabSz="13716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6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13716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6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13716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6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13716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6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13716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6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13716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6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13716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6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13716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6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13716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6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342900" marR="0" indent="-342900" algn="l" defTabSz="1371600" rtl="0" latinLnBrk="0">
        <a:lnSpc>
          <a:spcPct val="90000"/>
        </a:lnSpc>
        <a:spcBef>
          <a:spcPts val="1400"/>
        </a:spcBef>
        <a:spcAft>
          <a:spcPts val="0"/>
        </a:spcAft>
        <a:buClrTx/>
        <a:buSzPct val="100000"/>
        <a:buFont typeface="Arial"/>
        <a:buChar char="•"/>
        <a:tabLst/>
        <a:defRPr sz="4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742950" marR="0" indent="-400050" algn="l" defTabSz="1371600" rtl="0" latinLnBrk="0">
        <a:lnSpc>
          <a:spcPct val="90000"/>
        </a:lnSpc>
        <a:spcBef>
          <a:spcPts val="1400"/>
        </a:spcBef>
        <a:spcAft>
          <a:spcPts val="0"/>
        </a:spcAft>
        <a:buClrTx/>
        <a:buSzPct val="100000"/>
        <a:buFont typeface="Arial"/>
        <a:buChar char="•"/>
        <a:tabLst/>
        <a:defRPr sz="4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1165860" marR="0" indent="-480060" algn="l" defTabSz="1371600" rtl="0" latinLnBrk="0">
        <a:lnSpc>
          <a:spcPct val="90000"/>
        </a:lnSpc>
        <a:spcBef>
          <a:spcPts val="1400"/>
        </a:spcBef>
        <a:spcAft>
          <a:spcPts val="0"/>
        </a:spcAft>
        <a:buClrTx/>
        <a:buSzPct val="100000"/>
        <a:buFont typeface="Arial"/>
        <a:buChar char="•"/>
        <a:tabLst/>
        <a:defRPr sz="4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1582615" marR="0" indent="-553915" algn="l" defTabSz="1371600" rtl="0" latinLnBrk="0">
        <a:lnSpc>
          <a:spcPct val="90000"/>
        </a:lnSpc>
        <a:spcBef>
          <a:spcPts val="1400"/>
        </a:spcBef>
        <a:spcAft>
          <a:spcPts val="0"/>
        </a:spcAft>
        <a:buClrTx/>
        <a:buSzPct val="100000"/>
        <a:buFont typeface="Arial"/>
        <a:buChar char="•"/>
        <a:tabLst/>
        <a:defRPr sz="4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1925515" marR="0" indent="-553915" algn="l" defTabSz="1371600" rtl="0" latinLnBrk="0">
        <a:lnSpc>
          <a:spcPct val="90000"/>
        </a:lnSpc>
        <a:spcBef>
          <a:spcPts val="1400"/>
        </a:spcBef>
        <a:spcAft>
          <a:spcPts val="0"/>
        </a:spcAft>
        <a:buClrTx/>
        <a:buSzPct val="100000"/>
        <a:buFont typeface="Arial"/>
        <a:buChar char="•"/>
        <a:tabLst/>
        <a:defRPr sz="4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2268415" marR="0" indent="-553915" algn="l" defTabSz="1371600" rtl="0" latinLnBrk="0">
        <a:lnSpc>
          <a:spcPct val="90000"/>
        </a:lnSpc>
        <a:spcBef>
          <a:spcPts val="1400"/>
        </a:spcBef>
        <a:spcAft>
          <a:spcPts val="0"/>
        </a:spcAft>
        <a:buClrTx/>
        <a:buSzPct val="100000"/>
        <a:buFont typeface="Arial"/>
        <a:buChar char="•"/>
        <a:tabLst/>
        <a:defRPr sz="4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2611315" marR="0" indent="-553915" algn="l" defTabSz="1371600" rtl="0" latinLnBrk="0">
        <a:lnSpc>
          <a:spcPct val="90000"/>
        </a:lnSpc>
        <a:spcBef>
          <a:spcPts val="1400"/>
        </a:spcBef>
        <a:spcAft>
          <a:spcPts val="0"/>
        </a:spcAft>
        <a:buClrTx/>
        <a:buSzPct val="100000"/>
        <a:buFont typeface="Arial"/>
        <a:buChar char="•"/>
        <a:tabLst/>
        <a:defRPr sz="4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2954215" marR="0" indent="-553915" algn="l" defTabSz="1371600" rtl="0" latinLnBrk="0">
        <a:lnSpc>
          <a:spcPct val="90000"/>
        </a:lnSpc>
        <a:spcBef>
          <a:spcPts val="1400"/>
        </a:spcBef>
        <a:spcAft>
          <a:spcPts val="0"/>
        </a:spcAft>
        <a:buClrTx/>
        <a:buSzPct val="100000"/>
        <a:buFont typeface="Arial"/>
        <a:buChar char="•"/>
        <a:tabLst/>
        <a:defRPr sz="4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3297115" marR="0" indent="-553915" algn="l" defTabSz="1371600" rtl="0" latinLnBrk="0">
        <a:lnSpc>
          <a:spcPct val="90000"/>
        </a:lnSpc>
        <a:spcBef>
          <a:spcPts val="1400"/>
        </a:spcBef>
        <a:spcAft>
          <a:spcPts val="0"/>
        </a:spcAft>
        <a:buClrTx/>
        <a:buSzPct val="100000"/>
        <a:buFont typeface="Arial"/>
        <a:buChar char="•"/>
        <a:tabLst/>
        <a:defRPr sz="4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ellness101video.com/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vidmails.com/v/uISCSMuZar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cbi.nlm.nih.gov/pmc/articles/PMC2706673/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.xml"/><Relationship Id="rId4" Type="http://schemas.openxmlformats.org/officeDocument/2006/relationships/hyperlink" Target="https://www.nature.com/articles/srep45172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2.pn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4.jpeg"/><Relationship Id="rId4" Type="http://schemas.openxmlformats.org/officeDocument/2006/relationships/diagramLayout" Target="../diagrams/layout1.xml"/><Relationship Id="rId9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Rectangle 72"/>
          <p:cNvSpPr/>
          <p:nvPr/>
        </p:nvSpPr>
        <p:spPr>
          <a:xfrm flipV="1">
            <a:off x="2334466" y="13707053"/>
            <a:ext cx="9987888" cy="4571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tIns="91439" bIns="9143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dirty="0"/>
          </a:p>
        </p:txBody>
      </p:sp>
      <p:sp>
        <p:nvSpPr>
          <p:cNvPr id="114" name="Title 1"/>
          <p:cNvSpPr txBox="1">
            <a:spLocks noGrp="1"/>
          </p:cNvSpPr>
          <p:nvPr>
            <p:ph type="title"/>
          </p:nvPr>
        </p:nvSpPr>
        <p:spPr>
          <a:xfrm>
            <a:off x="4028637" y="1679077"/>
            <a:ext cx="10403502" cy="7161424"/>
          </a:xfrm>
          <a:prstGeom prst="rect">
            <a:avLst/>
          </a:prstGeom>
        </p:spPr>
        <p:txBody>
          <a:bodyPr anchor="t">
            <a:normAutofit fontScale="90000"/>
          </a:bodyPr>
          <a:lstStyle/>
          <a:p>
            <a:pPr algn="ctr" defTabSz="1828800">
              <a:defRPr sz="16000"/>
            </a:pPr>
            <a:r>
              <a:rPr sz="18000" b="1" dirty="0"/>
              <a:t>Welcome</a:t>
            </a:r>
            <a:br>
              <a:rPr lang="en-US" sz="18000" b="1" dirty="0"/>
            </a:br>
            <a:r>
              <a:rPr lang="en-US" sz="7200" b="1" dirty="0"/>
              <a:t>to</a:t>
            </a:r>
            <a:r>
              <a:rPr dirty="0"/>
              <a:t> </a:t>
            </a:r>
            <a:br>
              <a:rPr lang="en-US" dirty="0"/>
            </a:br>
            <a:r>
              <a:rPr lang="en-US" dirty="0"/>
              <a:t> </a:t>
            </a:r>
            <a:r>
              <a:rPr lang="en-US" sz="13300" b="1" dirty="0"/>
              <a:t>Wellness 101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dirty="0"/>
          </a:p>
        </p:txBody>
      </p:sp>
      <p:grpSp>
        <p:nvGrpSpPr>
          <p:cNvPr id="118" name="Group 74"/>
          <p:cNvGrpSpPr/>
          <p:nvPr/>
        </p:nvGrpSpPr>
        <p:grpSpPr>
          <a:xfrm>
            <a:off x="1904238" y="4193691"/>
            <a:ext cx="1097278" cy="2920011"/>
            <a:chOff x="0" y="0"/>
            <a:chExt cx="1097276" cy="1346920"/>
          </a:xfrm>
        </p:grpSpPr>
        <p:sp>
          <p:nvSpPr>
            <p:cNvPr id="115" name="Rectangle 75"/>
            <p:cNvSpPr/>
            <p:nvPr/>
          </p:nvSpPr>
          <p:spPr>
            <a:xfrm>
              <a:off x="-1" y="-1"/>
              <a:ext cx="293781" cy="1346921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16" name="Rectangle 76"/>
            <p:cNvSpPr/>
            <p:nvPr/>
          </p:nvSpPr>
          <p:spPr>
            <a:xfrm>
              <a:off x="401748" y="-1"/>
              <a:ext cx="293781" cy="1346921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17" name="Rectangle 77"/>
            <p:cNvSpPr/>
            <p:nvPr/>
          </p:nvSpPr>
          <p:spPr>
            <a:xfrm>
              <a:off x="803496" y="-1"/>
              <a:ext cx="293781" cy="1346921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119" name="Rectangle 79"/>
          <p:cNvSpPr/>
          <p:nvPr/>
        </p:nvSpPr>
        <p:spPr>
          <a:xfrm flipH="1">
            <a:off x="22142503" y="0"/>
            <a:ext cx="2241497" cy="13716000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tIns="91439" bIns="9143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0" name="Rectangle 81"/>
          <p:cNvSpPr/>
          <p:nvPr/>
        </p:nvSpPr>
        <p:spPr>
          <a:xfrm>
            <a:off x="16943670" y="390697"/>
            <a:ext cx="4806119" cy="12934606"/>
          </a:xfrm>
          <a:prstGeom prst="rect">
            <a:avLst/>
          </a:prstGeom>
          <a:solidFill>
            <a:srgbClr val="FFFFFF"/>
          </a:solidFill>
          <a:ln w="25400">
            <a:miter lim="400000"/>
          </a:ln>
          <a:effectLst>
            <a:outerShdw blurRad="279400" dist="254000" dir="5400000" rotWithShape="0">
              <a:srgbClr val="000000">
                <a:alpha val="15000"/>
              </a:srgbClr>
            </a:outerShdw>
          </a:effectLst>
        </p:spPr>
        <p:txBody>
          <a:bodyPr tIns="91439" bIns="9143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21" name="Picture 4" descr="Picture 4"/>
          <p:cNvPicPr>
            <a:picLocks noChangeAspect="1"/>
          </p:cNvPicPr>
          <p:nvPr/>
        </p:nvPicPr>
        <p:blipFill>
          <a:blip r:embed="rId3"/>
          <a:srcRect t="19917" b="12227"/>
          <a:stretch>
            <a:fillRect/>
          </a:stretch>
        </p:blipFill>
        <p:spPr>
          <a:xfrm>
            <a:off x="17254168" y="849952"/>
            <a:ext cx="4128317" cy="2801312"/>
          </a:xfrm>
          <a:prstGeom prst="rect">
            <a:avLst/>
          </a:prstGeom>
          <a:ln w="12700">
            <a:miter lim="400000"/>
          </a:ln>
        </p:spPr>
      </p:pic>
      <p:pic>
        <p:nvPicPr>
          <p:cNvPr id="122" name="Picture 4" descr="Picture 4"/>
          <p:cNvPicPr>
            <a:picLocks noChangeAspect="1"/>
          </p:cNvPicPr>
          <p:nvPr/>
        </p:nvPicPr>
        <p:blipFill>
          <a:blip r:embed="rId4"/>
          <a:srcRect t="3393" b="6124"/>
          <a:stretch>
            <a:fillRect/>
          </a:stretch>
        </p:blipFill>
        <p:spPr>
          <a:xfrm>
            <a:off x="17254168" y="3967167"/>
            <a:ext cx="4127987" cy="2801313"/>
          </a:xfrm>
          <a:prstGeom prst="rect">
            <a:avLst/>
          </a:prstGeom>
          <a:ln w="12700">
            <a:miter lim="400000"/>
          </a:ln>
        </p:spPr>
      </p:pic>
      <p:pic>
        <p:nvPicPr>
          <p:cNvPr id="123" name="Content Placeholder 3" descr="Content Placeholder 3"/>
          <p:cNvPicPr>
            <a:picLocks noChangeAspect="1"/>
          </p:cNvPicPr>
          <p:nvPr/>
        </p:nvPicPr>
        <p:blipFill>
          <a:blip r:embed="rId5"/>
          <a:srcRect l="2500" r="5019"/>
          <a:stretch>
            <a:fillRect/>
          </a:stretch>
        </p:blipFill>
        <p:spPr>
          <a:xfrm>
            <a:off x="17254167" y="7091602"/>
            <a:ext cx="4128317" cy="28011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24" name="Picture 2" descr="Picture 2"/>
          <p:cNvPicPr>
            <a:picLocks noChangeAspect="1"/>
          </p:cNvPicPr>
          <p:nvPr/>
        </p:nvPicPr>
        <p:blipFill>
          <a:blip r:embed="rId6"/>
          <a:srcRect l="13325" r="18143" b="3"/>
          <a:stretch>
            <a:fillRect/>
          </a:stretch>
        </p:blipFill>
        <p:spPr>
          <a:xfrm>
            <a:off x="17254185" y="10196269"/>
            <a:ext cx="4128283" cy="2801334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A4E31BD-BC60-694B-B865-074E7CC5BDA4}"/>
              </a:ext>
            </a:extLst>
          </p:cNvPr>
          <p:cNvSpPr txBox="1"/>
          <p:nvPr/>
        </p:nvSpPr>
        <p:spPr>
          <a:xfrm>
            <a:off x="3225140" y="9143825"/>
            <a:ext cx="12024360" cy="2893098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Today is all about YOU!</a:t>
            </a:r>
          </a:p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4400" b="1" dirty="0"/>
          </a:p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It is all about giving you the information you need to make wise choices for optimal health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Title 1"/>
          <p:cNvSpPr txBox="1">
            <a:spLocks noGrp="1"/>
          </p:cNvSpPr>
          <p:nvPr>
            <p:ph type="title"/>
          </p:nvPr>
        </p:nvSpPr>
        <p:spPr>
          <a:xfrm>
            <a:off x="0" y="730250"/>
            <a:ext cx="24384000" cy="1639950"/>
          </a:xfrm>
          <a:prstGeom prst="rect">
            <a:avLst/>
          </a:prstGeom>
        </p:spPr>
        <p:txBody>
          <a:bodyPr>
            <a:normAutofit/>
          </a:bodyPr>
          <a:lstStyle>
            <a:lvl1pPr algn="ctr"/>
          </a:lstStyle>
          <a:p>
            <a:r>
              <a:rPr sz="8000" b="1" dirty="0"/>
              <a:t>Why are so many People having health issues?</a:t>
            </a:r>
          </a:p>
        </p:txBody>
      </p:sp>
      <p:grpSp>
        <p:nvGrpSpPr>
          <p:cNvPr id="225" name="Content Placeholder 2"/>
          <p:cNvGrpSpPr/>
          <p:nvPr/>
        </p:nvGrpSpPr>
        <p:grpSpPr>
          <a:xfrm>
            <a:off x="2737485" y="2515336"/>
            <a:ext cx="18909029" cy="10470414"/>
            <a:chOff x="0" y="0"/>
            <a:chExt cx="17047773" cy="8718220"/>
          </a:xfrm>
        </p:grpSpPr>
        <p:grpSp>
          <p:nvGrpSpPr>
            <p:cNvPr id="212" name="Group"/>
            <p:cNvGrpSpPr/>
            <p:nvPr/>
          </p:nvGrpSpPr>
          <p:grpSpPr>
            <a:xfrm>
              <a:off x="0" y="0"/>
              <a:ext cx="12618720" cy="1915118"/>
              <a:chOff x="0" y="0"/>
              <a:chExt cx="12618719" cy="1915117"/>
            </a:xfrm>
          </p:grpSpPr>
          <p:sp>
            <p:nvSpPr>
              <p:cNvPr id="210" name="Rounded Rectangle"/>
              <p:cNvSpPr/>
              <p:nvPr/>
            </p:nvSpPr>
            <p:spPr>
              <a:xfrm>
                <a:off x="0" y="0"/>
                <a:ext cx="12618720" cy="1915118"/>
              </a:xfrm>
              <a:prstGeom prst="roundRect">
                <a:avLst>
                  <a:gd name="adj" fmla="val 10000"/>
                </a:avLst>
              </a:prstGeom>
              <a:solidFill>
                <a:schemeClr val="accent2"/>
              </a:solidFill>
              <a:ln w="25400" cap="flat">
                <a:solidFill>
                  <a:srgbClr val="FFFFFF"/>
                </a:solidFill>
                <a:prstDash val="solid"/>
                <a:miter lim="8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2222500">
                  <a:lnSpc>
                    <a:spcPct val="90000"/>
                  </a:lnSpc>
                  <a:spcBef>
                    <a:spcPts val="1700"/>
                  </a:spcBef>
                  <a:defRPr sz="50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11" name="The American Medical Association (AMA) has determined that:"/>
              <p:cNvSpPr txBox="1"/>
              <p:nvPr/>
            </p:nvSpPr>
            <p:spPr>
              <a:xfrm>
                <a:off x="56091" y="82094"/>
                <a:ext cx="10390329" cy="175093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190500" tIns="190500" rIns="190500" bIns="190500" numCol="1" anchor="ctr">
                <a:spAutoFit/>
              </a:bodyPr>
              <a:lstStyle>
                <a:lvl1pPr defTabSz="2222500">
                  <a:lnSpc>
                    <a:spcPct val="90000"/>
                  </a:lnSpc>
                  <a:spcBef>
                    <a:spcPts val="2100"/>
                  </a:spcBef>
                  <a:defRPr sz="5000" b="1">
                    <a:solidFill>
                      <a:srgbClr val="FFFFFF"/>
                    </a:solidFill>
                  </a:defRPr>
                </a:lvl1pPr>
              </a:lstStyle>
              <a:p>
                <a:r>
                  <a:t>The American Medical Association (AMA) has determined that:</a:t>
                </a:r>
              </a:p>
            </p:txBody>
          </p:sp>
        </p:grpSp>
        <p:grpSp>
          <p:nvGrpSpPr>
            <p:cNvPr id="215" name="Group"/>
            <p:cNvGrpSpPr/>
            <p:nvPr/>
          </p:nvGrpSpPr>
          <p:grpSpPr>
            <a:xfrm>
              <a:off x="1056816" y="2263321"/>
              <a:ext cx="12618721" cy="1915120"/>
              <a:chOff x="0" y="0"/>
              <a:chExt cx="12618720" cy="1915118"/>
            </a:xfrm>
          </p:grpSpPr>
          <p:sp>
            <p:nvSpPr>
              <p:cNvPr id="213" name="Rounded Rectangle"/>
              <p:cNvSpPr/>
              <p:nvPr/>
            </p:nvSpPr>
            <p:spPr>
              <a:xfrm>
                <a:off x="0" y="0"/>
                <a:ext cx="12618720" cy="1915118"/>
              </a:xfrm>
              <a:prstGeom prst="roundRect">
                <a:avLst>
                  <a:gd name="adj" fmla="val 10000"/>
                </a:avLst>
              </a:prstGeom>
              <a:solidFill>
                <a:schemeClr val="accent3"/>
              </a:solidFill>
              <a:ln w="25400" cap="flat">
                <a:solidFill>
                  <a:srgbClr val="FFFFFF"/>
                </a:solidFill>
                <a:prstDash val="solid"/>
                <a:miter lim="8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2222500">
                  <a:lnSpc>
                    <a:spcPct val="90000"/>
                  </a:lnSpc>
                  <a:spcBef>
                    <a:spcPts val="1700"/>
                  </a:spcBef>
                  <a:defRPr sz="50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14" name="Insufficient Vitamin Intake"/>
              <p:cNvSpPr txBox="1"/>
              <p:nvPr/>
            </p:nvSpPr>
            <p:spPr>
              <a:xfrm>
                <a:off x="56092" y="509085"/>
                <a:ext cx="10204891" cy="89694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190500" tIns="190500" rIns="190500" bIns="190500" numCol="1" anchor="ctr">
                <a:spAutoFit/>
              </a:bodyPr>
              <a:lstStyle>
                <a:lvl1pPr defTabSz="2222500">
                  <a:lnSpc>
                    <a:spcPct val="90000"/>
                  </a:lnSpc>
                  <a:spcBef>
                    <a:spcPts val="2100"/>
                  </a:spcBef>
                  <a:defRPr sz="5000" b="1">
                    <a:solidFill>
                      <a:srgbClr val="FFFFFF"/>
                    </a:solidFill>
                  </a:defRPr>
                </a:lvl1pPr>
              </a:lstStyle>
              <a:p>
                <a:r>
                  <a:rPr dirty="0"/>
                  <a:t>Insufficient Vitamin Intake</a:t>
                </a:r>
                <a:r>
                  <a:rPr lang="en-US" dirty="0"/>
                  <a:t> and</a:t>
                </a:r>
                <a:endParaRPr dirty="0"/>
              </a:p>
            </p:txBody>
          </p:sp>
        </p:grpSp>
        <p:grpSp>
          <p:nvGrpSpPr>
            <p:cNvPr id="218" name="Group"/>
            <p:cNvGrpSpPr/>
            <p:nvPr/>
          </p:nvGrpSpPr>
          <p:grpSpPr>
            <a:xfrm>
              <a:off x="2097862" y="4526643"/>
              <a:ext cx="12618721" cy="1915120"/>
              <a:chOff x="0" y="0"/>
              <a:chExt cx="12618720" cy="1915118"/>
            </a:xfrm>
          </p:grpSpPr>
          <p:sp>
            <p:nvSpPr>
              <p:cNvPr id="216" name="Rounded Rectangle"/>
              <p:cNvSpPr/>
              <p:nvPr/>
            </p:nvSpPr>
            <p:spPr>
              <a:xfrm>
                <a:off x="0" y="0"/>
                <a:ext cx="12618720" cy="1915118"/>
              </a:xfrm>
              <a:prstGeom prst="roundRect">
                <a:avLst>
                  <a:gd name="adj" fmla="val 10000"/>
                </a:avLst>
              </a:prstGeom>
              <a:solidFill>
                <a:schemeClr val="accent4"/>
              </a:solidFill>
              <a:ln w="25400" cap="flat">
                <a:solidFill>
                  <a:srgbClr val="FFFFFF"/>
                </a:solidFill>
                <a:prstDash val="solid"/>
                <a:miter lim="8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2222500">
                  <a:lnSpc>
                    <a:spcPct val="90000"/>
                  </a:lnSpc>
                  <a:spcBef>
                    <a:spcPts val="1700"/>
                  </a:spcBef>
                  <a:defRPr sz="50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17" name="Poor Diet"/>
              <p:cNvSpPr txBox="1"/>
              <p:nvPr/>
            </p:nvSpPr>
            <p:spPr>
              <a:xfrm>
                <a:off x="56091" y="509086"/>
                <a:ext cx="10220665" cy="89694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190500" tIns="190500" rIns="190500" bIns="190500" numCol="1" anchor="ctr">
                <a:spAutoFit/>
              </a:bodyPr>
              <a:lstStyle>
                <a:lvl1pPr defTabSz="2222500">
                  <a:lnSpc>
                    <a:spcPct val="90000"/>
                  </a:lnSpc>
                  <a:spcBef>
                    <a:spcPts val="2100"/>
                  </a:spcBef>
                  <a:defRPr sz="5000" b="1">
                    <a:solidFill>
                      <a:srgbClr val="FFFFFF"/>
                    </a:solidFill>
                  </a:defRPr>
                </a:lvl1pPr>
              </a:lstStyle>
              <a:p>
                <a:r>
                  <a:rPr lang="en-US" dirty="0"/>
                  <a:t>A POOR DIET can be related to</a:t>
                </a:r>
                <a:endParaRPr dirty="0"/>
              </a:p>
            </p:txBody>
          </p:sp>
        </p:grpSp>
        <p:grpSp>
          <p:nvGrpSpPr>
            <p:cNvPr id="221" name="Group"/>
            <p:cNvGrpSpPr/>
            <p:nvPr/>
          </p:nvGrpSpPr>
          <p:grpSpPr>
            <a:xfrm>
              <a:off x="2904269" y="6803100"/>
              <a:ext cx="14143504" cy="1915120"/>
              <a:chOff x="-250410" y="13133"/>
              <a:chExt cx="14143502" cy="1915118"/>
            </a:xfrm>
          </p:grpSpPr>
          <p:sp>
            <p:nvSpPr>
              <p:cNvPr id="219" name="Rounded Rectangle"/>
              <p:cNvSpPr/>
              <p:nvPr/>
            </p:nvSpPr>
            <p:spPr>
              <a:xfrm>
                <a:off x="-250409" y="13133"/>
                <a:ext cx="13820615" cy="1915118"/>
              </a:xfrm>
              <a:prstGeom prst="roundRect">
                <a:avLst>
                  <a:gd name="adj" fmla="val 10000"/>
                </a:avLst>
              </a:prstGeom>
              <a:solidFill>
                <a:schemeClr val="accent5"/>
              </a:solidFill>
              <a:ln w="25400" cap="flat">
                <a:solidFill>
                  <a:srgbClr val="FFFFFF"/>
                </a:solidFill>
                <a:prstDash val="solid"/>
                <a:miter lim="8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2222500">
                  <a:lnSpc>
                    <a:spcPct val="90000"/>
                  </a:lnSpc>
                  <a:spcBef>
                    <a:spcPts val="1700"/>
                  </a:spcBef>
                  <a:defRPr sz="50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20" name="Chronic Disease"/>
              <p:cNvSpPr txBox="1"/>
              <p:nvPr/>
            </p:nvSpPr>
            <p:spPr>
              <a:xfrm>
                <a:off x="-250410" y="509085"/>
                <a:ext cx="14143502" cy="89694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190500" tIns="190500" rIns="190500" bIns="190500" numCol="1" anchor="ctr">
                <a:spAutoFit/>
              </a:bodyPr>
              <a:lstStyle>
                <a:lvl1pPr defTabSz="2222500">
                  <a:lnSpc>
                    <a:spcPct val="90000"/>
                  </a:lnSpc>
                  <a:spcBef>
                    <a:spcPts val="2100"/>
                  </a:spcBef>
                  <a:defRPr sz="5000" b="1">
                    <a:solidFill>
                      <a:srgbClr val="FFFFFF"/>
                    </a:solidFill>
                  </a:defRPr>
                </a:lvl1pPr>
              </a:lstStyle>
              <a:p>
                <a:r>
                  <a:rPr lang="en-US" dirty="0"/>
                  <a:t>CHRONIC DISEASE DEVELOPMENT and its PROGRESSION </a:t>
                </a:r>
                <a:endParaRPr dirty="0"/>
              </a:p>
            </p:txBody>
          </p:sp>
        </p:grpSp>
        <p:sp>
          <p:nvSpPr>
            <p:cNvPr id="222" name="Shape"/>
            <p:cNvSpPr/>
            <p:nvPr/>
          </p:nvSpPr>
          <p:spPr>
            <a:xfrm>
              <a:off x="11373891" y="1466806"/>
              <a:ext cx="1244827" cy="12448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1880"/>
                  </a:moveTo>
                  <a:lnTo>
                    <a:pt x="4860" y="11880"/>
                  </a:lnTo>
                  <a:lnTo>
                    <a:pt x="4860" y="0"/>
                  </a:lnTo>
                  <a:lnTo>
                    <a:pt x="16740" y="0"/>
                  </a:lnTo>
                  <a:lnTo>
                    <a:pt x="16740" y="11880"/>
                  </a:lnTo>
                  <a:lnTo>
                    <a:pt x="21600" y="11880"/>
                  </a:lnTo>
                  <a:lnTo>
                    <a:pt x="10800" y="21600"/>
                  </a:lnTo>
                  <a:close/>
                </a:path>
              </a:pathLst>
            </a:custGeom>
            <a:solidFill>
              <a:srgbClr val="F8D6CC">
                <a:alpha val="90000"/>
              </a:srgbClr>
            </a:solidFill>
            <a:ln w="25400" cap="flat">
              <a:solidFill>
                <a:srgbClr val="F8D6CC">
                  <a:alpha val="90000"/>
                </a:srgbClr>
              </a:solidFill>
              <a:prstDash val="solid"/>
              <a:miter lim="8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2489200">
                <a:lnSpc>
                  <a:spcPct val="90000"/>
                </a:lnSpc>
                <a:spcBef>
                  <a:spcPts val="1700"/>
                </a:spcBef>
                <a:defRPr sz="5600"/>
              </a:pPr>
              <a:endParaRPr/>
            </a:p>
          </p:txBody>
        </p:sp>
        <p:sp>
          <p:nvSpPr>
            <p:cNvPr id="223" name="Shape"/>
            <p:cNvSpPr/>
            <p:nvPr/>
          </p:nvSpPr>
          <p:spPr>
            <a:xfrm>
              <a:off x="12430710" y="3730130"/>
              <a:ext cx="1244827" cy="12448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1880"/>
                  </a:moveTo>
                  <a:lnTo>
                    <a:pt x="4860" y="11880"/>
                  </a:lnTo>
                  <a:lnTo>
                    <a:pt x="4860" y="0"/>
                  </a:lnTo>
                  <a:lnTo>
                    <a:pt x="16740" y="0"/>
                  </a:lnTo>
                  <a:lnTo>
                    <a:pt x="16740" y="11880"/>
                  </a:lnTo>
                  <a:lnTo>
                    <a:pt x="21600" y="11880"/>
                  </a:lnTo>
                  <a:lnTo>
                    <a:pt x="10800" y="21600"/>
                  </a:lnTo>
                  <a:close/>
                </a:path>
              </a:pathLst>
            </a:custGeom>
            <a:solidFill>
              <a:srgbClr val="E0E0E0">
                <a:alpha val="90000"/>
              </a:srgbClr>
            </a:solidFill>
            <a:ln w="25400" cap="flat">
              <a:solidFill>
                <a:srgbClr val="E0E0E0">
                  <a:alpha val="90000"/>
                </a:srgbClr>
              </a:solidFill>
              <a:prstDash val="solid"/>
              <a:miter lim="8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2489200">
                <a:lnSpc>
                  <a:spcPct val="90000"/>
                </a:lnSpc>
                <a:spcBef>
                  <a:spcPts val="1700"/>
                </a:spcBef>
                <a:defRPr sz="5600"/>
              </a:pPr>
              <a:endParaRPr/>
            </a:p>
          </p:txBody>
        </p:sp>
        <p:sp>
          <p:nvSpPr>
            <p:cNvPr id="224" name="Shape"/>
            <p:cNvSpPr/>
            <p:nvPr/>
          </p:nvSpPr>
          <p:spPr>
            <a:xfrm>
              <a:off x="13471754" y="5993451"/>
              <a:ext cx="1244827" cy="1244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1880"/>
                  </a:moveTo>
                  <a:lnTo>
                    <a:pt x="4860" y="11880"/>
                  </a:lnTo>
                  <a:lnTo>
                    <a:pt x="4860" y="0"/>
                  </a:lnTo>
                  <a:lnTo>
                    <a:pt x="16740" y="0"/>
                  </a:lnTo>
                  <a:lnTo>
                    <a:pt x="16740" y="11880"/>
                  </a:lnTo>
                  <a:lnTo>
                    <a:pt x="21600" y="11880"/>
                  </a:lnTo>
                  <a:lnTo>
                    <a:pt x="10800" y="21600"/>
                  </a:lnTo>
                  <a:close/>
                </a:path>
              </a:pathLst>
            </a:custGeom>
            <a:solidFill>
              <a:srgbClr val="FFE8CA">
                <a:alpha val="90000"/>
              </a:srgbClr>
            </a:solidFill>
            <a:ln w="25400" cap="flat">
              <a:solidFill>
                <a:srgbClr val="FFE8CA">
                  <a:alpha val="90000"/>
                </a:srgbClr>
              </a:solidFill>
              <a:prstDash val="solid"/>
              <a:miter lim="8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2489200">
                <a:lnSpc>
                  <a:spcPct val="90000"/>
                </a:lnSpc>
                <a:spcBef>
                  <a:spcPts val="1700"/>
                </a:spcBef>
                <a:defRPr sz="5600"/>
              </a:pPr>
              <a:endParaRPr/>
            </a:p>
          </p:txBody>
        </p:sp>
      </p:grp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Rectangle 192"/>
          <p:cNvSpPr/>
          <p:nvPr/>
        </p:nvSpPr>
        <p:spPr>
          <a:xfrm>
            <a:off x="450532" y="6746"/>
            <a:ext cx="20222701" cy="1338778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tIns="91439" bIns="9143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dirty="0"/>
          </a:p>
        </p:txBody>
      </p:sp>
      <p:sp>
        <p:nvSpPr>
          <p:cNvPr id="228" name="Title 1"/>
          <p:cNvSpPr txBox="1">
            <a:spLocks noGrp="1"/>
          </p:cNvSpPr>
          <p:nvPr>
            <p:ph type="title"/>
          </p:nvPr>
        </p:nvSpPr>
        <p:spPr>
          <a:xfrm>
            <a:off x="2438282" y="914020"/>
            <a:ext cx="8493797" cy="334449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1536189">
              <a:defRPr sz="5000">
                <a:solidFill>
                  <a:srgbClr val="0070C0"/>
                </a:solidFill>
              </a:defRPr>
            </a:lvl1pPr>
          </a:lstStyle>
          <a:p>
            <a:r>
              <a:rPr sz="5400" b="1" dirty="0"/>
              <a:t>Pharmaceuticals CAN Deplete Critical nutrients</a:t>
            </a:r>
          </a:p>
        </p:txBody>
      </p:sp>
      <p:sp>
        <p:nvSpPr>
          <p:cNvPr id="232" name="Rectangle 198"/>
          <p:cNvSpPr/>
          <p:nvPr/>
        </p:nvSpPr>
        <p:spPr>
          <a:xfrm flipH="1" flipV="1">
            <a:off x="3018599" y="4080895"/>
            <a:ext cx="6680572" cy="45719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tIns="91439" bIns="9143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33" name="Content Placeholder 2"/>
          <p:cNvSpPr txBox="1">
            <a:spLocks noGrp="1"/>
          </p:cNvSpPr>
          <p:nvPr>
            <p:ph type="body" sz="quarter" idx="1"/>
          </p:nvPr>
        </p:nvSpPr>
        <p:spPr>
          <a:xfrm>
            <a:off x="2191368" y="4080895"/>
            <a:ext cx="8987623" cy="9628359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marL="0" indent="0" defTabSz="1810510">
              <a:spcBef>
                <a:spcPts val="1800"/>
              </a:spcBef>
              <a:buSzTx/>
              <a:buNone/>
              <a:defRPr sz="2600" b="1"/>
            </a:pPr>
            <a:endParaRPr dirty="0"/>
          </a:p>
          <a:p>
            <a:pPr marL="452626" indent="-452626" defTabSz="1810510">
              <a:spcBef>
                <a:spcPts val="1800"/>
              </a:spcBef>
              <a:defRPr sz="2600" b="1"/>
            </a:pPr>
            <a:r>
              <a:rPr sz="3600" dirty="0"/>
              <a:t>Anti-Depressants - Vitamin Bs, CoQ10</a:t>
            </a:r>
          </a:p>
          <a:p>
            <a:pPr marL="452626" indent="-452626" defTabSz="1810510">
              <a:spcBef>
                <a:spcPts val="1800"/>
              </a:spcBef>
              <a:defRPr sz="2600" b="1"/>
            </a:pPr>
            <a:endParaRPr sz="3600" dirty="0"/>
          </a:p>
          <a:p>
            <a:pPr marL="452626" indent="-452626" defTabSz="1810510">
              <a:spcBef>
                <a:spcPts val="1800"/>
              </a:spcBef>
              <a:defRPr sz="2600" b="1"/>
            </a:pPr>
            <a:r>
              <a:rPr sz="3600" dirty="0"/>
              <a:t>Ibuprofen and over the counter pain meds </a:t>
            </a:r>
          </a:p>
          <a:p>
            <a:pPr marL="452626" indent="-452626" defTabSz="1810510">
              <a:spcBef>
                <a:spcPts val="1800"/>
              </a:spcBef>
              <a:defRPr sz="2600" b="1"/>
            </a:pPr>
            <a:endParaRPr sz="3600" dirty="0"/>
          </a:p>
          <a:p>
            <a:pPr marL="452626" indent="-452626" defTabSz="1810510">
              <a:spcBef>
                <a:spcPts val="1800"/>
              </a:spcBef>
              <a:defRPr sz="2600" b="1"/>
            </a:pPr>
            <a:r>
              <a:rPr sz="3600" dirty="0"/>
              <a:t>Vitamin Bs, Vitamin D, Calcium, Magnesium</a:t>
            </a:r>
          </a:p>
          <a:p>
            <a:pPr marL="0" indent="0" defTabSz="1810510">
              <a:spcBef>
                <a:spcPts val="1800"/>
              </a:spcBef>
              <a:buSzTx/>
              <a:buNone/>
              <a:defRPr sz="2600" b="1"/>
            </a:pPr>
            <a:r>
              <a:rPr sz="3600" dirty="0"/>
              <a:t>    </a:t>
            </a:r>
          </a:p>
          <a:p>
            <a:pPr marL="452626" indent="-452626" defTabSz="1810510">
              <a:spcBef>
                <a:spcPts val="1800"/>
              </a:spcBef>
              <a:defRPr sz="2600" b="1"/>
            </a:pPr>
            <a:r>
              <a:rPr sz="3600" dirty="0"/>
              <a:t>Birth Control – Vitamin Bs, Magnesium</a:t>
            </a:r>
          </a:p>
          <a:p>
            <a:pPr marL="452626" indent="-452626" defTabSz="1810510">
              <a:spcBef>
                <a:spcPts val="1800"/>
              </a:spcBef>
              <a:defRPr sz="2600" b="1"/>
            </a:pPr>
            <a:endParaRPr sz="3600" dirty="0"/>
          </a:p>
          <a:p>
            <a:pPr marL="452626" indent="-452626" defTabSz="1810510">
              <a:spcBef>
                <a:spcPts val="1800"/>
              </a:spcBef>
              <a:defRPr sz="2600" b="1"/>
            </a:pPr>
            <a:r>
              <a:rPr sz="3600" dirty="0"/>
              <a:t>Diabetic Meds – Vitamin Bs, Vitamin C, CoQ10</a:t>
            </a:r>
          </a:p>
          <a:p>
            <a:pPr marL="452626" indent="-452626" defTabSz="1810510">
              <a:spcBef>
                <a:spcPts val="1800"/>
              </a:spcBef>
              <a:defRPr sz="2600" b="1"/>
            </a:pPr>
            <a:endParaRPr sz="3600" dirty="0"/>
          </a:p>
          <a:p>
            <a:pPr marL="452626" indent="-452626" defTabSz="1810510">
              <a:spcBef>
                <a:spcPts val="1800"/>
              </a:spcBef>
              <a:defRPr sz="2600" b="1"/>
            </a:pPr>
            <a:r>
              <a:rPr sz="3600" dirty="0"/>
              <a:t>Antacids - Vitamin Bs, Vitamin D, Calcium</a:t>
            </a:r>
          </a:p>
        </p:txBody>
      </p:sp>
      <p:sp>
        <p:nvSpPr>
          <p:cNvPr id="234" name="Rectangle 200"/>
          <p:cNvSpPr/>
          <p:nvPr/>
        </p:nvSpPr>
        <p:spPr>
          <a:xfrm flipH="1">
            <a:off x="22089292" y="-6746"/>
            <a:ext cx="2307682" cy="13716000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tIns="91439" bIns="9143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35" name="Rectangle 202"/>
          <p:cNvSpPr/>
          <p:nvPr/>
        </p:nvSpPr>
        <p:spPr>
          <a:xfrm>
            <a:off x="12376201" y="712356"/>
            <a:ext cx="9820169" cy="12619509"/>
          </a:xfrm>
          <a:prstGeom prst="rect">
            <a:avLst/>
          </a:prstGeom>
          <a:solidFill>
            <a:srgbClr val="FFFFFF"/>
          </a:solidFill>
          <a:ln w="25400">
            <a:miter lim="400000"/>
          </a:ln>
          <a:effectLst>
            <a:outerShdw blurRad="279400" dist="254000" dir="5400000" rotWithShape="0">
              <a:srgbClr val="000000">
                <a:alpha val="15000"/>
              </a:srgbClr>
            </a:outerShdw>
          </a:effectLst>
        </p:spPr>
        <p:txBody>
          <a:bodyPr tIns="91439" bIns="9143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r>
              <a:rPr lang="en-US" dirty="0"/>
              <a:t>   </a:t>
            </a:r>
            <a:endParaRPr dirty="0"/>
          </a:p>
        </p:txBody>
      </p:sp>
      <p:pic>
        <p:nvPicPr>
          <p:cNvPr id="236" name="Picture 10" descr="Picture 10"/>
          <p:cNvPicPr>
            <a:picLocks noChangeAspect="1"/>
          </p:cNvPicPr>
          <p:nvPr/>
        </p:nvPicPr>
        <p:blipFill>
          <a:blip r:embed="rId3"/>
          <a:srcRect b="150"/>
          <a:stretch>
            <a:fillRect/>
          </a:stretch>
        </p:blipFill>
        <p:spPr>
          <a:xfrm>
            <a:off x="12419015" y="534753"/>
            <a:ext cx="9773617" cy="1263300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2" name="Group 74">
            <a:extLst>
              <a:ext uri="{FF2B5EF4-FFF2-40B4-BE49-F238E27FC236}">
                <a16:creationId xmlns:a16="http://schemas.microsoft.com/office/drawing/2014/main" id="{C405D268-BC67-9C41-A257-B35F59F555DC}"/>
              </a:ext>
            </a:extLst>
          </p:cNvPr>
          <p:cNvGrpSpPr/>
          <p:nvPr/>
        </p:nvGrpSpPr>
        <p:grpSpPr>
          <a:xfrm>
            <a:off x="736523" y="2057400"/>
            <a:ext cx="1097278" cy="1776567"/>
            <a:chOff x="0" y="0"/>
            <a:chExt cx="1097276" cy="1346920"/>
          </a:xfrm>
        </p:grpSpPr>
        <p:sp>
          <p:nvSpPr>
            <p:cNvPr id="13" name="Rectangle 75">
              <a:extLst>
                <a:ext uri="{FF2B5EF4-FFF2-40B4-BE49-F238E27FC236}">
                  <a16:creationId xmlns:a16="http://schemas.microsoft.com/office/drawing/2014/main" id="{C9183509-6FCC-4A44-BBF5-37BB3CBA6EA5}"/>
                </a:ext>
              </a:extLst>
            </p:cNvPr>
            <p:cNvSpPr/>
            <p:nvPr/>
          </p:nvSpPr>
          <p:spPr>
            <a:xfrm>
              <a:off x="-1" y="-1"/>
              <a:ext cx="293781" cy="1346921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4" name="Rectangle 76">
              <a:extLst>
                <a:ext uri="{FF2B5EF4-FFF2-40B4-BE49-F238E27FC236}">
                  <a16:creationId xmlns:a16="http://schemas.microsoft.com/office/drawing/2014/main" id="{0BE44012-ECD1-2A44-AC28-FDD8A368591C}"/>
                </a:ext>
              </a:extLst>
            </p:cNvPr>
            <p:cNvSpPr/>
            <p:nvPr/>
          </p:nvSpPr>
          <p:spPr>
            <a:xfrm>
              <a:off x="401748" y="-1"/>
              <a:ext cx="293781" cy="1346921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5" name="Rectangle 77">
              <a:extLst>
                <a:ext uri="{FF2B5EF4-FFF2-40B4-BE49-F238E27FC236}">
                  <a16:creationId xmlns:a16="http://schemas.microsoft.com/office/drawing/2014/main" id="{32B43AB6-81A0-4D4F-B7E6-AC9F072402DE}"/>
                </a:ext>
              </a:extLst>
            </p:cNvPr>
            <p:cNvSpPr/>
            <p:nvPr/>
          </p:nvSpPr>
          <p:spPr>
            <a:xfrm>
              <a:off x="803496" y="-1"/>
              <a:ext cx="293781" cy="1346921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D24E5207-78B9-604C-A263-0465CE1DF5CD}"/>
              </a:ext>
            </a:extLst>
          </p:cNvPr>
          <p:cNvSpPr txBox="1"/>
          <p:nvPr/>
        </p:nvSpPr>
        <p:spPr>
          <a:xfrm>
            <a:off x="12279413" y="193087"/>
            <a:ext cx="9702078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ctr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Physician’s Desk Reference</a:t>
            </a:r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Rectangle 70"/>
          <p:cNvSpPr/>
          <p:nvPr/>
        </p:nvSpPr>
        <p:spPr>
          <a:xfrm>
            <a:off x="3048000" y="0"/>
            <a:ext cx="18288000" cy="13716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tIns="91439" bIns="9143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41" name="Rectangle 72"/>
          <p:cNvSpPr/>
          <p:nvPr/>
        </p:nvSpPr>
        <p:spPr>
          <a:xfrm>
            <a:off x="0" y="730249"/>
            <a:ext cx="24384000" cy="4178636"/>
          </a:xfrm>
          <a:prstGeom prst="rect">
            <a:avLst/>
          </a:prstGeom>
          <a:solidFill>
            <a:srgbClr val="FFFFFF"/>
          </a:solidFill>
          <a:ln w="25400">
            <a:solidFill>
              <a:srgbClr val="E1E1E1"/>
            </a:solidFill>
            <a:miter/>
          </a:ln>
          <a:effectLst>
            <a:outerShdw blurRad="101600" dist="76200" dir="2700000" rotWithShape="0">
              <a:srgbClr val="C5C3C3">
                <a:alpha val="50000"/>
              </a:srgbClr>
            </a:outerShdw>
          </a:effectLst>
        </p:spPr>
        <p:txBody>
          <a:bodyPr tIns="91439" bIns="9143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42" name="Rectangle 74"/>
          <p:cNvSpPr/>
          <p:nvPr/>
        </p:nvSpPr>
        <p:spPr>
          <a:xfrm>
            <a:off x="2071628" y="1597314"/>
            <a:ext cx="501722" cy="2167130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tIns="91439" bIns="9143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43" name="Rectangle 76"/>
          <p:cNvSpPr/>
          <p:nvPr/>
        </p:nvSpPr>
        <p:spPr>
          <a:xfrm rot="5400000">
            <a:off x="9047552" y="2805847"/>
            <a:ext cx="2926081" cy="27433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</p:spPr>
        <p:txBody>
          <a:bodyPr tIns="91439" bIns="9143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44" name="Content Placeholder 2"/>
          <p:cNvSpPr txBox="1">
            <a:spLocks noGrp="1"/>
          </p:cNvSpPr>
          <p:nvPr>
            <p:ph type="body" sz="quarter" idx="1"/>
          </p:nvPr>
        </p:nvSpPr>
        <p:spPr>
          <a:xfrm>
            <a:off x="10998959" y="1283699"/>
            <a:ext cx="9079741" cy="3071732"/>
          </a:xfrm>
          <a:prstGeom prst="rect">
            <a:avLst/>
          </a:prstGeom>
        </p:spPr>
        <p:txBody>
          <a:bodyPr anchor="ctr"/>
          <a:lstStyle/>
          <a:p>
            <a:pPr marL="329184" indent="-329184" algn="ctr" defTabSz="1316736">
              <a:spcBef>
                <a:spcPts val="1300"/>
              </a:spcBef>
              <a:buSzTx/>
              <a:buNone/>
              <a:defRPr sz="6144" b="1"/>
            </a:pPr>
            <a:r>
              <a:t>Does it Matter </a:t>
            </a:r>
            <a:endParaRPr sz="8448"/>
          </a:p>
          <a:p>
            <a:pPr marL="329184" indent="-329184" algn="ctr" defTabSz="1316736">
              <a:spcBef>
                <a:spcPts val="1300"/>
              </a:spcBef>
              <a:buSzTx/>
              <a:buNone/>
              <a:defRPr sz="6144" b="1"/>
            </a:pPr>
            <a:r>
              <a:t>Which Supplements </a:t>
            </a:r>
            <a:endParaRPr sz="8448"/>
          </a:p>
          <a:p>
            <a:pPr marL="329184" indent="-329184" algn="ctr" defTabSz="1316736">
              <a:spcBef>
                <a:spcPts val="1300"/>
              </a:spcBef>
              <a:buSzTx/>
              <a:buNone/>
              <a:defRPr sz="6144" b="1"/>
            </a:pPr>
            <a:r>
              <a:t>We Choose?</a:t>
            </a:r>
          </a:p>
        </p:txBody>
      </p:sp>
      <p:pic>
        <p:nvPicPr>
          <p:cNvPr id="245" name="Picture 3" descr="Picture 3"/>
          <p:cNvPicPr>
            <a:picLocks noChangeAspect="1"/>
          </p:cNvPicPr>
          <p:nvPr/>
        </p:nvPicPr>
        <p:blipFill>
          <a:blip r:embed="rId3"/>
          <a:srcRect b="37665"/>
          <a:stretch>
            <a:fillRect/>
          </a:stretch>
        </p:blipFill>
        <p:spPr>
          <a:xfrm>
            <a:off x="1909285" y="5222496"/>
            <a:ext cx="20565430" cy="855703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Rectangle 136"/>
          <p:cNvSpPr/>
          <p:nvPr/>
        </p:nvSpPr>
        <p:spPr>
          <a:xfrm>
            <a:off x="2229029" y="1"/>
            <a:ext cx="19137451" cy="13716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tIns="91439" bIns="9143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dirty="0"/>
          </a:p>
        </p:txBody>
      </p:sp>
      <p:sp>
        <p:nvSpPr>
          <p:cNvPr id="248" name="Right Triangle 138"/>
          <p:cNvSpPr/>
          <p:nvPr/>
        </p:nvSpPr>
        <p:spPr>
          <a:xfrm flipH="1">
            <a:off x="17899358" y="6061514"/>
            <a:ext cx="6484641" cy="76544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tIns="91439" bIns="9143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49" name="Rectangle 140"/>
          <p:cNvSpPr/>
          <p:nvPr/>
        </p:nvSpPr>
        <p:spPr>
          <a:xfrm>
            <a:off x="3017520" y="1246548"/>
            <a:ext cx="17350720" cy="12187189"/>
          </a:xfrm>
          <a:prstGeom prst="rect">
            <a:avLst/>
          </a:prstGeom>
          <a:ln w="38100">
            <a:solidFill>
              <a:srgbClr val="404040"/>
            </a:solidFill>
            <a:miter/>
          </a:ln>
        </p:spPr>
        <p:txBody>
          <a:bodyPr tIns="91439" bIns="9143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250" name="Object 3" descr="Object 3"/>
          <p:cNvPicPr>
            <a:picLocks noChangeAspect="1"/>
          </p:cNvPicPr>
          <p:nvPr/>
        </p:nvPicPr>
        <p:blipFill>
          <a:blip r:embed="rId3"/>
          <a:srcRect t="1849" r="1766"/>
          <a:stretch>
            <a:fillRect/>
          </a:stretch>
        </p:blipFill>
        <p:spPr>
          <a:xfrm>
            <a:off x="6922654" y="1387679"/>
            <a:ext cx="9464895" cy="12187189"/>
          </a:xfrm>
          <a:prstGeom prst="rect">
            <a:avLst/>
          </a:prstGeom>
          <a:ln w="12700">
            <a:miter lim="400000"/>
          </a:ln>
        </p:spPr>
      </p:pic>
      <p:sp>
        <p:nvSpPr>
          <p:cNvPr id="251" name="TextBox 3"/>
          <p:cNvSpPr txBox="1"/>
          <p:nvPr/>
        </p:nvSpPr>
        <p:spPr>
          <a:xfrm>
            <a:off x="2753543" y="282262"/>
            <a:ext cx="17803119" cy="923328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/>
          </a:lstStyle>
          <a:p>
            <a:r>
              <a:rPr sz="4800" dirty="0"/>
              <a:t>Wellness 101 Top 10 Supplements</a:t>
            </a:r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Rectangle 76"/>
          <p:cNvSpPr/>
          <p:nvPr/>
        </p:nvSpPr>
        <p:spPr>
          <a:xfrm>
            <a:off x="-2060606" y="0"/>
            <a:ext cx="18283432" cy="13716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tIns="91439" bIns="9143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56" name="Freeform: Shape 78"/>
          <p:cNvSpPr/>
          <p:nvPr/>
        </p:nvSpPr>
        <p:spPr>
          <a:xfrm>
            <a:off x="-2060606" y="0"/>
            <a:ext cx="8228720" cy="138316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1712" y="0"/>
                </a:lnTo>
                <a:lnTo>
                  <a:pt x="12377" y="259"/>
                </a:lnTo>
                <a:cubicBezTo>
                  <a:pt x="17941" y="2543"/>
                  <a:pt x="21600" y="6412"/>
                  <a:pt x="21600" y="10800"/>
                </a:cubicBezTo>
                <a:cubicBezTo>
                  <a:pt x="21600" y="15188"/>
                  <a:pt x="17941" y="19057"/>
                  <a:pt x="12377" y="21341"/>
                </a:cubicBezTo>
                <a:lnTo>
                  <a:pt x="11712" y="216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tIns="91439" bIns="9143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57" name="Arc 80"/>
          <p:cNvSpPr/>
          <p:nvPr/>
        </p:nvSpPr>
        <p:spPr>
          <a:xfrm rot="10800000" flipH="1">
            <a:off x="19357053" y="6915821"/>
            <a:ext cx="3800319" cy="53961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11929" y="0"/>
                  <a:pt x="21600" y="9671"/>
                  <a:pt x="21600" y="21600"/>
                </a:cubicBezTo>
              </a:path>
            </a:pathLst>
          </a:custGeom>
          <a:ln w="254000" cap="rnd">
            <a:solidFill>
              <a:schemeClr val="accent4"/>
            </a:solidFill>
            <a:prstDash val="dash"/>
            <a:miter/>
          </a:ln>
        </p:spPr>
        <p:txBody>
          <a:bodyPr tIns="91439" bIns="91439" anchor="ctr"/>
          <a:lstStyle/>
          <a:p>
            <a:pPr algn="ctr"/>
            <a:endParaRPr/>
          </a:p>
        </p:txBody>
      </p:sp>
      <p:sp>
        <p:nvSpPr>
          <p:cNvPr id="258" name="Content Placeholder 2"/>
          <p:cNvSpPr txBox="1">
            <a:spLocks noGrp="1"/>
          </p:cNvSpPr>
          <p:nvPr>
            <p:ph type="body" sz="quarter" idx="1"/>
          </p:nvPr>
        </p:nvSpPr>
        <p:spPr>
          <a:xfrm>
            <a:off x="7193280" y="5318088"/>
            <a:ext cx="15355699" cy="285391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SzTx/>
              <a:buNone/>
              <a:defRPr sz="8800" u="sng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hlinkClick r:id="rId3"/>
              </a:defRPr>
            </a:lvl1pPr>
          </a:lstStyle>
          <a:p>
            <a:pPr>
              <a:defRPr u="none">
                <a:solidFill>
                  <a:srgbClr val="000000"/>
                </a:solidFill>
                <a:uFillTx/>
              </a:defRPr>
            </a:pPr>
            <a:r>
              <a:rPr sz="11000" dirty="0">
                <a:solidFill>
                  <a:srgbClr val="0070C0"/>
                </a:solidFill>
                <a:uFill>
                  <a:solidFill>
                    <a:srgbClr val="0563C1"/>
                  </a:solidFill>
                </a:u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Wellness 101 video.com</a:t>
            </a:r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Rectangle 76"/>
          <p:cNvSpPr/>
          <p:nvPr/>
        </p:nvSpPr>
        <p:spPr>
          <a:xfrm>
            <a:off x="3050284" y="0"/>
            <a:ext cx="18283432" cy="13716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tIns="91439" bIns="9143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63" name="Freeform: Shape 78"/>
          <p:cNvSpPr/>
          <p:nvPr/>
        </p:nvSpPr>
        <p:spPr>
          <a:xfrm>
            <a:off x="0" y="0"/>
            <a:ext cx="6250909" cy="13716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1712" y="0"/>
                </a:lnTo>
                <a:lnTo>
                  <a:pt x="12377" y="259"/>
                </a:lnTo>
                <a:cubicBezTo>
                  <a:pt x="17941" y="2543"/>
                  <a:pt x="21600" y="6412"/>
                  <a:pt x="21600" y="10800"/>
                </a:cubicBezTo>
                <a:cubicBezTo>
                  <a:pt x="21600" y="15188"/>
                  <a:pt x="17941" y="19057"/>
                  <a:pt x="12377" y="21341"/>
                </a:cubicBezTo>
                <a:lnTo>
                  <a:pt x="11712" y="216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tIns="91439" bIns="9143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64" name="Arc 80"/>
          <p:cNvSpPr/>
          <p:nvPr/>
        </p:nvSpPr>
        <p:spPr>
          <a:xfrm rot="10800000" flipH="1">
            <a:off x="18809788" y="7909813"/>
            <a:ext cx="4357024" cy="46958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11929" y="0"/>
                  <a:pt x="21600" y="9671"/>
                  <a:pt x="21600" y="21600"/>
                </a:cubicBezTo>
              </a:path>
            </a:pathLst>
          </a:custGeom>
          <a:ln w="254000" cap="rnd">
            <a:solidFill>
              <a:schemeClr val="accent4"/>
            </a:solidFill>
            <a:prstDash val="dash"/>
            <a:miter/>
          </a:ln>
        </p:spPr>
        <p:txBody>
          <a:bodyPr tIns="91439" bIns="91439" anchor="ctr"/>
          <a:lstStyle/>
          <a:p>
            <a:pPr algn="ctr"/>
            <a:endParaRPr/>
          </a:p>
        </p:txBody>
      </p:sp>
      <p:sp>
        <p:nvSpPr>
          <p:cNvPr id="265" name="Content Placeholder 2"/>
          <p:cNvSpPr txBox="1">
            <a:spLocks noGrp="1"/>
          </p:cNvSpPr>
          <p:nvPr>
            <p:ph type="body" sz="quarter" idx="1"/>
          </p:nvPr>
        </p:nvSpPr>
        <p:spPr>
          <a:xfrm>
            <a:off x="8229600" y="1110362"/>
            <a:ext cx="12323211" cy="285391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SzTx/>
              <a:buNone/>
              <a:defRPr sz="8800" u="sng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hlinkClick r:id="rId3"/>
              </a:defRPr>
            </a:lvl1pPr>
          </a:lstStyle>
          <a:p>
            <a:r>
              <a:rPr sz="9600" dirty="0">
                <a:hlinkClick r:id="rId3"/>
              </a:rPr>
              <a:t>Wellness101video.com</a:t>
            </a:r>
          </a:p>
        </p:txBody>
      </p:sp>
      <p:pic>
        <p:nvPicPr>
          <p:cNvPr id="266" name="7479DDCC-F27B-4960-9798-FFAF9BD0CF99-L0-001.png" descr="7479DDCC-F27B-4960-9798-FFAF9BD0CF99-L0-001.png">
            <a:hlinkClick r:id="rId3"/>
          </p:cNvPr>
          <p:cNvPicPr>
            <a:picLocks noChangeAspect="1"/>
          </p:cNvPicPr>
          <p:nvPr/>
        </p:nvPicPr>
        <p:blipFill>
          <a:blip r:embed="rId4"/>
          <a:srcRect t="9017"/>
          <a:stretch>
            <a:fillRect/>
          </a:stretch>
        </p:blipFill>
        <p:spPr>
          <a:xfrm>
            <a:off x="8619630" y="4603345"/>
            <a:ext cx="11558130" cy="591225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Rectangle 144"/>
          <p:cNvSpPr/>
          <p:nvPr/>
        </p:nvSpPr>
        <p:spPr>
          <a:xfrm>
            <a:off x="1157276" y="-41576"/>
            <a:ext cx="18471844" cy="1375757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tIns="91439" bIns="9143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71" name="Freeform: Shape 146"/>
          <p:cNvSpPr/>
          <p:nvPr/>
        </p:nvSpPr>
        <p:spPr>
          <a:xfrm>
            <a:off x="3731741" y="-41576"/>
            <a:ext cx="20652259" cy="137575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4900" y="0"/>
                </a:lnTo>
                <a:lnTo>
                  <a:pt x="14900" y="6"/>
                </a:lnTo>
                <a:lnTo>
                  <a:pt x="21600" y="6"/>
                </a:lnTo>
                <a:lnTo>
                  <a:pt x="21600" y="9964"/>
                </a:lnTo>
                <a:lnTo>
                  <a:pt x="20998" y="11051"/>
                </a:lnTo>
                <a:lnTo>
                  <a:pt x="20998" y="1048"/>
                </a:lnTo>
                <a:lnTo>
                  <a:pt x="599" y="1048"/>
                </a:lnTo>
                <a:lnTo>
                  <a:pt x="599" y="20540"/>
                </a:lnTo>
                <a:lnTo>
                  <a:pt x="15746" y="20540"/>
                </a:lnTo>
                <a:lnTo>
                  <a:pt x="15159" y="21600"/>
                </a:lnTo>
                <a:lnTo>
                  <a:pt x="13512" y="21600"/>
                </a:lnTo>
                <a:lnTo>
                  <a:pt x="13512" y="21594"/>
                </a:lnTo>
                <a:lnTo>
                  <a:pt x="0" y="21594"/>
                </a:lnTo>
                <a:close/>
              </a:path>
            </a:pathLst>
          </a:custGeom>
          <a:solidFill>
            <a:srgbClr val="808080">
              <a:alpha val="25000"/>
            </a:srgbClr>
          </a:solidFill>
          <a:ln w="12700">
            <a:miter lim="400000"/>
          </a:ln>
        </p:spPr>
        <p:txBody>
          <a:bodyPr tIns="91439" bIns="9143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72" name="Right Triangle 148"/>
          <p:cNvSpPr/>
          <p:nvPr/>
        </p:nvSpPr>
        <p:spPr>
          <a:xfrm flipH="1">
            <a:off x="17556480" y="6004559"/>
            <a:ext cx="6827520" cy="77530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tIns="91439" bIns="9143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273" name="Picture 2" descr="Picture 2"/>
          <p:cNvPicPr>
            <a:picLocks noChangeAspect="1"/>
          </p:cNvPicPr>
          <p:nvPr/>
        </p:nvPicPr>
        <p:blipFill>
          <a:blip r:embed="rId3"/>
          <a:srcRect r="2563" b="3362"/>
          <a:stretch>
            <a:fillRect/>
          </a:stretch>
        </p:blipFill>
        <p:spPr>
          <a:xfrm>
            <a:off x="6295293" y="1034934"/>
            <a:ext cx="10949692" cy="11646131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C4B20EC-67BD-2749-8676-2350FC242969}"/>
              </a:ext>
            </a:extLst>
          </p:cNvPr>
          <p:cNvSpPr/>
          <p:nvPr/>
        </p:nvSpPr>
        <p:spPr>
          <a:xfrm>
            <a:off x="0" y="-41576"/>
            <a:ext cx="3731740" cy="13757576"/>
          </a:xfrm>
          <a:prstGeom prst="rect">
            <a:avLst/>
          </a:prstGeom>
          <a:gradFill>
            <a:gsLst>
              <a:gs pos="0">
                <a:schemeClr val="bg1"/>
              </a:gs>
              <a:gs pos="50000">
                <a:schemeClr val="accent4">
                  <a:shade val="67500"/>
                  <a:satMod val="115000"/>
                </a:schemeClr>
              </a:gs>
              <a:gs pos="100000">
                <a:schemeClr val="accent4">
                  <a:shade val="100000"/>
                  <a:satMod val="115000"/>
                </a:schemeClr>
              </a:gs>
            </a:gsLst>
            <a:lin ang="2700000" scaled="1"/>
          </a:gradFill>
          <a:ln w="254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ctr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Title 1"/>
          <p:cNvSpPr txBox="1">
            <a:spLocks noGrp="1"/>
          </p:cNvSpPr>
          <p:nvPr>
            <p:ph type="title"/>
          </p:nvPr>
        </p:nvSpPr>
        <p:spPr>
          <a:xfrm>
            <a:off x="2879298" y="4826109"/>
            <a:ext cx="11964865" cy="2711501"/>
          </a:xfrm>
          <a:prstGeom prst="rect">
            <a:avLst/>
          </a:prstGeom>
        </p:spPr>
        <p:txBody>
          <a:bodyPr anchor="b">
            <a:noAutofit/>
          </a:bodyPr>
          <a:lstStyle>
            <a:lvl1pPr defTabSz="1828800">
              <a:defRPr sz="8600"/>
            </a:lvl1pPr>
          </a:lstStyle>
          <a:p>
            <a:r>
              <a:rPr sz="9600" b="1" dirty="0"/>
              <a:t>Absorption Matters!</a:t>
            </a:r>
          </a:p>
        </p:txBody>
      </p:sp>
      <p:sp>
        <p:nvSpPr>
          <p:cNvPr id="276" name="Freeform 17"/>
          <p:cNvSpPr/>
          <p:nvPr/>
        </p:nvSpPr>
        <p:spPr>
          <a:xfrm>
            <a:off x="0" y="-1"/>
            <a:ext cx="13645661" cy="50685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3122" y="0"/>
                </a:lnTo>
                <a:lnTo>
                  <a:pt x="13122" y="5"/>
                </a:lnTo>
                <a:lnTo>
                  <a:pt x="21600" y="5"/>
                </a:lnTo>
                <a:lnTo>
                  <a:pt x="19140" y="216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tIns="91439" bIns="9143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277" name="Picture 5" descr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62034" y="955477"/>
            <a:ext cx="5462038" cy="5902523"/>
          </a:xfrm>
          <a:prstGeom prst="rect">
            <a:avLst/>
          </a:prstGeom>
          <a:ln w="12700">
            <a:miter lim="400000"/>
          </a:ln>
        </p:spPr>
      </p:pic>
      <p:sp>
        <p:nvSpPr>
          <p:cNvPr id="278" name="Freeform 18"/>
          <p:cNvSpPr/>
          <p:nvPr/>
        </p:nvSpPr>
        <p:spPr>
          <a:xfrm>
            <a:off x="0" y="8546123"/>
            <a:ext cx="10832123" cy="51698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262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4A4A4A"/>
          </a:solidFill>
          <a:ln w="12700">
            <a:miter lim="400000"/>
          </a:ln>
        </p:spPr>
        <p:txBody>
          <a:bodyPr tIns="91439" bIns="9143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279" name="Content Placeholder 4" descr="Content Placeholder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45661" y="7534140"/>
            <a:ext cx="7207737" cy="54058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7" grpId="2" animBg="1" advAuto="0"/>
      <p:bldP spid="279" grpId="1" animBg="1" advAuto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oiletry, indoor, table, cup&#10;&#10;Description automatically generated">
            <a:extLst>
              <a:ext uri="{FF2B5EF4-FFF2-40B4-BE49-F238E27FC236}">
                <a16:creationId xmlns:a16="http://schemas.microsoft.com/office/drawing/2014/main" id="{ACD270CC-B713-5448-B2B8-3F02640147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6523" y="3024312"/>
            <a:ext cx="8621717" cy="9445139"/>
          </a:xfrm>
          <a:prstGeom prst="rect">
            <a:avLst/>
          </a:prstGeom>
        </p:spPr>
      </p:pic>
      <p:sp>
        <p:nvSpPr>
          <p:cNvPr id="285" name="Right Triangle 192"/>
          <p:cNvSpPr/>
          <p:nvPr/>
        </p:nvSpPr>
        <p:spPr>
          <a:xfrm flipH="1">
            <a:off x="16971264" y="4974336"/>
            <a:ext cx="7412735" cy="87736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tIns="91439" bIns="9143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86" name="Rectangle 193"/>
          <p:cNvSpPr/>
          <p:nvPr/>
        </p:nvSpPr>
        <p:spPr>
          <a:xfrm>
            <a:off x="1723211" y="1246549"/>
            <a:ext cx="18645029" cy="11215766"/>
          </a:xfrm>
          <a:prstGeom prst="rect">
            <a:avLst/>
          </a:prstGeom>
          <a:ln w="38100">
            <a:solidFill>
              <a:srgbClr val="404040"/>
            </a:solidFill>
            <a:miter/>
          </a:ln>
        </p:spPr>
        <p:txBody>
          <a:bodyPr tIns="91439" bIns="9143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87" name="Content Placeholder 2"/>
          <p:cNvSpPr txBox="1">
            <a:spLocks noGrp="1"/>
          </p:cNvSpPr>
          <p:nvPr>
            <p:ph type="body" sz="quarter" idx="1"/>
          </p:nvPr>
        </p:nvSpPr>
        <p:spPr>
          <a:xfrm>
            <a:off x="2781962" y="3850575"/>
            <a:ext cx="8174640" cy="6913369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buSzTx/>
              <a:buNone/>
              <a:defRPr sz="4000" b="1"/>
            </a:pPr>
            <a:r>
              <a:rPr sz="6000" dirty="0"/>
              <a:t>Isotonix Supplements are Effective, Simple, and Delicious!</a:t>
            </a:r>
          </a:p>
          <a:p>
            <a:pPr>
              <a:buSzTx/>
              <a:buNone/>
              <a:defRPr sz="4000" b="1"/>
            </a:pPr>
            <a:r>
              <a:rPr sz="6000" dirty="0"/>
              <a:t> </a:t>
            </a:r>
          </a:p>
          <a:p>
            <a:pPr>
              <a:buSzTx/>
              <a:buNone/>
              <a:defRPr sz="4000" b="1"/>
            </a:pPr>
            <a:r>
              <a:rPr sz="6000" dirty="0"/>
              <a:t>Drinking your vitamins  maximizes your absorption!</a:t>
            </a:r>
          </a:p>
        </p:txBody>
      </p:sp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Title 3"/>
          <p:cNvSpPr txBox="1">
            <a:spLocks noGrp="1"/>
          </p:cNvSpPr>
          <p:nvPr>
            <p:ph type="title"/>
          </p:nvPr>
        </p:nvSpPr>
        <p:spPr>
          <a:xfrm>
            <a:off x="1" y="1307353"/>
            <a:ext cx="24383999" cy="581277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 defTabSz="1828800">
              <a:defRPr sz="5000" u="sng"/>
            </a:pPr>
            <a:r>
              <a:rPr lang="en-US" sz="5400" b="1" dirty="0"/>
              <a:t>Do you know your Vitamin D levels?</a:t>
            </a:r>
            <a:br>
              <a:rPr lang="en-US" sz="5400" b="1" dirty="0"/>
            </a:br>
            <a:br>
              <a:rPr sz="5400" b="1" dirty="0"/>
            </a:br>
            <a:br>
              <a:rPr sz="5400" b="1" dirty="0"/>
            </a:br>
            <a:endParaRPr sz="5400" b="1" dirty="0"/>
          </a:p>
        </p:txBody>
      </p:sp>
      <p:grpSp>
        <p:nvGrpSpPr>
          <p:cNvPr id="314" name="Content Placeholder 4"/>
          <p:cNvGrpSpPr/>
          <p:nvPr/>
        </p:nvGrpSpPr>
        <p:grpSpPr>
          <a:xfrm>
            <a:off x="5271074" y="2880830"/>
            <a:ext cx="13929544" cy="9399092"/>
            <a:chOff x="-29233" y="-901232"/>
            <a:chExt cx="13929543" cy="9703650"/>
          </a:xfrm>
        </p:grpSpPr>
        <p:grpSp>
          <p:nvGrpSpPr>
            <p:cNvPr id="292" name="Group"/>
            <p:cNvGrpSpPr/>
            <p:nvPr/>
          </p:nvGrpSpPr>
          <p:grpSpPr>
            <a:xfrm>
              <a:off x="0" y="0"/>
              <a:ext cx="4343847" cy="2606307"/>
              <a:chOff x="0" y="0"/>
              <a:chExt cx="4343846" cy="2606306"/>
            </a:xfrm>
          </p:grpSpPr>
          <p:sp>
            <p:nvSpPr>
              <p:cNvPr id="290" name="Rectangle"/>
              <p:cNvSpPr/>
              <p:nvPr/>
            </p:nvSpPr>
            <p:spPr>
              <a:xfrm>
                <a:off x="0" y="0"/>
                <a:ext cx="4343847" cy="2606307"/>
              </a:xfrm>
              <a:prstGeom prst="rect">
                <a:avLst/>
              </a:prstGeom>
              <a:solidFill>
                <a:schemeClr val="accent2"/>
              </a:solidFill>
              <a:ln w="25400" cap="flat">
                <a:solidFill>
                  <a:srgbClr val="FFFFFF"/>
                </a:solidFill>
                <a:prstDash val="solid"/>
                <a:miter lim="8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ctr" defTabSz="2311400">
                  <a:lnSpc>
                    <a:spcPct val="90000"/>
                  </a:lnSpc>
                  <a:spcBef>
                    <a:spcPts val="1500"/>
                  </a:spcBef>
                  <a:defRPr sz="52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91" name="Depressed Immune Function"/>
              <p:cNvSpPr/>
              <p:nvPr/>
            </p:nvSpPr>
            <p:spPr>
              <a:xfrm>
                <a:off x="0" y="1303153"/>
                <a:ext cx="4343847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198120" tIns="198120" rIns="198120" bIns="198120" numCol="1" anchor="ctr">
                <a:spAutoFit/>
              </a:bodyPr>
              <a:lstStyle>
                <a:lvl1pPr algn="ctr" defTabSz="2311400">
                  <a:lnSpc>
                    <a:spcPct val="90000"/>
                  </a:lnSpc>
                  <a:spcBef>
                    <a:spcPts val="2100"/>
                  </a:spcBef>
                  <a:defRPr sz="5200" b="1">
                    <a:solidFill>
                      <a:srgbClr val="FFFFFF"/>
                    </a:solidFill>
                  </a:defRPr>
                </a:lvl1pPr>
              </a:lstStyle>
              <a:p>
                <a:r>
                  <a:rPr dirty="0"/>
                  <a:t>Depressed Immune Function</a:t>
                </a:r>
              </a:p>
            </p:txBody>
          </p:sp>
        </p:grpSp>
        <p:sp>
          <p:nvSpPr>
            <p:cNvPr id="294" name="Chronic Pain in Muscles and Bones"/>
            <p:cNvSpPr/>
            <p:nvPr/>
          </p:nvSpPr>
          <p:spPr>
            <a:xfrm>
              <a:off x="4778232" y="-901232"/>
              <a:ext cx="4343848" cy="44087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198120" tIns="198120" rIns="198120" bIns="198120" numCol="1" anchor="ctr">
              <a:spAutoFit/>
            </a:bodyPr>
            <a:lstStyle>
              <a:lvl1pPr algn="ctr" defTabSz="2311400">
                <a:lnSpc>
                  <a:spcPct val="90000"/>
                </a:lnSpc>
                <a:spcBef>
                  <a:spcPts val="2100"/>
                </a:spcBef>
                <a:defRPr sz="5200" b="1">
                  <a:solidFill>
                    <a:srgbClr val="FFFFFF"/>
                  </a:solidFill>
                </a:defRPr>
              </a:lvl1pPr>
            </a:lstStyle>
            <a:p>
              <a:r>
                <a:rPr dirty="0"/>
                <a:t>C</a:t>
              </a:r>
              <a:r>
                <a:rPr lang="en-US" dirty="0"/>
                <a:t> Cognitive Disorders</a:t>
              </a:r>
            </a:p>
            <a:p>
              <a:r>
                <a:rPr dirty="0" err="1"/>
                <a:t>nic</a:t>
              </a:r>
              <a:r>
                <a:rPr dirty="0"/>
                <a:t> Pain in Muscles and Bones</a:t>
              </a:r>
            </a:p>
          </p:txBody>
        </p:sp>
        <p:grpSp>
          <p:nvGrpSpPr>
            <p:cNvPr id="298" name="Group"/>
            <p:cNvGrpSpPr/>
            <p:nvPr/>
          </p:nvGrpSpPr>
          <p:grpSpPr>
            <a:xfrm>
              <a:off x="9556461" y="-2"/>
              <a:ext cx="4343849" cy="2606310"/>
              <a:chOff x="-1" y="-1"/>
              <a:chExt cx="4343848" cy="2606308"/>
            </a:xfrm>
          </p:grpSpPr>
          <p:sp>
            <p:nvSpPr>
              <p:cNvPr id="296" name="Rectangle"/>
              <p:cNvSpPr/>
              <p:nvPr/>
            </p:nvSpPr>
            <p:spPr>
              <a:xfrm>
                <a:off x="-1" y="-1"/>
                <a:ext cx="4343848" cy="2606308"/>
              </a:xfrm>
              <a:prstGeom prst="rect">
                <a:avLst/>
              </a:prstGeom>
              <a:solidFill>
                <a:schemeClr val="accent4"/>
              </a:solidFill>
              <a:ln w="25400" cap="flat">
                <a:solidFill>
                  <a:srgbClr val="FFFFFF"/>
                </a:solidFill>
                <a:prstDash val="solid"/>
                <a:miter lim="8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ctr" defTabSz="2311400">
                  <a:lnSpc>
                    <a:spcPct val="90000"/>
                  </a:lnSpc>
                  <a:spcBef>
                    <a:spcPts val="1500"/>
                  </a:spcBef>
                  <a:defRPr sz="52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97" name="Chronic Back Pain"/>
              <p:cNvSpPr/>
              <p:nvPr/>
            </p:nvSpPr>
            <p:spPr>
              <a:xfrm>
                <a:off x="0" y="353085"/>
                <a:ext cx="4343847" cy="19001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198120" tIns="198120" rIns="198120" bIns="198120" numCol="1" anchor="ctr">
                <a:spAutoFit/>
              </a:bodyPr>
              <a:lstStyle>
                <a:lvl1pPr algn="ctr" defTabSz="2311400">
                  <a:lnSpc>
                    <a:spcPct val="90000"/>
                  </a:lnSpc>
                  <a:spcBef>
                    <a:spcPts val="2100"/>
                  </a:spcBef>
                  <a:defRPr sz="5200" b="1">
                    <a:solidFill>
                      <a:srgbClr val="FFFFFF"/>
                    </a:solidFill>
                  </a:defRPr>
                </a:lvl1pPr>
              </a:lstStyle>
              <a:p>
                <a:r>
                  <a:rPr dirty="0"/>
                  <a:t>Chronic Back</a:t>
                </a:r>
                <a:r>
                  <a:rPr lang="en-US" dirty="0"/>
                  <a:t>,</a:t>
                </a:r>
                <a:r>
                  <a:rPr dirty="0"/>
                  <a:t> </a:t>
                </a:r>
                <a:r>
                  <a:rPr lang="en-US" dirty="0"/>
                  <a:t>Muscle </a:t>
                </a:r>
                <a:r>
                  <a:rPr dirty="0"/>
                  <a:t>Pain</a:t>
                </a:r>
              </a:p>
            </p:txBody>
          </p:sp>
        </p:grpSp>
        <p:grpSp>
          <p:nvGrpSpPr>
            <p:cNvPr id="301" name="Group"/>
            <p:cNvGrpSpPr/>
            <p:nvPr/>
          </p:nvGrpSpPr>
          <p:grpSpPr>
            <a:xfrm>
              <a:off x="0" y="3040693"/>
              <a:ext cx="4343847" cy="2606307"/>
              <a:chOff x="0" y="0"/>
              <a:chExt cx="4343846" cy="2606306"/>
            </a:xfrm>
          </p:grpSpPr>
          <p:sp>
            <p:nvSpPr>
              <p:cNvPr id="299" name="Rectangle"/>
              <p:cNvSpPr/>
              <p:nvPr/>
            </p:nvSpPr>
            <p:spPr>
              <a:xfrm>
                <a:off x="-1" y="-1"/>
                <a:ext cx="4343848" cy="2606308"/>
              </a:xfrm>
              <a:prstGeom prst="rect">
                <a:avLst/>
              </a:prstGeom>
              <a:solidFill>
                <a:schemeClr val="accent5"/>
              </a:solidFill>
              <a:ln w="25400" cap="flat">
                <a:solidFill>
                  <a:srgbClr val="FFFFFF"/>
                </a:solidFill>
                <a:prstDash val="solid"/>
                <a:miter lim="8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ctr" defTabSz="2311400">
                  <a:lnSpc>
                    <a:spcPct val="90000"/>
                  </a:lnSpc>
                  <a:spcBef>
                    <a:spcPts val="1500"/>
                  </a:spcBef>
                  <a:defRPr sz="52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00" name="Depression"/>
              <p:cNvSpPr/>
              <p:nvPr/>
            </p:nvSpPr>
            <p:spPr>
              <a:xfrm>
                <a:off x="0" y="1303153"/>
                <a:ext cx="4343847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198120" tIns="198120" rIns="198120" bIns="198120" numCol="1" anchor="ctr">
                <a:spAutoFit/>
              </a:bodyPr>
              <a:lstStyle>
                <a:lvl1pPr algn="ctr" defTabSz="2311400">
                  <a:lnSpc>
                    <a:spcPct val="90000"/>
                  </a:lnSpc>
                  <a:spcBef>
                    <a:spcPts val="2100"/>
                  </a:spcBef>
                  <a:defRPr sz="5200" b="1">
                    <a:solidFill>
                      <a:srgbClr val="FFFFFF"/>
                    </a:solidFill>
                  </a:defRPr>
                </a:lvl1pPr>
              </a:lstStyle>
              <a:p>
                <a:r>
                  <a:rPr dirty="0"/>
                  <a:t>Depression</a:t>
                </a:r>
              </a:p>
            </p:txBody>
          </p:sp>
        </p:grpSp>
        <p:grpSp>
          <p:nvGrpSpPr>
            <p:cNvPr id="304" name="Group"/>
            <p:cNvGrpSpPr/>
            <p:nvPr/>
          </p:nvGrpSpPr>
          <p:grpSpPr>
            <a:xfrm>
              <a:off x="4778231" y="3040693"/>
              <a:ext cx="4343848" cy="2606307"/>
              <a:chOff x="0" y="0"/>
              <a:chExt cx="4343846" cy="2606306"/>
            </a:xfrm>
          </p:grpSpPr>
          <p:sp>
            <p:nvSpPr>
              <p:cNvPr id="302" name="Rectangle"/>
              <p:cNvSpPr/>
              <p:nvPr/>
            </p:nvSpPr>
            <p:spPr>
              <a:xfrm>
                <a:off x="-1" y="-1"/>
                <a:ext cx="4343848" cy="2606308"/>
              </a:xfrm>
              <a:prstGeom prst="rect">
                <a:avLst/>
              </a:prstGeom>
              <a:solidFill>
                <a:schemeClr val="accent6"/>
              </a:solidFill>
              <a:ln w="25400" cap="flat">
                <a:solidFill>
                  <a:srgbClr val="FFFFFF"/>
                </a:solidFill>
                <a:prstDash val="solid"/>
                <a:miter lim="8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ctr" defTabSz="2311400">
                  <a:lnSpc>
                    <a:spcPct val="90000"/>
                  </a:lnSpc>
                  <a:spcBef>
                    <a:spcPts val="1500"/>
                  </a:spcBef>
                  <a:defRPr sz="52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03" name="Fatigue and Tiredness"/>
              <p:cNvSpPr/>
              <p:nvPr/>
            </p:nvSpPr>
            <p:spPr>
              <a:xfrm>
                <a:off x="0" y="1303153"/>
                <a:ext cx="4343847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198120" tIns="198120" rIns="198120" bIns="198120" numCol="1" anchor="ctr">
                <a:spAutoFit/>
              </a:bodyPr>
              <a:lstStyle>
                <a:lvl1pPr algn="ctr" defTabSz="2311400">
                  <a:lnSpc>
                    <a:spcPct val="90000"/>
                  </a:lnSpc>
                  <a:spcBef>
                    <a:spcPts val="2100"/>
                  </a:spcBef>
                  <a:defRPr sz="5200" b="1">
                    <a:solidFill>
                      <a:srgbClr val="FFFFFF"/>
                    </a:solidFill>
                  </a:defRPr>
                </a:lvl1pPr>
              </a:lstStyle>
              <a:p>
                <a:r>
                  <a:rPr dirty="0"/>
                  <a:t>Fatigue and Tiredness</a:t>
                </a:r>
              </a:p>
            </p:txBody>
          </p:sp>
        </p:grpSp>
        <p:grpSp>
          <p:nvGrpSpPr>
            <p:cNvPr id="307" name="Group"/>
            <p:cNvGrpSpPr/>
            <p:nvPr/>
          </p:nvGrpSpPr>
          <p:grpSpPr>
            <a:xfrm>
              <a:off x="9556462" y="3040693"/>
              <a:ext cx="4343847" cy="2606307"/>
              <a:chOff x="0" y="0"/>
              <a:chExt cx="4343846" cy="2606306"/>
            </a:xfrm>
          </p:grpSpPr>
          <p:sp>
            <p:nvSpPr>
              <p:cNvPr id="305" name="Rectangle"/>
              <p:cNvSpPr/>
              <p:nvPr/>
            </p:nvSpPr>
            <p:spPr>
              <a:xfrm>
                <a:off x="-1" y="-1"/>
                <a:ext cx="4343848" cy="2606308"/>
              </a:xfrm>
              <a:prstGeom prst="rect">
                <a:avLst/>
              </a:prstGeom>
              <a:solidFill>
                <a:schemeClr val="accent2"/>
              </a:solidFill>
              <a:ln w="25400" cap="flat">
                <a:solidFill>
                  <a:srgbClr val="FFFFFF"/>
                </a:solidFill>
                <a:prstDash val="solid"/>
                <a:miter lim="8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ctr" defTabSz="2311400">
                  <a:lnSpc>
                    <a:spcPct val="90000"/>
                  </a:lnSpc>
                  <a:spcBef>
                    <a:spcPts val="1500"/>
                  </a:spcBef>
                  <a:defRPr sz="52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06" name="Poor Wound Healing"/>
              <p:cNvSpPr/>
              <p:nvPr/>
            </p:nvSpPr>
            <p:spPr>
              <a:xfrm>
                <a:off x="0" y="1303153"/>
                <a:ext cx="4343847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198120" tIns="198120" rIns="198120" bIns="198120" numCol="1" anchor="ctr">
                <a:spAutoFit/>
              </a:bodyPr>
              <a:lstStyle>
                <a:lvl1pPr algn="ctr" defTabSz="2311400">
                  <a:lnSpc>
                    <a:spcPct val="90000"/>
                  </a:lnSpc>
                  <a:spcBef>
                    <a:spcPts val="2100"/>
                  </a:spcBef>
                  <a:defRPr sz="5200" b="1">
                    <a:solidFill>
                      <a:srgbClr val="FFFFFF"/>
                    </a:solidFill>
                  </a:defRPr>
                </a:lvl1pPr>
              </a:lstStyle>
              <a:p>
                <a:r>
                  <a:t>Poor Wound Healing</a:t>
                </a:r>
              </a:p>
            </p:txBody>
          </p:sp>
        </p:grpSp>
        <p:grpSp>
          <p:nvGrpSpPr>
            <p:cNvPr id="310" name="Group"/>
            <p:cNvGrpSpPr/>
            <p:nvPr/>
          </p:nvGrpSpPr>
          <p:grpSpPr>
            <a:xfrm>
              <a:off x="-29233" y="6158742"/>
              <a:ext cx="4373080" cy="2643676"/>
              <a:chOff x="-2418348" y="77356"/>
              <a:chExt cx="4373079" cy="2643675"/>
            </a:xfrm>
          </p:grpSpPr>
          <p:sp>
            <p:nvSpPr>
              <p:cNvPr id="308" name="Rectangle"/>
              <p:cNvSpPr/>
              <p:nvPr/>
            </p:nvSpPr>
            <p:spPr>
              <a:xfrm>
                <a:off x="-2418348" y="77356"/>
                <a:ext cx="4343847" cy="2606307"/>
              </a:xfrm>
              <a:prstGeom prst="rect">
                <a:avLst/>
              </a:prstGeom>
              <a:solidFill>
                <a:schemeClr val="accent3"/>
              </a:solidFill>
              <a:ln w="25400" cap="flat">
                <a:solidFill>
                  <a:srgbClr val="FFFFFF"/>
                </a:solidFill>
                <a:prstDash val="solid"/>
                <a:miter lim="8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ctr" defTabSz="2311400">
                  <a:lnSpc>
                    <a:spcPct val="90000"/>
                  </a:lnSpc>
                  <a:spcBef>
                    <a:spcPts val="1500"/>
                  </a:spcBef>
                  <a:defRPr sz="52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09" name="Low Bone Mineral Density"/>
              <p:cNvSpPr/>
              <p:nvPr/>
            </p:nvSpPr>
            <p:spPr>
              <a:xfrm>
                <a:off x="-2389116" y="77356"/>
                <a:ext cx="4343847" cy="26436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198120" tIns="198120" rIns="198120" bIns="198120" numCol="1" anchor="ctr">
                <a:spAutoFit/>
              </a:bodyPr>
              <a:lstStyle>
                <a:lvl1pPr algn="ctr" defTabSz="2311400">
                  <a:lnSpc>
                    <a:spcPct val="90000"/>
                  </a:lnSpc>
                  <a:spcBef>
                    <a:spcPts val="2100"/>
                  </a:spcBef>
                  <a:defRPr sz="5200" b="1">
                    <a:solidFill>
                      <a:srgbClr val="FFFFFF"/>
                    </a:solidFill>
                  </a:defRPr>
                </a:lvl1pPr>
              </a:lstStyle>
              <a:p>
                <a:r>
                  <a:rPr dirty="0"/>
                  <a:t>Low Bone Mineral Density</a:t>
                </a:r>
              </a:p>
            </p:txBody>
          </p:sp>
        </p:grpSp>
        <p:grpSp>
          <p:nvGrpSpPr>
            <p:cNvPr id="313" name="Group"/>
            <p:cNvGrpSpPr/>
            <p:nvPr/>
          </p:nvGrpSpPr>
          <p:grpSpPr>
            <a:xfrm>
              <a:off x="4763614" y="6126718"/>
              <a:ext cx="4373080" cy="2606309"/>
              <a:chOff x="-2403733" y="45333"/>
              <a:chExt cx="4373079" cy="2606308"/>
            </a:xfrm>
          </p:grpSpPr>
          <p:sp>
            <p:nvSpPr>
              <p:cNvPr id="311" name="Rectangle"/>
              <p:cNvSpPr/>
              <p:nvPr/>
            </p:nvSpPr>
            <p:spPr>
              <a:xfrm>
                <a:off x="-2403733" y="45333"/>
                <a:ext cx="4343848" cy="2606308"/>
              </a:xfrm>
              <a:prstGeom prst="rect">
                <a:avLst/>
              </a:prstGeom>
              <a:solidFill>
                <a:schemeClr val="accent4"/>
              </a:solidFill>
              <a:ln w="25400" cap="flat">
                <a:solidFill>
                  <a:srgbClr val="FFFFFF"/>
                </a:solidFill>
                <a:prstDash val="solid"/>
                <a:miter lim="8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ctr" defTabSz="2311400">
                  <a:lnSpc>
                    <a:spcPct val="90000"/>
                  </a:lnSpc>
                  <a:spcBef>
                    <a:spcPts val="1500"/>
                  </a:spcBef>
                  <a:defRPr sz="52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12" name="Hair Loss and Alopecia"/>
              <p:cNvSpPr/>
              <p:nvPr/>
            </p:nvSpPr>
            <p:spPr>
              <a:xfrm>
                <a:off x="-2374501" y="352236"/>
                <a:ext cx="4343847" cy="19001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198120" tIns="198120" rIns="198120" bIns="198120" numCol="1" anchor="ctr">
                <a:spAutoFit/>
              </a:bodyPr>
              <a:lstStyle>
                <a:lvl1pPr algn="ctr" defTabSz="2311400">
                  <a:lnSpc>
                    <a:spcPct val="90000"/>
                  </a:lnSpc>
                  <a:spcBef>
                    <a:spcPts val="2100"/>
                  </a:spcBef>
                  <a:defRPr sz="5200" b="1">
                    <a:solidFill>
                      <a:srgbClr val="FFFFFF"/>
                    </a:solidFill>
                  </a:defRPr>
                </a:lvl1pPr>
              </a:lstStyle>
              <a:p>
                <a:r>
                  <a:rPr dirty="0"/>
                  <a:t>Hair Loss and Alopecia</a:t>
                </a:r>
              </a:p>
            </p:txBody>
          </p:sp>
        </p:grpSp>
      </p:grpSp>
      <p:sp>
        <p:nvSpPr>
          <p:cNvPr id="28" name="Rectangle">
            <a:extLst>
              <a:ext uri="{FF2B5EF4-FFF2-40B4-BE49-F238E27FC236}">
                <a16:creationId xmlns:a16="http://schemas.microsoft.com/office/drawing/2014/main" id="{6C0FD9C0-DF9D-1B49-86A5-C7A5E94F737B}"/>
              </a:ext>
            </a:extLst>
          </p:cNvPr>
          <p:cNvSpPr/>
          <p:nvPr/>
        </p:nvSpPr>
        <p:spPr>
          <a:xfrm>
            <a:off x="10078539" y="3807812"/>
            <a:ext cx="4343848" cy="2524507"/>
          </a:xfrm>
          <a:prstGeom prst="rect">
            <a:avLst/>
          </a:prstGeom>
          <a:solidFill>
            <a:schemeClr val="accent3"/>
          </a:solidFill>
          <a:ln w="25400" cap="flat">
            <a:solidFill>
              <a:srgbClr val="FFFFFF"/>
            </a:solidFill>
            <a:prstDash val="solid"/>
            <a:miter lim="800000"/>
          </a:ln>
          <a:effectLst/>
        </p:spPr>
        <p:txBody>
          <a:bodyPr wrap="square" lIns="91439" tIns="91439" rIns="91439" bIns="91439" numCol="1" anchor="ctr">
            <a:noAutofit/>
          </a:bodyPr>
          <a:lstStyle/>
          <a:p>
            <a:pPr algn="ctr" defTabSz="2311400">
              <a:lnSpc>
                <a:spcPct val="90000"/>
              </a:lnSpc>
              <a:spcBef>
                <a:spcPts val="1500"/>
              </a:spcBef>
              <a:defRPr sz="5200">
                <a:solidFill>
                  <a:srgbClr val="FFFFFF"/>
                </a:solidFill>
              </a:defRPr>
            </a:pPr>
            <a:r>
              <a:rPr lang="en-US" b="1" dirty="0">
                <a:solidFill>
                  <a:schemeClr val="bg1"/>
                </a:solidFill>
              </a:rPr>
              <a:t>Cognitive</a:t>
            </a:r>
          </a:p>
          <a:p>
            <a:pPr algn="ctr" defTabSz="2311400">
              <a:lnSpc>
                <a:spcPct val="90000"/>
              </a:lnSpc>
              <a:spcBef>
                <a:spcPts val="1500"/>
              </a:spcBef>
              <a:defRPr sz="5200">
                <a:solidFill>
                  <a:srgbClr val="FFFFFF"/>
                </a:solidFill>
              </a:defRPr>
            </a:pPr>
            <a:r>
              <a:rPr lang="en-US" b="1" dirty="0">
                <a:solidFill>
                  <a:schemeClr val="bg1"/>
                </a:solidFill>
              </a:rPr>
              <a:t>Disorders</a:t>
            </a:r>
            <a:endParaRPr b="1" dirty="0">
              <a:solidFill>
                <a:schemeClr val="bg1"/>
              </a:solidFill>
            </a:endParaRPr>
          </a:p>
        </p:txBody>
      </p:sp>
      <p:sp>
        <p:nvSpPr>
          <p:cNvPr id="29" name="Rectangle">
            <a:extLst>
              <a:ext uri="{FF2B5EF4-FFF2-40B4-BE49-F238E27FC236}">
                <a16:creationId xmlns:a16="http://schemas.microsoft.com/office/drawing/2014/main" id="{C532E082-8976-2E45-8224-48A0289546F8}"/>
              </a:ext>
            </a:extLst>
          </p:cNvPr>
          <p:cNvSpPr/>
          <p:nvPr/>
        </p:nvSpPr>
        <p:spPr>
          <a:xfrm>
            <a:off x="14856769" y="9737317"/>
            <a:ext cx="4343849" cy="2524508"/>
          </a:xfrm>
          <a:prstGeom prst="rect">
            <a:avLst/>
          </a:prstGeom>
          <a:solidFill>
            <a:schemeClr val="accent5"/>
          </a:solidFill>
          <a:ln w="25400" cap="flat">
            <a:solidFill>
              <a:srgbClr val="FFFFFF"/>
            </a:solidFill>
            <a:prstDash val="solid"/>
            <a:miter lim="800000"/>
          </a:ln>
          <a:effectLst/>
        </p:spPr>
        <p:txBody>
          <a:bodyPr wrap="square" lIns="91439" tIns="91439" rIns="91439" bIns="91439" numCol="1" anchor="ctr">
            <a:noAutofit/>
          </a:bodyPr>
          <a:lstStyle/>
          <a:p>
            <a:pPr algn="ctr" defTabSz="2311400">
              <a:lnSpc>
                <a:spcPct val="90000"/>
              </a:lnSpc>
              <a:spcBef>
                <a:spcPts val="1500"/>
              </a:spcBef>
              <a:defRPr sz="5200">
                <a:solidFill>
                  <a:srgbClr val="FFFFFF"/>
                </a:solidFill>
              </a:defRPr>
            </a:pPr>
            <a:r>
              <a:rPr lang="en-US" b="1" dirty="0">
                <a:solidFill>
                  <a:schemeClr val="bg1"/>
                </a:solidFill>
              </a:rPr>
              <a:t>Cardiovascular</a:t>
            </a:r>
          </a:p>
          <a:p>
            <a:pPr algn="ctr" defTabSz="2311400">
              <a:lnSpc>
                <a:spcPct val="90000"/>
              </a:lnSpc>
              <a:spcBef>
                <a:spcPts val="1500"/>
              </a:spcBef>
              <a:defRPr sz="5200">
                <a:solidFill>
                  <a:srgbClr val="FFFFFF"/>
                </a:solidFill>
              </a:defRPr>
            </a:pPr>
            <a:r>
              <a:rPr lang="en-US" b="1" dirty="0">
                <a:solidFill>
                  <a:schemeClr val="bg1"/>
                </a:solidFill>
              </a:rPr>
              <a:t>Disorders</a:t>
            </a:r>
            <a:endParaRPr b="1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FE74650-EEF8-F14D-A210-A2FE5964A08A}"/>
              </a:ext>
            </a:extLst>
          </p:cNvPr>
          <p:cNvSpPr txBox="1"/>
          <p:nvPr/>
        </p:nvSpPr>
        <p:spPr>
          <a:xfrm>
            <a:off x="1429526" y="842009"/>
            <a:ext cx="17181095" cy="1846657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Regulates bone metabolism</a:t>
            </a:r>
            <a:endParaRPr lang="en-US" dirty="0"/>
          </a:p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Critical role in modulating immune response</a:t>
            </a:r>
            <a:endParaRPr lang="en-US" dirty="0"/>
          </a:p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Deficiency related to decreased lung function and chronic lung disease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5A47AF7-566D-884D-8665-39666E9FE7E4}"/>
              </a:ext>
            </a:extLst>
          </p:cNvPr>
          <p:cNvSpPr/>
          <p:nvPr/>
        </p:nvSpPr>
        <p:spPr>
          <a:xfrm>
            <a:off x="457199" y="12341435"/>
            <a:ext cx="1258337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>
                <a:solidFill>
                  <a:srgbClr val="0070C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https://www.ncbi.nlm.nih.gov/pmc/articles/PMC2706673/</a:t>
            </a:r>
            <a:r>
              <a:rPr lang="en-US" i="1" dirty="0">
                <a:solidFill>
                  <a:srgbClr val="0070C0"/>
                </a:solidFill>
              </a:rPr>
              <a:t>, </a:t>
            </a:r>
            <a:r>
              <a:rPr lang="en-US" i="1" dirty="0">
                <a:solidFill>
                  <a:srgbClr val="0070C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https://www.nature.com/articles/srep45172</a:t>
            </a:r>
            <a:endParaRPr lang="en-US" i="1" dirty="0">
              <a:solidFill>
                <a:srgbClr val="0070C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C024C08-0CE7-AA42-B4EF-13D36DF99685}"/>
              </a:ext>
            </a:extLst>
          </p:cNvPr>
          <p:cNvSpPr txBox="1"/>
          <p:nvPr/>
        </p:nvSpPr>
        <p:spPr>
          <a:xfrm>
            <a:off x="5271074" y="2822384"/>
            <a:ext cx="13841851" cy="800217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algn="ctr"/>
            <a:r>
              <a:rPr lang="en-US" sz="4000" b="1" dirty="0"/>
              <a:t>Low levels of Vitamin D can be a contributing factor to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Rectangle 18"/>
          <p:cNvSpPr/>
          <p:nvPr/>
        </p:nvSpPr>
        <p:spPr>
          <a:xfrm>
            <a:off x="3047999" y="0"/>
            <a:ext cx="18283430" cy="13716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tIns="91439" bIns="9143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9" name="Freeform: Shape 20"/>
          <p:cNvSpPr/>
          <p:nvPr/>
        </p:nvSpPr>
        <p:spPr>
          <a:xfrm>
            <a:off x="0" y="-40337"/>
            <a:ext cx="8098971" cy="13716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2348" y="0"/>
                </a:lnTo>
                <a:lnTo>
                  <a:pt x="12365" y="7"/>
                </a:lnTo>
                <a:cubicBezTo>
                  <a:pt x="17902" y="2220"/>
                  <a:pt x="21600" y="6226"/>
                  <a:pt x="21600" y="10800"/>
                </a:cubicBezTo>
                <a:cubicBezTo>
                  <a:pt x="21600" y="15374"/>
                  <a:pt x="17902" y="19380"/>
                  <a:pt x="12365" y="21593"/>
                </a:cubicBezTo>
                <a:lnTo>
                  <a:pt x="12348" y="216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tIns="91439" bIns="9143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dirty="0"/>
          </a:p>
        </p:txBody>
      </p:sp>
      <p:sp>
        <p:nvSpPr>
          <p:cNvPr id="130" name="Title 1"/>
          <p:cNvSpPr txBox="1">
            <a:spLocks noGrp="1"/>
          </p:cNvSpPr>
          <p:nvPr>
            <p:ph type="title"/>
          </p:nvPr>
        </p:nvSpPr>
        <p:spPr>
          <a:xfrm>
            <a:off x="1178877" y="1286933"/>
            <a:ext cx="6422694" cy="1114213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600">
                <a:solidFill>
                  <a:srgbClr val="FFFFFF"/>
                </a:solidFill>
              </a:defRPr>
            </a:lvl1pPr>
          </a:lstStyle>
          <a:p>
            <a:r>
              <a:rPr sz="7200" b="1" dirty="0"/>
              <a:t>INTRODUCTION TO WELLNESS</a:t>
            </a:r>
          </a:p>
        </p:txBody>
      </p:sp>
      <p:grpSp>
        <p:nvGrpSpPr>
          <p:cNvPr id="146" name="Content Placeholder 2"/>
          <p:cNvGrpSpPr/>
          <p:nvPr/>
        </p:nvGrpSpPr>
        <p:grpSpPr>
          <a:xfrm>
            <a:off x="10859459" y="1774168"/>
            <a:ext cx="9437571" cy="10086996"/>
            <a:chOff x="0" y="0"/>
            <a:chExt cx="9437569" cy="10086995"/>
          </a:xfrm>
        </p:grpSpPr>
        <p:grpSp>
          <p:nvGrpSpPr>
            <p:cNvPr id="133" name="Group"/>
            <p:cNvGrpSpPr/>
            <p:nvPr/>
          </p:nvGrpSpPr>
          <p:grpSpPr>
            <a:xfrm>
              <a:off x="0" y="0"/>
              <a:ext cx="9437570" cy="1906807"/>
              <a:chOff x="0" y="0"/>
              <a:chExt cx="9437569" cy="1906806"/>
            </a:xfrm>
          </p:grpSpPr>
          <p:sp>
            <p:nvSpPr>
              <p:cNvPr id="131" name="Rounded Rectangle"/>
              <p:cNvSpPr/>
              <p:nvPr/>
            </p:nvSpPr>
            <p:spPr>
              <a:xfrm>
                <a:off x="0" y="0"/>
                <a:ext cx="9437570" cy="1906807"/>
              </a:xfrm>
              <a:prstGeom prst="roundRect">
                <a:avLst>
                  <a:gd name="adj" fmla="val 16667"/>
                </a:avLst>
              </a:prstGeom>
              <a:solidFill>
                <a:schemeClr val="accent5"/>
              </a:solidFill>
              <a:ln w="25400" cap="flat">
                <a:solidFill>
                  <a:srgbClr val="FFFFFF"/>
                </a:solidFill>
                <a:prstDash val="solid"/>
                <a:miter lim="8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2133600">
                  <a:lnSpc>
                    <a:spcPct val="90000"/>
                  </a:lnSpc>
                  <a:spcBef>
                    <a:spcPts val="1700"/>
                  </a:spcBef>
                  <a:defRPr sz="42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32" name="TODAY OUR GOAL IS EDUCATION"/>
              <p:cNvSpPr txBox="1"/>
              <p:nvPr/>
            </p:nvSpPr>
            <p:spPr>
              <a:xfrm>
                <a:off x="93082" y="463143"/>
                <a:ext cx="9251406" cy="98052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182879" tIns="182879" rIns="182879" bIns="182879" numCol="1" anchor="ctr">
                <a:spAutoFit/>
              </a:bodyPr>
              <a:lstStyle>
                <a:lvl1pPr defTabSz="2133600">
                  <a:lnSpc>
                    <a:spcPct val="90000"/>
                  </a:lnSpc>
                  <a:spcBef>
                    <a:spcPts val="2000"/>
                  </a:spcBef>
                  <a:defRPr sz="4800">
                    <a:solidFill>
                      <a:srgbClr val="FFFFFF"/>
                    </a:solidFill>
                  </a:defRPr>
                </a:lvl1pPr>
              </a:lstStyle>
              <a:p>
                <a:r>
                  <a:t>TODAY OUR GOAL IS EDUCATION</a:t>
                </a:r>
              </a:p>
            </p:txBody>
          </p:sp>
        </p:grpSp>
        <p:grpSp>
          <p:nvGrpSpPr>
            <p:cNvPr id="136" name="Group"/>
            <p:cNvGrpSpPr/>
            <p:nvPr/>
          </p:nvGrpSpPr>
          <p:grpSpPr>
            <a:xfrm>
              <a:off x="0" y="2045046"/>
              <a:ext cx="9437570" cy="1906807"/>
              <a:chOff x="0" y="0"/>
              <a:chExt cx="9437569" cy="1906806"/>
            </a:xfrm>
          </p:grpSpPr>
          <p:sp>
            <p:nvSpPr>
              <p:cNvPr id="134" name="Rounded Rectangle"/>
              <p:cNvSpPr/>
              <p:nvPr/>
            </p:nvSpPr>
            <p:spPr>
              <a:xfrm>
                <a:off x="0" y="0"/>
                <a:ext cx="9437570" cy="1906807"/>
              </a:xfrm>
              <a:prstGeom prst="roundRect">
                <a:avLst>
                  <a:gd name="adj" fmla="val 16667"/>
                </a:avLst>
              </a:prstGeom>
              <a:solidFill>
                <a:srgbClr val="54CCCD"/>
              </a:solidFill>
              <a:ln w="25400" cap="flat">
                <a:solidFill>
                  <a:srgbClr val="FFFFFF"/>
                </a:solidFill>
                <a:prstDash val="solid"/>
                <a:miter lim="8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2133600">
                  <a:lnSpc>
                    <a:spcPct val="90000"/>
                  </a:lnSpc>
                  <a:spcBef>
                    <a:spcPts val="1700"/>
                  </a:spcBef>
                  <a:defRPr sz="42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35" name="How to take better care of your body"/>
              <p:cNvSpPr txBox="1"/>
              <p:nvPr/>
            </p:nvSpPr>
            <p:spPr>
              <a:xfrm>
                <a:off x="93082" y="119231"/>
                <a:ext cx="9251406" cy="166834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182879" tIns="182879" rIns="182879" bIns="182879" numCol="1" anchor="ctr">
                <a:spAutoFit/>
              </a:bodyPr>
              <a:lstStyle>
                <a:lvl1pPr defTabSz="2133600">
                  <a:lnSpc>
                    <a:spcPct val="90000"/>
                  </a:lnSpc>
                  <a:spcBef>
                    <a:spcPts val="2000"/>
                  </a:spcBef>
                  <a:defRPr sz="4800">
                    <a:solidFill>
                      <a:srgbClr val="FFFFFF"/>
                    </a:solidFill>
                  </a:defRPr>
                </a:lvl1pPr>
              </a:lstStyle>
              <a:p>
                <a:r>
                  <a:t>How to take better care of your body</a:t>
                </a:r>
              </a:p>
            </p:txBody>
          </p:sp>
        </p:grpSp>
        <p:grpSp>
          <p:nvGrpSpPr>
            <p:cNvPr id="139" name="Group"/>
            <p:cNvGrpSpPr/>
            <p:nvPr/>
          </p:nvGrpSpPr>
          <p:grpSpPr>
            <a:xfrm>
              <a:off x="0" y="4090093"/>
              <a:ext cx="9437570" cy="1906807"/>
              <a:chOff x="0" y="0"/>
              <a:chExt cx="9437569" cy="1906806"/>
            </a:xfrm>
          </p:grpSpPr>
          <p:sp>
            <p:nvSpPr>
              <p:cNvPr id="137" name="Rounded Rectangle"/>
              <p:cNvSpPr/>
              <p:nvPr/>
            </p:nvSpPr>
            <p:spPr>
              <a:xfrm>
                <a:off x="0" y="0"/>
                <a:ext cx="9437570" cy="1906807"/>
              </a:xfrm>
              <a:prstGeom prst="roundRect">
                <a:avLst>
                  <a:gd name="adj" fmla="val 16667"/>
                </a:avLst>
              </a:prstGeom>
              <a:solidFill>
                <a:srgbClr val="4DC58D"/>
              </a:solidFill>
              <a:ln w="25400" cap="flat">
                <a:solidFill>
                  <a:srgbClr val="FFFFFF"/>
                </a:solidFill>
                <a:prstDash val="solid"/>
                <a:miter lim="8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2133600">
                  <a:lnSpc>
                    <a:spcPct val="90000"/>
                  </a:lnSpc>
                  <a:spcBef>
                    <a:spcPts val="1700"/>
                  </a:spcBef>
                  <a:defRPr sz="42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38" name="Why quality supplementation is important"/>
              <p:cNvSpPr txBox="1"/>
              <p:nvPr/>
            </p:nvSpPr>
            <p:spPr>
              <a:xfrm>
                <a:off x="93082" y="119231"/>
                <a:ext cx="9251406" cy="166834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182879" tIns="182879" rIns="182879" bIns="182879" numCol="1" anchor="ctr">
                <a:spAutoFit/>
              </a:bodyPr>
              <a:lstStyle>
                <a:lvl1pPr defTabSz="2133600">
                  <a:lnSpc>
                    <a:spcPct val="90000"/>
                  </a:lnSpc>
                  <a:spcBef>
                    <a:spcPts val="2000"/>
                  </a:spcBef>
                  <a:defRPr sz="4800">
                    <a:solidFill>
                      <a:srgbClr val="FFFFFF"/>
                    </a:solidFill>
                  </a:defRPr>
                </a:lvl1pPr>
              </a:lstStyle>
              <a:p>
                <a:r>
                  <a:t>Why quality supplementation is important</a:t>
                </a:r>
              </a:p>
            </p:txBody>
          </p:sp>
        </p:grpSp>
        <p:grpSp>
          <p:nvGrpSpPr>
            <p:cNvPr id="142" name="Group"/>
            <p:cNvGrpSpPr/>
            <p:nvPr/>
          </p:nvGrpSpPr>
          <p:grpSpPr>
            <a:xfrm>
              <a:off x="0" y="6135141"/>
              <a:ext cx="9437570" cy="1906807"/>
              <a:chOff x="0" y="0"/>
              <a:chExt cx="9437569" cy="1906806"/>
            </a:xfrm>
          </p:grpSpPr>
          <p:sp>
            <p:nvSpPr>
              <p:cNvPr id="140" name="Rounded Rectangle"/>
              <p:cNvSpPr/>
              <p:nvPr/>
            </p:nvSpPr>
            <p:spPr>
              <a:xfrm>
                <a:off x="0" y="0"/>
                <a:ext cx="9437570" cy="1906807"/>
              </a:xfrm>
              <a:prstGeom prst="roundRect">
                <a:avLst>
                  <a:gd name="adj" fmla="val 16667"/>
                </a:avLst>
              </a:prstGeom>
              <a:solidFill>
                <a:srgbClr val="48BB4F"/>
              </a:solidFill>
              <a:ln w="25400" cap="flat">
                <a:solidFill>
                  <a:srgbClr val="FFFFFF"/>
                </a:solidFill>
                <a:prstDash val="solid"/>
                <a:miter lim="8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2133600">
                  <a:lnSpc>
                    <a:spcPct val="90000"/>
                  </a:lnSpc>
                  <a:spcBef>
                    <a:spcPts val="1700"/>
                  </a:spcBef>
                  <a:defRPr sz="42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41" name="“Your body is talking, Are you listening?”"/>
              <p:cNvSpPr txBox="1"/>
              <p:nvPr/>
            </p:nvSpPr>
            <p:spPr>
              <a:xfrm>
                <a:off x="93082" y="119231"/>
                <a:ext cx="9251406" cy="166834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182879" tIns="182879" rIns="182879" bIns="182879" numCol="1" anchor="ctr">
                <a:spAutoFit/>
              </a:bodyPr>
              <a:lstStyle>
                <a:lvl1pPr defTabSz="2133600">
                  <a:lnSpc>
                    <a:spcPct val="90000"/>
                  </a:lnSpc>
                  <a:spcBef>
                    <a:spcPts val="2000"/>
                  </a:spcBef>
                  <a:defRPr sz="4800">
                    <a:solidFill>
                      <a:srgbClr val="FFFFFF"/>
                    </a:solidFill>
                  </a:defRPr>
                </a:lvl1pPr>
              </a:lstStyle>
              <a:p>
                <a:r>
                  <a:t>“Your body is talking, Are you listening?”</a:t>
                </a:r>
              </a:p>
            </p:txBody>
          </p:sp>
        </p:grpSp>
        <p:grpSp>
          <p:nvGrpSpPr>
            <p:cNvPr id="145" name="Group"/>
            <p:cNvGrpSpPr/>
            <p:nvPr/>
          </p:nvGrpSpPr>
          <p:grpSpPr>
            <a:xfrm>
              <a:off x="0" y="8180189"/>
              <a:ext cx="9437570" cy="1906807"/>
              <a:chOff x="0" y="0"/>
              <a:chExt cx="9437569" cy="1906806"/>
            </a:xfrm>
          </p:grpSpPr>
          <p:sp>
            <p:nvSpPr>
              <p:cNvPr id="143" name="Rounded Rectangle"/>
              <p:cNvSpPr/>
              <p:nvPr/>
            </p:nvSpPr>
            <p:spPr>
              <a:xfrm>
                <a:off x="0" y="0"/>
                <a:ext cx="9437570" cy="1906807"/>
              </a:xfrm>
              <a:prstGeom prst="roundRect">
                <a:avLst>
                  <a:gd name="adj" fmla="val 16667"/>
                </a:avLst>
              </a:prstGeom>
              <a:solidFill>
                <a:schemeClr val="accent6"/>
              </a:solidFill>
              <a:ln w="25400" cap="flat">
                <a:solidFill>
                  <a:srgbClr val="FFFFFF"/>
                </a:solidFill>
                <a:prstDash val="solid"/>
                <a:miter lim="8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2133600">
                  <a:lnSpc>
                    <a:spcPct val="90000"/>
                  </a:lnSpc>
                  <a:spcBef>
                    <a:spcPts val="1700"/>
                  </a:spcBef>
                  <a:defRPr sz="42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44" name="Disclaimer: We are not here to diagnose, treat, or cure any disease"/>
              <p:cNvSpPr txBox="1"/>
              <p:nvPr/>
            </p:nvSpPr>
            <p:spPr>
              <a:xfrm>
                <a:off x="93082" y="119231"/>
                <a:ext cx="9251406" cy="166834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182879" tIns="182879" rIns="182879" bIns="182879" numCol="1" anchor="ctr">
                <a:spAutoFit/>
              </a:bodyPr>
              <a:lstStyle>
                <a:lvl1pPr defTabSz="2133600">
                  <a:lnSpc>
                    <a:spcPct val="90000"/>
                  </a:lnSpc>
                  <a:spcBef>
                    <a:spcPts val="2000"/>
                  </a:spcBef>
                  <a:defRPr sz="4800">
                    <a:solidFill>
                      <a:srgbClr val="FFFFFF"/>
                    </a:solidFill>
                  </a:defRPr>
                </a:lvl1pPr>
              </a:lstStyle>
              <a:p>
                <a:r>
                  <a:t>Disclaimer: We are not here to diagnose, treat, or cure any disease</a:t>
                </a:r>
              </a:p>
            </p:txBody>
          </p:sp>
        </p:grpSp>
      </p:grp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Rectangle 98"/>
          <p:cNvSpPr/>
          <p:nvPr/>
        </p:nvSpPr>
        <p:spPr>
          <a:xfrm>
            <a:off x="3047999" y="-1"/>
            <a:ext cx="18288000" cy="1371473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tIns="91439" bIns="9143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20" name="Rectangle 100"/>
          <p:cNvSpPr/>
          <p:nvPr/>
        </p:nvSpPr>
        <p:spPr>
          <a:xfrm rot="10800000">
            <a:off x="3047998" y="2964191"/>
            <a:ext cx="18288000" cy="2596897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tIns="91439" bIns="9143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21" name="Rectangle 102"/>
          <p:cNvSpPr/>
          <p:nvPr/>
        </p:nvSpPr>
        <p:spPr>
          <a:xfrm>
            <a:off x="3341077" y="3370756"/>
            <a:ext cx="17527341" cy="9571384"/>
          </a:xfrm>
          <a:prstGeom prst="rect">
            <a:avLst/>
          </a:prstGeom>
          <a:solidFill>
            <a:srgbClr val="FFFFFF"/>
          </a:solidFill>
          <a:ln w="25400">
            <a:miter lim="400000"/>
          </a:ln>
          <a:effectLst>
            <a:outerShdw blurRad="279400" dist="254000" dir="5400000" rotWithShape="0">
              <a:srgbClr val="000000">
                <a:alpha val="15000"/>
              </a:srgbClr>
            </a:outerShdw>
          </a:effectLst>
        </p:spPr>
        <p:txBody>
          <a:bodyPr tIns="91439" bIns="9143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22" name="Content Placeholder 4"/>
          <p:cNvSpPr txBox="1">
            <a:spLocks noGrp="1"/>
          </p:cNvSpPr>
          <p:nvPr>
            <p:ph type="body" sz="quarter" idx="1"/>
          </p:nvPr>
        </p:nvSpPr>
        <p:spPr>
          <a:xfrm>
            <a:off x="4238490" y="3903785"/>
            <a:ext cx="7953510" cy="8574133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lang="en-US" sz="4000" dirty="0"/>
              <a:t>Supports immune health</a:t>
            </a:r>
          </a:p>
          <a:p>
            <a:r>
              <a:rPr lang="en-US" sz="4000" dirty="0"/>
              <a:t>Helps maintain bone health and normal bone mineral density</a:t>
            </a:r>
          </a:p>
          <a:p>
            <a:r>
              <a:rPr lang="en-US" sz="4000" dirty="0"/>
              <a:t>Helps maintain cardiovascular health</a:t>
            </a:r>
          </a:p>
          <a:p>
            <a:r>
              <a:rPr lang="en-US" sz="4000" dirty="0"/>
              <a:t>Promotes healthy arteries</a:t>
            </a:r>
          </a:p>
          <a:p>
            <a:r>
              <a:rPr lang="en-US" sz="4000" dirty="0"/>
              <a:t>Promotes elasticity of blood vessels</a:t>
            </a:r>
          </a:p>
          <a:p>
            <a:r>
              <a:rPr lang="en-US" sz="4000" dirty="0"/>
              <a:t>Helps maintain normal blood pressure</a:t>
            </a:r>
          </a:p>
          <a:p>
            <a:r>
              <a:rPr lang="en-US" sz="4000" dirty="0"/>
              <a:t>Promotes healthy cells</a:t>
            </a:r>
          </a:p>
          <a:p>
            <a:r>
              <a:rPr lang="en-US" sz="4000" dirty="0"/>
              <a:t>5000 IU of Vitamin D3 per dose</a:t>
            </a:r>
            <a:endParaRPr sz="4000" dirty="0"/>
          </a:p>
        </p:txBody>
      </p:sp>
      <p:pic>
        <p:nvPicPr>
          <p:cNvPr id="323" name="Picture 4" descr="Picture 4"/>
          <p:cNvPicPr>
            <a:picLocks noChangeAspect="1"/>
          </p:cNvPicPr>
          <p:nvPr/>
        </p:nvPicPr>
        <p:blipFill>
          <a:blip r:embed="rId3"/>
          <a:srcRect t="3843" r="1" b="2"/>
          <a:stretch>
            <a:fillRect/>
          </a:stretch>
        </p:blipFill>
        <p:spPr>
          <a:xfrm>
            <a:off x="12192000" y="4968509"/>
            <a:ext cx="7448713" cy="7428489"/>
          </a:xfrm>
          <a:prstGeom prst="rect">
            <a:avLst/>
          </a:prstGeom>
          <a:ln w="12700">
            <a:miter lim="400000"/>
          </a:ln>
        </p:spPr>
      </p:pic>
      <p:sp>
        <p:nvSpPr>
          <p:cNvPr id="324" name="Rectangle 104"/>
          <p:cNvSpPr/>
          <p:nvPr/>
        </p:nvSpPr>
        <p:spPr>
          <a:xfrm rot="5400000" flipV="1">
            <a:off x="20877109" y="4204787"/>
            <a:ext cx="2190332" cy="522275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tIns="91439" bIns="9143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D9CE34FE-C99E-9146-B9B7-5555ECCF6CB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341077" y="260594"/>
            <a:ext cx="15122525" cy="250031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>
              <a:defRPr b="1"/>
            </a:lvl1pPr>
          </a:lstStyle>
          <a:p>
            <a:pPr defTabSz="914400"/>
            <a:r>
              <a:rPr lang="en-US" dirty="0"/>
              <a:t>Vitamin D3 with K2</a:t>
            </a:r>
            <a:br>
              <a:rPr lang="en-US" dirty="0"/>
            </a:br>
            <a:br>
              <a:rPr lang="en-US" sz="4200" dirty="0"/>
            </a:br>
            <a:r>
              <a:rPr lang="en-US" sz="3200" i="1" dirty="0"/>
              <a:t>K2 works with D3 to support proper calcium absorption and utilization, helps maintain bone mass, promotes elasticity of blood vessels</a:t>
            </a:r>
            <a:endParaRPr lang="en-US" sz="3200" dirty="0"/>
          </a:p>
        </p:txBody>
      </p:sp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Title 1"/>
          <p:cNvSpPr txBox="1">
            <a:spLocks noGrp="1"/>
          </p:cNvSpPr>
          <p:nvPr>
            <p:ph type="title"/>
          </p:nvPr>
        </p:nvSpPr>
        <p:spPr>
          <a:xfrm>
            <a:off x="0" y="764769"/>
            <a:ext cx="24384000" cy="3045231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1664207">
              <a:defRPr sz="5000"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rPr sz="7200" dirty="0"/>
              <a:t>We have a Complete Line of Science Based Supplements</a:t>
            </a:r>
            <a:r>
              <a:rPr lang="en-US" sz="7200" dirty="0"/>
              <a:t> to support Optimal Health</a:t>
            </a:r>
            <a:endParaRPr sz="7200" dirty="0"/>
          </a:p>
        </p:txBody>
      </p:sp>
      <p:sp>
        <p:nvSpPr>
          <p:cNvPr id="327" name="Content Placeholder 2"/>
          <p:cNvSpPr txBox="1">
            <a:spLocks noGrp="1"/>
          </p:cNvSpPr>
          <p:nvPr>
            <p:ph type="body" sz="quarter" idx="1"/>
          </p:nvPr>
        </p:nvSpPr>
        <p:spPr>
          <a:xfrm>
            <a:off x="1105696" y="4627684"/>
            <a:ext cx="11086304" cy="9088316"/>
          </a:xfrm>
          <a:prstGeom prst="rect">
            <a:avLst/>
          </a:prstGeom>
        </p:spPr>
        <p:txBody>
          <a:bodyPr anchor="t">
            <a:normAutofit fontScale="92500" lnSpcReduction="20000"/>
          </a:bodyPr>
          <a:lstStyle/>
          <a:p>
            <a:pPr marL="457200" indent="-457200">
              <a:buFont typeface="Wingdings" pitchFamily="2" charset="2"/>
              <a:buChar char="§"/>
              <a:defRPr/>
            </a:pPr>
            <a:r>
              <a:rPr lang="en-US" sz="6000" dirty="0"/>
              <a:t>Immune Support</a:t>
            </a:r>
          </a:p>
          <a:p>
            <a:pPr marL="457200" indent="-457200">
              <a:buFont typeface="Wingdings" pitchFamily="2" charset="2"/>
              <a:buChar char="§"/>
              <a:defRPr/>
            </a:pPr>
            <a:r>
              <a:rPr lang="en-US" sz="6000" dirty="0"/>
              <a:t>Heart Health </a:t>
            </a:r>
          </a:p>
          <a:p>
            <a:pPr marL="457200" indent="-457200">
              <a:buFont typeface="Wingdings" pitchFamily="2" charset="2"/>
              <a:buChar char="§"/>
              <a:defRPr/>
            </a:pPr>
            <a:r>
              <a:rPr lang="en-US" sz="6000" dirty="0"/>
              <a:t>Joint Health</a:t>
            </a:r>
          </a:p>
          <a:p>
            <a:pPr marL="457200" indent="-457200">
              <a:buFont typeface="Wingdings" pitchFamily="2" charset="2"/>
              <a:buChar char="§"/>
              <a:defRPr/>
            </a:pPr>
            <a:r>
              <a:rPr lang="en-US" sz="6000" dirty="0"/>
              <a:t>Natural Stress Support</a:t>
            </a:r>
          </a:p>
          <a:p>
            <a:pPr marL="457200" indent="-457200">
              <a:buFont typeface="Wingdings" pitchFamily="2" charset="2"/>
              <a:buChar char="§"/>
              <a:defRPr/>
            </a:pPr>
            <a:r>
              <a:rPr lang="en-US" sz="6000" dirty="0"/>
              <a:t>Healthy Blood Pressure Levels</a:t>
            </a:r>
          </a:p>
          <a:p>
            <a:pPr marL="457200" indent="-457200">
              <a:buFont typeface="Wingdings" pitchFamily="2" charset="2"/>
              <a:buChar char="§"/>
              <a:defRPr/>
            </a:pPr>
            <a:r>
              <a:rPr lang="en-US" sz="6000" dirty="0"/>
              <a:t>Healthy Blood Sugar Levels</a:t>
            </a:r>
          </a:p>
          <a:p>
            <a:pPr marL="457200" indent="-457200">
              <a:buFont typeface="Wingdings" pitchFamily="2" charset="2"/>
              <a:buChar char="§"/>
              <a:defRPr/>
            </a:pPr>
            <a:r>
              <a:rPr lang="en-US" sz="6000" dirty="0"/>
              <a:t>Weight Management</a:t>
            </a:r>
          </a:p>
          <a:p>
            <a:pPr marL="457200" indent="-457200">
              <a:buFont typeface="Wingdings" pitchFamily="2" charset="2"/>
              <a:buChar char="§"/>
              <a:defRPr/>
            </a:pPr>
            <a:r>
              <a:rPr lang="en-US" sz="6000" dirty="0"/>
              <a:t>Vision Health</a:t>
            </a:r>
          </a:p>
          <a:p>
            <a:pPr marL="457200" indent="-457200">
              <a:buFont typeface="Wingdings" pitchFamily="2" charset="2"/>
              <a:buChar char="§"/>
              <a:defRPr/>
            </a:pPr>
            <a:r>
              <a:rPr lang="en-US" sz="6000" dirty="0"/>
              <a:t>Children’s Health</a:t>
            </a:r>
          </a:p>
          <a:p>
            <a:pPr marL="457200" indent="-457200">
              <a:buFont typeface="Wingdings" pitchFamily="2" charset="2"/>
              <a:buChar char="§"/>
              <a:defRPr/>
            </a:pPr>
            <a:r>
              <a:rPr lang="en-US" sz="6000" dirty="0"/>
              <a:t>Age Management</a:t>
            </a:r>
          </a:p>
          <a:p>
            <a:pPr>
              <a:defRPr/>
            </a:pPr>
            <a:r>
              <a:rPr lang="en-US" sz="6000" dirty="0"/>
              <a:t>                    - and more</a:t>
            </a:r>
          </a:p>
        </p:txBody>
      </p:sp>
      <p:sp>
        <p:nvSpPr>
          <p:cNvPr id="328" name="Content Placeholder 5"/>
          <p:cNvSpPr txBox="1"/>
          <p:nvPr/>
        </p:nvSpPr>
        <p:spPr>
          <a:xfrm>
            <a:off x="12071043" y="4843229"/>
            <a:ext cx="8354695" cy="731520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37" tIns="91437" rIns="91437" bIns="91437">
            <a:normAutofit/>
          </a:bodyPr>
          <a:lstStyle/>
          <a:p>
            <a:pPr marL="457200" indent="-457200">
              <a:lnSpc>
                <a:spcPct val="90000"/>
              </a:lnSpc>
              <a:spcBef>
                <a:spcPts val="2000"/>
              </a:spcBef>
              <a:buSzPct val="100000"/>
              <a:buFont typeface="Arial"/>
              <a:buChar char="•"/>
              <a:defRPr sz="5600" b="1">
                <a:solidFill>
                  <a:srgbClr val="FFFFFF"/>
                </a:solidFill>
              </a:defRPr>
            </a:pPr>
            <a:r>
              <a:t>Healthy Weight Loss</a:t>
            </a:r>
            <a:endParaRPr sz="4400"/>
          </a:p>
          <a:p>
            <a:pPr marL="457200" indent="-457200">
              <a:lnSpc>
                <a:spcPct val="90000"/>
              </a:lnSpc>
              <a:spcBef>
                <a:spcPts val="2000"/>
              </a:spcBef>
              <a:buSzPct val="100000"/>
              <a:buFont typeface="Arial"/>
              <a:buChar char="•"/>
              <a:defRPr sz="5600" b="1">
                <a:solidFill>
                  <a:srgbClr val="FFFFFF"/>
                </a:solidFill>
              </a:defRPr>
            </a:pPr>
            <a:r>
              <a:t>Healthy Blood Sugar Levels</a:t>
            </a:r>
            <a:endParaRPr sz="4400"/>
          </a:p>
          <a:p>
            <a:pPr marL="457200" indent="-457200">
              <a:lnSpc>
                <a:spcPct val="90000"/>
              </a:lnSpc>
              <a:spcBef>
                <a:spcPts val="2000"/>
              </a:spcBef>
              <a:buSzPct val="100000"/>
              <a:buFont typeface="Arial"/>
              <a:buChar char="•"/>
              <a:defRPr sz="5600" b="1">
                <a:solidFill>
                  <a:srgbClr val="FFFFFF"/>
                </a:solidFill>
              </a:defRPr>
            </a:pPr>
            <a:r>
              <a:t>Natural Stress Support</a:t>
            </a:r>
            <a:endParaRPr sz="4400"/>
          </a:p>
          <a:p>
            <a:pPr marL="457200" indent="-457200">
              <a:lnSpc>
                <a:spcPct val="90000"/>
              </a:lnSpc>
              <a:spcBef>
                <a:spcPts val="2000"/>
              </a:spcBef>
              <a:buSzPct val="100000"/>
              <a:buFont typeface="Arial"/>
              <a:buChar char="•"/>
              <a:defRPr sz="5600" b="1">
                <a:solidFill>
                  <a:srgbClr val="FFFFFF"/>
                </a:solidFill>
              </a:defRPr>
            </a:pPr>
            <a:r>
              <a:t>Anti-aging</a:t>
            </a:r>
            <a:endParaRPr sz="4400"/>
          </a:p>
          <a:p>
            <a:pPr marL="457200" indent="-457200">
              <a:lnSpc>
                <a:spcPct val="90000"/>
              </a:lnSpc>
              <a:spcBef>
                <a:spcPts val="2000"/>
              </a:spcBef>
              <a:buSzPct val="100000"/>
              <a:buFont typeface="Arial"/>
              <a:buChar char="•"/>
              <a:defRPr sz="5600" b="1">
                <a:solidFill>
                  <a:srgbClr val="FFFFFF"/>
                </a:solidFill>
              </a:defRPr>
            </a:pPr>
            <a:r>
              <a:t>And Much More…</a:t>
            </a:r>
          </a:p>
        </p:txBody>
      </p:sp>
      <p:pic>
        <p:nvPicPr>
          <p:cNvPr id="329" name="Picture 2" descr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0" y="5284620"/>
            <a:ext cx="10839815" cy="643241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Rectangle 121"/>
          <p:cNvSpPr/>
          <p:nvPr/>
        </p:nvSpPr>
        <p:spPr>
          <a:xfrm>
            <a:off x="3048000" y="0"/>
            <a:ext cx="18288000" cy="13716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tIns="91439" bIns="9143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32" name="Right Triangle 123"/>
          <p:cNvSpPr/>
          <p:nvPr/>
        </p:nvSpPr>
        <p:spPr>
          <a:xfrm flipH="1">
            <a:off x="17434560" y="5401577"/>
            <a:ext cx="6949438" cy="83072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tIns="91439" bIns="9143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33" name="Rectangle 125"/>
          <p:cNvSpPr/>
          <p:nvPr/>
        </p:nvSpPr>
        <p:spPr>
          <a:xfrm>
            <a:off x="1477109" y="883072"/>
            <a:ext cx="21042924" cy="11977082"/>
          </a:xfrm>
          <a:prstGeom prst="rect">
            <a:avLst/>
          </a:prstGeom>
          <a:ln w="38100">
            <a:solidFill>
              <a:srgbClr val="404040"/>
            </a:solidFill>
            <a:miter/>
          </a:ln>
        </p:spPr>
        <p:txBody>
          <a:bodyPr tIns="91439" bIns="9143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34" name="Rectangle 8"/>
          <p:cNvSpPr txBox="1">
            <a:spLocks noGrp="1"/>
          </p:cNvSpPr>
          <p:nvPr>
            <p:ph type="title"/>
          </p:nvPr>
        </p:nvSpPr>
        <p:spPr>
          <a:xfrm>
            <a:off x="0" y="1368707"/>
            <a:ext cx="24383997" cy="3910712"/>
          </a:xfrm>
          <a:prstGeom prst="rect">
            <a:avLst/>
          </a:prstGeom>
        </p:spPr>
        <p:txBody>
          <a:bodyPr>
            <a:normAutofit/>
          </a:bodyPr>
          <a:lstStyle>
            <a:lvl1pPr defTabSz="1828800">
              <a:defRPr sz="10400"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ctr"/>
            <a:r>
              <a:rPr sz="12000" dirty="0"/>
              <a:t>Isotonix® Daily Essentials Kit</a:t>
            </a:r>
          </a:p>
        </p:txBody>
      </p:sp>
      <p:pic>
        <p:nvPicPr>
          <p:cNvPr id="335" name="Picture 12" descr="Picture 12"/>
          <p:cNvPicPr>
            <a:picLocks noChangeAspect="1"/>
          </p:cNvPicPr>
          <p:nvPr/>
        </p:nvPicPr>
        <p:blipFill>
          <a:blip r:embed="rId3"/>
          <a:srcRect l="2216" r="625"/>
          <a:stretch>
            <a:fillRect/>
          </a:stretch>
        </p:blipFill>
        <p:spPr>
          <a:xfrm>
            <a:off x="2678019" y="4040234"/>
            <a:ext cx="8542844" cy="8792694"/>
          </a:xfrm>
          <a:prstGeom prst="rect">
            <a:avLst/>
          </a:prstGeom>
          <a:ln w="12700">
            <a:miter lim="400000"/>
          </a:ln>
        </p:spPr>
      </p:pic>
      <p:sp>
        <p:nvSpPr>
          <p:cNvPr id="336" name="Rectangle 9"/>
          <p:cNvSpPr txBox="1">
            <a:spLocks noGrp="1"/>
          </p:cNvSpPr>
          <p:nvPr>
            <p:ph type="body" sz="quarter" idx="1"/>
          </p:nvPr>
        </p:nvSpPr>
        <p:spPr>
          <a:xfrm>
            <a:off x="11739008" y="4536185"/>
            <a:ext cx="7911959" cy="7800793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 algn="ctr" defTabSz="1828800">
              <a:buSzTx/>
              <a:buNone/>
              <a:defRPr sz="4000" b="1"/>
            </a:pPr>
            <a:r>
              <a:rPr sz="4000" dirty="0"/>
              <a:t>Contains </a:t>
            </a:r>
          </a:p>
          <a:p>
            <a:pPr marL="0" indent="0" algn="ctr" defTabSz="1828800">
              <a:buSzTx/>
              <a:buNone/>
              <a:defRPr sz="3200" b="1"/>
            </a:pPr>
            <a:r>
              <a:rPr sz="4000" dirty="0"/>
              <a:t>Isotonix OPC-3, Multivitamin, Activated B-Complex, and  Calcium Plus</a:t>
            </a:r>
          </a:p>
          <a:p>
            <a:pPr marL="0" lvl="1" indent="457200" algn="ctr" defTabSz="1828800">
              <a:spcBef>
                <a:spcPts val="1000"/>
              </a:spcBef>
              <a:buSzTx/>
              <a:buNone/>
              <a:defRPr sz="3200" b="1"/>
            </a:pPr>
            <a:endParaRPr sz="4000" dirty="0"/>
          </a:p>
          <a:p>
            <a:pPr marL="0" lvl="1" indent="457200" algn="ctr" defTabSz="1828800">
              <a:spcBef>
                <a:spcPts val="1000"/>
              </a:spcBef>
              <a:buSzTx/>
              <a:buNone/>
              <a:defRPr sz="3200" b="1"/>
            </a:pPr>
            <a:r>
              <a:rPr sz="4000" dirty="0"/>
              <a:t>Provides Vitamins and Minerals</a:t>
            </a:r>
          </a:p>
          <a:p>
            <a:pPr marL="0" lvl="1" indent="457200" algn="ctr" defTabSz="1828800">
              <a:spcBef>
                <a:spcPts val="1000"/>
              </a:spcBef>
              <a:buSzTx/>
              <a:buNone/>
              <a:defRPr sz="3200" b="1"/>
            </a:pPr>
            <a:r>
              <a:rPr sz="4000" dirty="0"/>
              <a:t>Heart Health</a:t>
            </a:r>
          </a:p>
          <a:p>
            <a:pPr marL="0" lvl="1" indent="457200" algn="ctr" defTabSz="1828800">
              <a:spcBef>
                <a:spcPts val="1000"/>
              </a:spcBef>
              <a:buSzTx/>
              <a:buNone/>
              <a:defRPr sz="3200" b="1"/>
            </a:pPr>
            <a:r>
              <a:rPr sz="4000" dirty="0"/>
              <a:t>Immunity</a:t>
            </a:r>
          </a:p>
          <a:p>
            <a:pPr marL="0" lvl="1" indent="457200" algn="ctr" defTabSz="1828800">
              <a:spcBef>
                <a:spcPts val="1000"/>
              </a:spcBef>
              <a:buSzTx/>
              <a:buNone/>
              <a:defRPr sz="3200" b="1"/>
            </a:pPr>
            <a:r>
              <a:rPr sz="4000" dirty="0"/>
              <a:t>Energy and Mood</a:t>
            </a:r>
          </a:p>
          <a:p>
            <a:pPr marL="0" lvl="1" indent="457200" algn="ctr" defTabSz="1828800">
              <a:spcBef>
                <a:spcPts val="1000"/>
              </a:spcBef>
              <a:buSzTx/>
              <a:buNone/>
              <a:defRPr sz="3200" b="1"/>
            </a:pPr>
            <a:r>
              <a:rPr sz="4000" dirty="0"/>
              <a:t>Stress Management</a:t>
            </a:r>
          </a:p>
          <a:p>
            <a:pPr marL="228600" lvl="1" indent="-457200" algn="ctr" defTabSz="1828800">
              <a:spcBef>
                <a:spcPts val="1000"/>
              </a:spcBef>
              <a:defRPr sz="3200" b="1"/>
            </a:pPr>
            <a:endParaRPr sz="4000" dirty="0"/>
          </a:p>
          <a:p>
            <a:pPr marL="0" lvl="1" indent="0" algn="ctr" defTabSz="1828800">
              <a:spcBef>
                <a:spcPts val="1000"/>
              </a:spcBef>
              <a:buSzTx/>
              <a:buNone/>
              <a:defRPr sz="3200" b="1"/>
            </a:pPr>
            <a:r>
              <a:rPr sz="4000" dirty="0"/>
              <a:t>    About $2.00 per day</a:t>
            </a:r>
          </a:p>
        </p:txBody>
      </p:sp>
      <p:sp>
        <p:nvSpPr>
          <p:cNvPr id="337" name="Text Box 11"/>
          <p:cNvSpPr txBox="1"/>
          <p:nvPr/>
        </p:nvSpPr>
        <p:spPr>
          <a:xfrm>
            <a:off x="4511038" y="12649202"/>
            <a:ext cx="12923523" cy="124967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37" tIns="91437" rIns="91437" bIns="91437">
            <a:spAutoFit/>
          </a:bodyPr>
          <a:lstStyle/>
          <a:p>
            <a:pPr>
              <a:spcBef>
                <a:spcPts val="2000"/>
              </a:spcBef>
              <a:defRPr sz="24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br/>
            <a:br/>
            <a:endParaRPr/>
          </a:p>
        </p:txBody>
      </p:sp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Rectangle 129"/>
          <p:cNvSpPr/>
          <p:nvPr/>
        </p:nvSpPr>
        <p:spPr>
          <a:xfrm>
            <a:off x="4456390" y="1268"/>
            <a:ext cx="18288000" cy="1371473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tIns="91439" bIns="9143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42" name="Title 1"/>
          <p:cNvSpPr txBox="1">
            <a:spLocks noGrp="1"/>
          </p:cNvSpPr>
          <p:nvPr>
            <p:ph type="title"/>
          </p:nvPr>
        </p:nvSpPr>
        <p:spPr>
          <a:xfrm>
            <a:off x="2392286" y="5266761"/>
            <a:ext cx="9424501" cy="6932035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defTabSz="1810511">
              <a:defRPr sz="2970"/>
            </a:pPr>
            <a:br>
              <a:rPr sz="4400" b="1" dirty="0"/>
            </a:br>
            <a:r>
              <a:rPr sz="4400" b="1" dirty="0"/>
              <a:t>Each packet contains a serving of OPC-3, Multivitamin, Calcium, and     B-Complex.</a:t>
            </a:r>
            <a:br>
              <a:rPr sz="4400" b="1" dirty="0"/>
            </a:br>
            <a:br>
              <a:rPr sz="4400" b="1" dirty="0"/>
            </a:br>
            <a:br>
              <a:rPr sz="4400" b="1" dirty="0"/>
            </a:br>
            <a:r>
              <a:rPr sz="4400" b="1" dirty="0"/>
              <a:t>Just add one packet</a:t>
            </a:r>
            <a:br>
              <a:rPr sz="4400" b="1" dirty="0"/>
            </a:br>
            <a:r>
              <a:rPr sz="4400" b="1" dirty="0"/>
              <a:t>to 8 oz of water and Drink </a:t>
            </a:r>
            <a:br>
              <a:rPr sz="4400" b="1" dirty="0"/>
            </a:br>
            <a:br>
              <a:rPr sz="4400" b="1" dirty="0"/>
            </a:br>
            <a:r>
              <a:rPr sz="4400" b="1" dirty="0"/>
              <a:t>About $2.50 per day</a:t>
            </a:r>
            <a:br>
              <a:rPr sz="3600" b="1" dirty="0"/>
            </a:br>
            <a:endParaRPr sz="3600" b="1" dirty="0"/>
          </a:p>
        </p:txBody>
      </p:sp>
      <p:sp>
        <p:nvSpPr>
          <p:cNvPr id="343" name="TextBox 4"/>
          <p:cNvSpPr txBox="1"/>
          <p:nvPr/>
        </p:nvSpPr>
        <p:spPr>
          <a:xfrm>
            <a:off x="1448207" y="810018"/>
            <a:ext cx="11189926" cy="403626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 anchor="b">
            <a:normAutofit/>
          </a:bodyPr>
          <a:lstStyle/>
          <a:p>
            <a:pPr algn="ctr" defTabSz="1810511">
              <a:lnSpc>
                <a:spcPct val="90000"/>
              </a:lnSpc>
              <a:spcBef>
                <a:spcPts val="1900"/>
              </a:spcBef>
              <a:defRPr sz="6336" b="1"/>
            </a:pPr>
            <a:r>
              <a:rPr sz="6600" dirty="0"/>
              <a:t>Daily Essentials Packets      </a:t>
            </a:r>
            <a:r>
              <a:rPr lang="en-US" sz="6600" dirty="0"/>
              <a:t>   </a:t>
            </a:r>
            <a:r>
              <a:rPr sz="6600" dirty="0"/>
              <a:t>  (30 packets)</a:t>
            </a:r>
            <a:endParaRPr sz="6600" dirty="0">
              <a:solidFill>
                <a:srgbClr val="FFFFFF"/>
              </a:solidFill>
            </a:endParaRPr>
          </a:p>
          <a:p>
            <a:pPr defTabSz="1810511">
              <a:lnSpc>
                <a:spcPct val="90000"/>
              </a:lnSpc>
              <a:spcBef>
                <a:spcPts val="1900"/>
              </a:spcBef>
              <a:defRPr sz="3366" b="1"/>
            </a:pPr>
            <a:endParaRPr sz="5544" dirty="0">
              <a:solidFill>
                <a:srgbClr val="FFFFFF"/>
              </a:solidFill>
            </a:endParaRPr>
          </a:p>
          <a:p>
            <a:pPr algn="ctr" defTabSz="1810511">
              <a:lnSpc>
                <a:spcPct val="90000"/>
              </a:lnSpc>
              <a:spcBef>
                <a:spcPts val="1900"/>
              </a:spcBef>
              <a:defRPr sz="3366" b="1"/>
            </a:pPr>
            <a:r>
              <a:rPr sz="4400" dirty="0"/>
              <a:t>Do you love Convenience and Simplicity?</a:t>
            </a:r>
          </a:p>
        </p:txBody>
      </p:sp>
      <p:sp>
        <p:nvSpPr>
          <p:cNvPr id="348" name="Rectangle 136"/>
          <p:cNvSpPr/>
          <p:nvPr/>
        </p:nvSpPr>
        <p:spPr>
          <a:xfrm flipH="1">
            <a:off x="22142503" y="0"/>
            <a:ext cx="2241497" cy="13716000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tIns="91439" bIns="9143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49" name="Rectangle 138"/>
          <p:cNvSpPr/>
          <p:nvPr/>
        </p:nvSpPr>
        <p:spPr>
          <a:xfrm>
            <a:off x="12638479" y="780566"/>
            <a:ext cx="11189926" cy="12034158"/>
          </a:xfrm>
          <a:prstGeom prst="rect">
            <a:avLst/>
          </a:prstGeom>
          <a:solidFill>
            <a:srgbClr val="FFFFFF"/>
          </a:solidFill>
          <a:ln w="25400">
            <a:miter lim="400000"/>
          </a:ln>
          <a:effectLst>
            <a:outerShdw blurRad="279400" dist="254000" dir="5400000" rotWithShape="0">
              <a:srgbClr val="000000">
                <a:alpha val="15000"/>
              </a:srgbClr>
            </a:outerShdw>
          </a:effectLst>
        </p:spPr>
        <p:txBody>
          <a:bodyPr tIns="91439" bIns="9143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350" name="Picture 6" descr="Picture 6"/>
          <p:cNvPicPr>
            <a:picLocks noChangeAspect="1"/>
          </p:cNvPicPr>
          <p:nvPr/>
        </p:nvPicPr>
        <p:blipFill>
          <a:blip r:embed="rId3"/>
          <a:srcRect l="3365" r="7092"/>
          <a:stretch>
            <a:fillRect/>
          </a:stretch>
        </p:blipFill>
        <p:spPr>
          <a:xfrm>
            <a:off x="13334006" y="1396493"/>
            <a:ext cx="9672707" cy="1080230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2" name="Group 74">
            <a:extLst>
              <a:ext uri="{FF2B5EF4-FFF2-40B4-BE49-F238E27FC236}">
                <a16:creationId xmlns:a16="http://schemas.microsoft.com/office/drawing/2014/main" id="{0269F368-5B18-454B-A344-6B8D0E0AB908}"/>
              </a:ext>
            </a:extLst>
          </p:cNvPr>
          <p:cNvGrpSpPr/>
          <p:nvPr/>
        </p:nvGrpSpPr>
        <p:grpSpPr>
          <a:xfrm>
            <a:off x="752676" y="4909236"/>
            <a:ext cx="1097278" cy="2920011"/>
            <a:chOff x="0" y="0"/>
            <a:chExt cx="1097276" cy="1346920"/>
          </a:xfrm>
        </p:grpSpPr>
        <p:sp>
          <p:nvSpPr>
            <p:cNvPr id="13" name="Rectangle 75">
              <a:extLst>
                <a:ext uri="{FF2B5EF4-FFF2-40B4-BE49-F238E27FC236}">
                  <a16:creationId xmlns:a16="http://schemas.microsoft.com/office/drawing/2014/main" id="{BE67B603-ED9D-B843-BED8-B7C27D4090CD}"/>
                </a:ext>
              </a:extLst>
            </p:cNvPr>
            <p:cNvSpPr/>
            <p:nvPr/>
          </p:nvSpPr>
          <p:spPr>
            <a:xfrm>
              <a:off x="-1" y="-1"/>
              <a:ext cx="293781" cy="1346921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4" name="Rectangle 76">
              <a:extLst>
                <a:ext uri="{FF2B5EF4-FFF2-40B4-BE49-F238E27FC236}">
                  <a16:creationId xmlns:a16="http://schemas.microsoft.com/office/drawing/2014/main" id="{E721CA97-D413-D54C-9716-F06C4718DABE}"/>
                </a:ext>
              </a:extLst>
            </p:cNvPr>
            <p:cNvSpPr/>
            <p:nvPr/>
          </p:nvSpPr>
          <p:spPr>
            <a:xfrm>
              <a:off x="401748" y="-1"/>
              <a:ext cx="293781" cy="1346921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5" name="Rectangle 77">
              <a:extLst>
                <a:ext uri="{FF2B5EF4-FFF2-40B4-BE49-F238E27FC236}">
                  <a16:creationId xmlns:a16="http://schemas.microsoft.com/office/drawing/2014/main" id="{8264DE77-215E-6041-BE76-A4C57D2F0A42}"/>
                </a:ext>
              </a:extLst>
            </p:cNvPr>
            <p:cNvSpPr/>
            <p:nvPr/>
          </p:nvSpPr>
          <p:spPr>
            <a:xfrm>
              <a:off x="803496" y="-1"/>
              <a:ext cx="293781" cy="1346921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Freeform 6"/>
          <p:cNvSpPr/>
          <p:nvPr/>
        </p:nvSpPr>
        <p:spPr>
          <a:xfrm flipH="1">
            <a:off x="606341" y="1286934"/>
            <a:ext cx="1196524" cy="113897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0" y="19835"/>
                </a:lnTo>
                <a:lnTo>
                  <a:pt x="0" y="0"/>
                </a:lnTo>
                <a:lnTo>
                  <a:pt x="21600" y="1765"/>
                </a:lnTo>
                <a:lnTo>
                  <a:pt x="21600" y="21600"/>
                </a:lnTo>
                <a:close/>
              </a:path>
            </a:pathLst>
          </a:custGeom>
          <a:solidFill>
            <a:srgbClr val="2F5597"/>
          </a:solidFill>
          <a:ln w="12700">
            <a:miter lim="400000"/>
          </a:ln>
        </p:spPr>
        <p:txBody>
          <a:bodyPr tIns="91439" bIns="91439"/>
          <a:lstStyle/>
          <a:p>
            <a:endParaRPr/>
          </a:p>
        </p:txBody>
      </p:sp>
      <p:sp>
        <p:nvSpPr>
          <p:cNvPr id="354" name="Rectangle 8"/>
          <p:cNvSpPr/>
          <p:nvPr/>
        </p:nvSpPr>
        <p:spPr>
          <a:xfrm flipH="1">
            <a:off x="-1" y="2200759"/>
            <a:ext cx="606341" cy="10478112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tIns="91439" bIns="91439"/>
          <a:lstStyle/>
          <a:p>
            <a:endParaRPr dirty="0"/>
          </a:p>
        </p:txBody>
      </p:sp>
      <p:sp>
        <p:nvSpPr>
          <p:cNvPr id="355" name="Freeform 7"/>
          <p:cNvSpPr/>
          <p:nvPr/>
        </p:nvSpPr>
        <p:spPr>
          <a:xfrm flipH="1">
            <a:off x="4248246" y="1286934"/>
            <a:ext cx="614056" cy="110428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0574"/>
                </a:moveTo>
                <a:lnTo>
                  <a:pt x="0" y="21600"/>
                </a:lnTo>
                <a:lnTo>
                  <a:pt x="0" y="1017"/>
                </a:lnTo>
                <a:lnTo>
                  <a:pt x="21600" y="0"/>
                </a:lnTo>
                <a:lnTo>
                  <a:pt x="21600" y="20574"/>
                </a:lnTo>
                <a:close/>
              </a:path>
            </a:pathLst>
          </a:custGeom>
          <a:solidFill>
            <a:srgbClr val="203864"/>
          </a:solidFill>
          <a:ln w="12700">
            <a:miter lim="400000"/>
          </a:ln>
        </p:spPr>
        <p:txBody>
          <a:bodyPr tIns="91439" bIns="91439"/>
          <a:lstStyle/>
          <a:p>
            <a:endParaRPr/>
          </a:p>
        </p:txBody>
      </p:sp>
      <p:sp>
        <p:nvSpPr>
          <p:cNvPr id="356" name="Rectangle 8"/>
          <p:cNvSpPr/>
          <p:nvPr/>
        </p:nvSpPr>
        <p:spPr>
          <a:xfrm>
            <a:off x="1734770" y="1286934"/>
            <a:ext cx="7921702" cy="11391937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tIns="91439" bIns="91439"/>
          <a:lstStyle/>
          <a:p>
            <a:endParaRPr/>
          </a:p>
        </p:txBody>
      </p:sp>
      <p:sp>
        <p:nvSpPr>
          <p:cNvPr id="357" name="Title 1"/>
          <p:cNvSpPr txBox="1">
            <a:spLocks noGrp="1"/>
          </p:cNvSpPr>
          <p:nvPr>
            <p:ph type="title"/>
          </p:nvPr>
        </p:nvSpPr>
        <p:spPr>
          <a:xfrm>
            <a:off x="3144795" y="4099242"/>
            <a:ext cx="5788189" cy="5361281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defRPr sz="4400">
                <a:solidFill>
                  <a:srgbClr val="FFFFFF"/>
                </a:solidFill>
              </a:defRPr>
            </a:pPr>
            <a:r>
              <a:rPr sz="5400" b="1" dirty="0"/>
              <a:t>Your Next Step is to </a:t>
            </a:r>
            <a:br>
              <a:rPr sz="5400" b="1" dirty="0"/>
            </a:br>
            <a:r>
              <a:rPr sz="5400" b="1" dirty="0"/>
              <a:t>Contact the person who invited you to review your health survey results</a:t>
            </a:r>
          </a:p>
        </p:txBody>
      </p:sp>
      <p:grpSp>
        <p:nvGrpSpPr>
          <p:cNvPr id="370" name="Content Placeholder 2"/>
          <p:cNvGrpSpPr/>
          <p:nvPr/>
        </p:nvGrpSpPr>
        <p:grpSpPr>
          <a:xfrm>
            <a:off x="10133230" y="4099243"/>
            <a:ext cx="13644429" cy="7154916"/>
            <a:chOff x="0" y="0"/>
            <a:chExt cx="9897098" cy="4460932"/>
          </a:xfrm>
        </p:grpSpPr>
        <p:grpSp>
          <p:nvGrpSpPr>
            <p:cNvPr id="360" name="Group"/>
            <p:cNvGrpSpPr/>
            <p:nvPr/>
          </p:nvGrpSpPr>
          <p:grpSpPr>
            <a:xfrm>
              <a:off x="0" y="0"/>
              <a:ext cx="3104717" cy="4421586"/>
              <a:chOff x="0" y="0"/>
              <a:chExt cx="3104716" cy="4421585"/>
            </a:xfrm>
          </p:grpSpPr>
          <p:sp>
            <p:nvSpPr>
              <p:cNvPr id="358" name="Rectangle"/>
              <p:cNvSpPr/>
              <p:nvPr/>
            </p:nvSpPr>
            <p:spPr>
              <a:xfrm>
                <a:off x="-1" y="0"/>
                <a:ext cx="3104718" cy="4421586"/>
              </a:xfrm>
              <a:prstGeom prst="rect">
                <a:avLst/>
              </a:prstGeom>
              <a:gradFill flip="none" rotWithShape="1">
                <a:gsLst>
                  <a:gs pos="0">
                    <a:srgbClr val="ED8748"/>
                  </a:gs>
                  <a:gs pos="78000">
                    <a:srgbClr val="F67607"/>
                  </a:gs>
                </a:gsLst>
                <a:lin ang="5400000" scaled="0"/>
              </a:gradFill>
              <a:ln w="12700" cap="flat">
                <a:solidFill>
                  <a:srgbClr val="EB7712"/>
                </a:solidFill>
                <a:prstDash val="solid"/>
                <a:round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algn="ctr" defTabSz="2133600">
                  <a:lnSpc>
                    <a:spcPct val="90000"/>
                  </a:lnSpc>
                  <a:spcBef>
                    <a:spcPts val="1200"/>
                  </a:spcBef>
                  <a:defRPr sz="4800"/>
                </a:pPr>
                <a:endParaRPr/>
              </a:p>
            </p:txBody>
          </p:sp>
          <p:sp>
            <p:nvSpPr>
              <p:cNvPr id="359" name="Get your Questions Answered and Place an order for the Products of your Choice."/>
              <p:cNvSpPr txBox="1"/>
              <p:nvPr/>
            </p:nvSpPr>
            <p:spPr>
              <a:xfrm>
                <a:off x="204842" y="1768634"/>
                <a:ext cx="2695030" cy="2377549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rmAutofit/>
              </a:bodyPr>
              <a:lstStyle/>
              <a:p>
                <a:pPr algn="ctr" defTabSz="2133600">
                  <a:lnSpc>
                    <a:spcPct val="90000"/>
                  </a:lnSpc>
                  <a:spcBef>
                    <a:spcPts val="2000"/>
                  </a:spcBef>
                  <a:defRPr sz="2600" b="1"/>
                </a:pPr>
                <a:r>
                  <a:rPr sz="3200" dirty="0"/>
                  <a:t>Get your Questions Answered </a:t>
                </a:r>
              </a:p>
              <a:p>
                <a:pPr algn="ctr" defTabSz="2133600">
                  <a:lnSpc>
                    <a:spcPct val="90000"/>
                  </a:lnSpc>
                  <a:spcBef>
                    <a:spcPts val="2000"/>
                  </a:spcBef>
                  <a:defRPr sz="2600" b="1"/>
                </a:pPr>
                <a:r>
                  <a:rPr sz="3200" dirty="0"/>
                  <a:t>Order the Products of your Choice</a:t>
                </a:r>
              </a:p>
            </p:txBody>
          </p:sp>
        </p:grpSp>
        <p:sp>
          <p:nvSpPr>
            <p:cNvPr id="361" name="01"/>
            <p:cNvSpPr txBox="1"/>
            <p:nvPr/>
          </p:nvSpPr>
          <p:spPr>
            <a:xfrm>
              <a:off x="85242" y="732877"/>
              <a:ext cx="3069586" cy="76117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30200" tIns="330200" rIns="330200" bIns="330200" numCol="1" anchor="ctr">
              <a:spAutoFit/>
            </a:bodyPr>
            <a:lstStyle>
              <a:lvl1pPr defTabSz="3467100">
                <a:lnSpc>
                  <a:spcPct val="90000"/>
                </a:lnSpc>
                <a:spcBef>
                  <a:spcPts val="3200"/>
                </a:spcBef>
                <a:defRPr sz="2800"/>
              </a:lvl1pPr>
            </a:lstStyle>
            <a:p>
              <a:r>
                <a:rPr lang="en-US" sz="4000" dirty="0"/>
                <a:t>1</a:t>
              </a:r>
              <a:endParaRPr sz="4000" dirty="0"/>
            </a:p>
          </p:txBody>
        </p:sp>
        <p:grpSp>
          <p:nvGrpSpPr>
            <p:cNvPr id="364" name="Group"/>
            <p:cNvGrpSpPr/>
            <p:nvPr/>
          </p:nvGrpSpPr>
          <p:grpSpPr>
            <a:xfrm>
              <a:off x="3414617" y="16680"/>
              <a:ext cx="3004523" cy="4421587"/>
              <a:chOff x="0" y="0"/>
              <a:chExt cx="3004522" cy="4421585"/>
            </a:xfrm>
          </p:grpSpPr>
          <p:sp>
            <p:nvSpPr>
              <p:cNvPr id="362" name="Rectangle"/>
              <p:cNvSpPr/>
              <p:nvPr/>
            </p:nvSpPr>
            <p:spPr>
              <a:xfrm>
                <a:off x="-1" y="0"/>
                <a:ext cx="3004524" cy="4421586"/>
              </a:xfrm>
              <a:prstGeom prst="rect">
                <a:avLst/>
              </a:prstGeom>
              <a:gradFill flip="none" rotWithShape="1">
                <a:gsLst>
                  <a:gs pos="0">
                    <a:srgbClr val="EEC455"/>
                  </a:gs>
                  <a:gs pos="78000">
                    <a:srgbClr val="F5C228"/>
                  </a:gs>
                </a:gsLst>
                <a:lin ang="5400000" scaled="0"/>
              </a:gradFill>
              <a:ln w="12700" cap="flat">
                <a:solidFill>
                  <a:srgbClr val="ECBD31"/>
                </a:solidFill>
                <a:prstDash val="solid"/>
                <a:round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algn="ctr" defTabSz="2133600">
                  <a:lnSpc>
                    <a:spcPct val="90000"/>
                  </a:lnSpc>
                  <a:spcBef>
                    <a:spcPts val="1200"/>
                  </a:spcBef>
                  <a:defRPr sz="4800"/>
                </a:pPr>
                <a:endParaRPr/>
              </a:p>
            </p:txBody>
          </p:sp>
          <p:sp>
            <p:nvSpPr>
              <p:cNvPr id="363" name="Can you think of anyone in your life who could benefit from this info?…"/>
              <p:cNvSpPr txBox="1"/>
              <p:nvPr/>
            </p:nvSpPr>
            <p:spPr>
              <a:xfrm>
                <a:off x="160600" y="1500645"/>
                <a:ext cx="2594837" cy="2749869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rmAutofit/>
              </a:bodyPr>
              <a:lstStyle/>
              <a:p>
                <a:pPr algn="ctr" defTabSz="2133600">
                  <a:lnSpc>
                    <a:spcPct val="90000"/>
                  </a:lnSpc>
                  <a:spcBef>
                    <a:spcPts val="2000"/>
                  </a:spcBef>
                  <a:defRPr sz="2600" b="1"/>
                </a:pPr>
                <a:r>
                  <a:rPr sz="3200" dirty="0"/>
                  <a:t>Can you think of anyone in your life who could benefit from this information? </a:t>
                </a:r>
                <a:endParaRPr sz="3200" dirty="0">
                  <a:solidFill>
                    <a:srgbClr val="FFFFFF"/>
                  </a:solidFill>
                </a:endParaRPr>
              </a:p>
              <a:p>
                <a:pPr algn="ctr" defTabSz="2133600">
                  <a:lnSpc>
                    <a:spcPct val="90000"/>
                  </a:lnSpc>
                  <a:spcBef>
                    <a:spcPts val="2000"/>
                  </a:spcBef>
                  <a:defRPr sz="2600" b="1"/>
                </a:pPr>
                <a:r>
                  <a:rPr sz="3200" dirty="0"/>
                  <a:t>Let us know!</a:t>
                </a:r>
              </a:p>
            </p:txBody>
          </p:sp>
        </p:grpSp>
        <p:sp>
          <p:nvSpPr>
            <p:cNvPr id="365" name="02"/>
            <p:cNvSpPr txBox="1"/>
            <p:nvPr/>
          </p:nvSpPr>
          <p:spPr>
            <a:xfrm>
              <a:off x="3464726" y="732878"/>
              <a:ext cx="2815819" cy="76117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30200" tIns="330200" rIns="330200" bIns="330200" numCol="1" anchor="ctr">
              <a:spAutoFit/>
            </a:bodyPr>
            <a:lstStyle>
              <a:lvl1pPr defTabSz="3467100">
                <a:lnSpc>
                  <a:spcPct val="90000"/>
                </a:lnSpc>
                <a:spcBef>
                  <a:spcPts val="3200"/>
                </a:spcBef>
                <a:defRPr sz="2800"/>
              </a:lvl1pPr>
            </a:lstStyle>
            <a:p>
              <a:r>
                <a:rPr lang="en-US" sz="4000" dirty="0"/>
                <a:t>2</a:t>
              </a:r>
              <a:endParaRPr sz="4000" dirty="0"/>
            </a:p>
          </p:txBody>
        </p:sp>
        <p:grpSp>
          <p:nvGrpSpPr>
            <p:cNvPr id="368" name="Group"/>
            <p:cNvGrpSpPr/>
            <p:nvPr/>
          </p:nvGrpSpPr>
          <p:grpSpPr>
            <a:xfrm>
              <a:off x="6729042" y="22664"/>
              <a:ext cx="3168056" cy="4438268"/>
              <a:chOff x="0" y="0"/>
              <a:chExt cx="3168055" cy="4438266"/>
            </a:xfrm>
          </p:grpSpPr>
          <p:sp>
            <p:nvSpPr>
              <p:cNvPr id="366" name="Rectangle"/>
              <p:cNvSpPr/>
              <p:nvPr/>
            </p:nvSpPr>
            <p:spPr>
              <a:xfrm>
                <a:off x="0" y="0"/>
                <a:ext cx="3168055" cy="4438266"/>
              </a:xfrm>
              <a:prstGeom prst="rect">
                <a:avLst/>
              </a:prstGeom>
              <a:gradFill flip="none" rotWithShape="1">
                <a:gsLst>
                  <a:gs pos="0">
                    <a:srgbClr val="9ED364"/>
                  </a:gs>
                  <a:gs pos="78000">
                    <a:srgbClr val="93D543"/>
                  </a:gs>
                </a:gsLst>
                <a:lin ang="5400000" scaled="0"/>
              </a:gradFill>
              <a:ln w="12700" cap="flat">
                <a:solidFill>
                  <a:srgbClr val="92CE4A"/>
                </a:solidFill>
                <a:prstDash val="solid"/>
                <a:round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algn="ctr" defTabSz="2133600">
                  <a:lnSpc>
                    <a:spcPct val="90000"/>
                  </a:lnSpc>
                  <a:spcBef>
                    <a:spcPts val="1200"/>
                  </a:spcBef>
                  <a:defRPr sz="4800"/>
                </a:pPr>
                <a:endParaRPr/>
              </a:p>
            </p:txBody>
          </p:sp>
          <p:sp>
            <p:nvSpPr>
              <p:cNvPr id="367" name="We are having other wellness seminars and webinars. Would you like more info ?"/>
              <p:cNvSpPr txBox="1"/>
              <p:nvPr/>
            </p:nvSpPr>
            <p:spPr>
              <a:xfrm>
                <a:off x="116354" y="1745969"/>
                <a:ext cx="3051701" cy="2233909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rmAutofit/>
              </a:bodyPr>
              <a:lstStyle/>
              <a:p>
                <a:pPr algn="ctr" defTabSz="2133600">
                  <a:lnSpc>
                    <a:spcPct val="90000"/>
                  </a:lnSpc>
                  <a:spcBef>
                    <a:spcPts val="2000"/>
                  </a:spcBef>
                  <a:defRPr sz="2600" b="1"/>
                </a:pPr>
                <a:r>
                  <a:rPr sz="3200" dirty="0"/>
                  <a:t>We are conducting future wellness seminars. Would you like more information?</a:t>
                </a:r>
              </a:p>
            </p:txBody>
          </p:sp>
        </p:grpSp>
        <p:sp>
          <p:nvSpPr>
            <p:cNvPr id="369" name="03"/>
            <p:cNvSpPr txBox="1"/>
            <p:nvPr/>
          </p:nvSpPr>
          <p:spPr>
            <a:xfrm>
              <a:off x="7005094" y="741215"/>
              <a:ext cx="2438977" cy="76117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30200" tIns="330200" rIns="330200" bIns="330200" numCol="1" anchor="ctr">
              <a:spAutoFit/>
            </a:bodyPr>
            <a:lstStyle>
              <a:lvl1pPr defTabSz="3467100">
                <a:lnSpc>
                  <a:spcPct val="90000"/>
                </a:lnSpc>
                <a:spcBef>
                  <a:spcPts val="3200"/>
                </a:spcBef>
                <a:defRPr sz="2800"/>
              </a:lvl1pPr>
            </a:lstStyle>
            <a:p>
              <a:r>
                <a:rPr lang="en-US" sz="4000" dirty="0"/>
                <a:t>3</a:t>
              </a:r>
              <a:endParaRPr sz="4000" dirty="0"/>
            </a:p>
          </p:txBody>
        </p:sp>
      </p:grpSp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D966"/>
            </a:gs>
            <a:gs pos="74000">
              <a:srgbClr val="ABC0E4"/>
            </a:gs>
            <a:gs pos="83000">
              <a:srgbClr val="ABC0E4"/>
            </a:gs>
            <a:gs pos="100000">
              <a:srgbClr val="C7D5ED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41C41580-B084-2D4C-A805-A7D8B5CEF9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5184" y="288838"/>
            <a:ext cx="17033631" cy="12927309"/>
          </a:xfrm>
          <a:prstGeom prst="rect">
            <a:avLst/>
          </a:prstGeom>
          <a:ln w="25400">
            <a:miter lim="400000"/>
          </a:ln>
          <a:effectLst>
            <a:outerShdw blurRad="50800" dist="342900" dir="2700000" algn="tl" rotWithShape="0">
              <a:prstClr val="black">
                <a:alpha val="16000"/>
              </a:prst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</p:pic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2000">
              <a:srgbClr val="FFE699"/>
            </a:gs>
            <a:gs pos="90000">
              <a:schemeClr val="accent4"/>
            </a:gs>
            <a:gs pos="100000">
              <a:srgbClr val="E1AA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TextBox 2"/>
          <p:cNvSpPr txBox="1"/>
          <p:nvPr/>
        </p:nvSpPr>
        <p:spPr>
          <a:xfrm>
            <a:off x="34660" y="7038965"/>
            <a:ext cx="24349340" cy="6677035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 anchor="ctr">
            <a:normAutofit/>
          </a:bodyPr>
          <a:lstStyle/>
          <a:p>
            <a:pPr algn="ctr">
              <a:lnSpc>
                <a:spcPct val="90000"/>
              </a:lnSpc>
              <a:spcBef>
                <a:spcPts val="1200"/>
              </a:spcBef>
              <a:defRPr sz="5600"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rPr sz="6300" b="1" dirty="0"/>
              <a:t>If you don’t </a:t>
            </a:r>
          </a:p>
          <a:p>
            <a:pPr algn="ctr">
              <a:lnSpc>
                <a:spcPct val="90000"/>
              </a:lnSpc>
              <a:spcBef>
                <a:spcPts val="1200"/>
              </a:spcBef>
              <a:defRPr sz="5600"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rPr sz="6300" b="1" dirty="0"/>
              <a:t>make time</a:t>
            </a:r>
          </a:p>
          <a:p>
            <a:pPr algn="ctr">
              <a:lnSpc>
                <a:spcPct val="90000"/>
              </a:lnSpc>
              <a:spcBef>
                <a:spcPts val="1200"/>
              </a:spcBef>
              <a:defRPr sz="5600"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rPr sz="6300" b="1" dirty="0"/>
              <a:t>for your wellness,</a:t>
            </a:r>
          </a:p>
          <a:p>
            <a:pPr algn="ctr">
              <a:lnSpc>
                <a:spcPct val="90000"/>
              </a:lnSpc>
              <a:spcBef>
                <a:spcPts val="1200"/>
              </a:spcBef>
              <a:defRPr sz="5600"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rPr sz="6300" b="1" dirty="0"/>
              <a:t>you will be forced</a:t>
            </a:r>
          </a:p>
          <a:p>
            <a:pPr algn="ctr">
              <a:lnSpc>
                <a:spcPct val="90000"/>
              </a:lnSpc>
              <a:spcBef>
                <a:spcPts val="1200"/>
              </a:spcBef>
              <a:defRPr sz="5600"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rPr sz="6300" b="1" dirty="0"/>
              <a:t>to make time</a:t>
            </a:r>
          </a:p>
          <a:p>
            <a:pPr algn="ctr">
              <a:lnSpc>
                <a:spcPct val="90000"/>
              </a:lnSpc>
              <a:spcBef>
                <a:spcPts val="1200"/>
              </a:spcBef>
              <a:defRPr sz="5600"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rPr sz="6300" b="1" dirty="0"/>
              <a:t>for your illness!</a:t>
            </a:r>
          </a:p>
        </p:txBody>
      </p:sp>
      <p:pic>
        <p:nvPicPr>
          <p:cNvPr id="378" name="Picture 849" descr="Picture 849"/>
          <p:cNvPicPr>
            <a:picLocks noChangeAspect="1"/>
          </p:cNvPicPr>
          <p:nvPr/>
        </p:nvPicPr>
        <p:blipFill>
          <a:blip r:embed="rId3"/>
          <a:srcRect t="9617" b="29590"/>
          <a:stretch>
            <a:fillRect/>
          </a:stretch>
        </p:blipFill>
        <p:spPr>
          <a:xfrm>
            <a:off x="34660" y="-148876"/>
            <a:ext cx="24349340" cy="79564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080" extrusionOk="0">
                <a:moveTo>
                  <a:pt x="0" y="0"/>
                </a:moveTo>
                <a:lnTo>
                  <a:pt x="0" y="21080"/>
                </a:lnTo>
                <a:lnTo>
                  <a:pt x="285" y="20919"/>
                </a:lnTo>
                <a:cubicBezTo>
                  <a:pt x="7255" y="17282"/>
                  <a:pt x="14311" y="21600"/>
                  <a:pt x="21304" y="20085"/>
                </a:cubicBezTo>
                <a:lnTo>
                  <a:pt x="21600" y="20011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379" name="TextBox 3"/>
          <p:cNvSpPr txBox="1"/>
          <p:nvPr/>
        </p:nvSpPr>
        <p:spPr>
          <a:xfrm>
            <a:off x="9475411" y="7505700"/>
            <a:ext cx="11045241" cy="490537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 anchor="ctr">
            <a:normAutofit/>
          </a:bodyPr>
          <a:lstStyle>
            <a:lvl1pPr>
              <a:lnSpc>
                <a:spcPct val="90000"/>
              </a:lnSpc>
              <a:spcBef>
                <a:spcPts val="1200"/>
              </a:spcBef>
              <a:defRPr sz="3200" b="1">
                <a:solidFill>
                  <a:srgbClr val="2E75B6"/>
                </a:solidFill>
              </a:defRPr>
            </a:lvl1pPr>
          </a:lstStyle>
          <a:p>
            <a:r>
              <a:t>  </a:t>
            </a:r>
          </a:p>
        </p:txBody>
      </p:sp>
      <p:sp>
        <p:nvSpPr>
          <p:cNvPr id="380" name="TextBox 4"/>
          <p:cNvSpPr txBox="1"/>
          <p:nvPr/>
        </p:nvSpPr>
        <p:spPr>
          <a:xfrm>
            <a:off x="12479534" y="1925967"/>
            <a:ext cx="11541050" cy="4862868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tIns="91439" bIns="91439">
            <a:spAutoFit/>
          </a:bodyPr>
          <a:lstStyle/>
          <a:p>
            <a:pPr algn="ctr">
              <a:defRPr sz="6400"/>
            </a:pPr>
            <a:r>
              <a:rPr sz="8000" dirty="0"/>
              <a:t>Thank you for joining us</a:t>
            </a:r>
          </a:p>
          <a:p>
            <a:pPr algn="ctr">
              <a:defRPr sz="6400"/>
            </a:pPr>
            <a:endParaRPr sz="8000" dirty="0"/>
          </a:p>
          <a:p>
            <a:pPr algn="ctr">
              <a:defRPr sz="6400"/>
            </a:pPr>
            <a:r>
              <a:rPr sz="8000" dirty="0"/>
              <a:t>Questions?</a:t>
            </a:r>
          </a:p>
          <a:p>
            <a:pPr algn="ctr">
              <a:defRPr sz="6400"/>
            </a:pPr>
            <a:endParaRPr dirty="0"/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A30F0746-4D18-432C-BE2F-62CCFCE70C5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03043784"/>
              </p:ext>
            </p:extLst>
          </p:nvPr>
        </p:nvGraphicFramePr>
        <p:xfrm>
          <a:off x="10839583" y="989144"/>
          <a:ext cx="10131982" cy="120355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Picture 4" descr="Image result for gut health">
            <a:extLst>
              <a:ext uri="{FF2B5EF4-FFF2-40B4-BE49-F238E27FC236}">
                <a16:creationId xmlns:a16="http://schemas.microsoft.com/office/drawing/2014/main" id="{8CCF325B-7A50-C648-9D3F-A4D3641D31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17" b="12227"/>
          <a:stretch/>
        </p:blipFill>
        <p:spPr bwMode="auto">
          <a:xfrm>
            <a:off x="1311287" y="750617"/>
            <a:ext cx="5551383" cy="3766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Content Placeholder 3">
            <a:extLst>
              <a:ext uri="{FF2B5EF4-FFF2-40B4-BE49-F238E27FC236}">
                <a16:creationId xmlns:a16="http://schemas.microsoft.com/office/drawing/2014/main" id="{40191515-FBB9-4643-971A-76B8B317217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500" r="5020" b="-6"/>
          <a:stretch/>
        </p:blipFill>
        <p:spPr>
          <a:xfrm>
            <a:off x="1311253" y="6404792"/>
            <a:ext cx="5551383" cy="3766979"/>
          </a:xfrm>
          <a:prstGeom prst="rect">
            <a:avLst/>
          </a:prstGeom>
        </p:spPr>
      </p:pic>
      <p:pic>
        <p:nvPicPr>
          <p:cNvPr id="9" name="Picture 2" descr="Image result for immunity">
            <a:extLst>
              <a:ext uri="{FF2B5EF4-FFF2-40B4-BE49-F238E27FC236}">
                <a16:creationId xmlns:a16="http://schemas.microsoft.com/office/drawing/2014/main" id="{046D3C04-1400-3545-8F9A-B2344714EC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25" r="18144" b="3"/>
          <a:stretch/>
        </p:blipFill>
        <p:spPr bwMode="auto">
          <a:xfrm>
            <a:off x="1311300" y="3577689"/>
            <a:ext cx="5551337" cy="3766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84C2D27-63D7-E64A-A452-636B59028CCA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3394" r="-8" b="6124"/>
          <a:stretch/>
        </p:blipFill>
        <p:spPr>
          <a:xfrm>
            <a:off x="1311253" y="9257695"/>
            <a:ext cx="5551383" cy="3766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380060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Title 1"/>
          <p:cNvSpPr txBox="1">
            <a:spLocks noGrp="1"/>
          </p:cNvSpPr>
          <p:nvPr>
            <p:ph type="title"/>
          </p:nvPr>
        </p:nvSpPr>
        <p:spPr>
          <a:xfrm>
            <a:off x="4040605" y="29172"/>
            <a:ext cx="15773400" cy="2651127"/>
          </a:xfrm>
          <a:prstGeom prst="rect">
            <a:avLst/>
          </a:prstGeom>
        </p:spPr>
        <p:txBody>
          <a:bodyPr>
            <a:normAutofit/>
          </a:bodyPr>
          <a:lstStyle>
            <a:lvl1pPr algn="ctr"/>
          </a:lstStyle>
          <a:p>
            <a:r>
              <a:rPr sz="9600" b="1" dirty="0"/>
              <a:t>About the company</a:t>
            </a:r>
          </a:p>
        </p:txBody>
      </p:sp>
      <p:grpSp>
        <p:nvGrpSpPr>
          <p:cNvPr id="169" name="Content Placeholder 2"/>
          <p:cNvGrpSpPr/>
          <p:nvPr/>
        </p:nvGrpSpPr>
        <p:grpSpPr>
          <a:xfrm>
            <a:off x="4412659" y="2686332"/>
            <a:ext cx="17390066" cy="10301118"/>
            <a:chOff x="0" y="0"/>
            <a:chExt cx="15283184" cy="9051213"/>
          </a:xfrm>
        </p:grpSpPr>
        <p:sp>
          <p:nvSpPr>
            <p:cNvPr id="151" name="Circle"/>
            <p:cNvSpPr/>
            <p:nvPr/>
          </p:nvSpPr>
          <p:spPr>
            <a:xfrm>
              <a:off x="0" y="0"/>
              <a:ext cx="1961408" cy="1961408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371600">
                <a:lnSpc>
                  <a:spcPct val="90000"/>
                </a:lnSpc>
                <a:spcBef>
                  <a:spcPts val="1400"/>
                </a:spcBef>
                <a:defRPr sz="4200"/>
              </a:pPr>
              <a:endParaRPr/>
            </a:p>
          </p:txBody>
        </p:sp>
        <p:sp>
          <p:nvSpPr>
            <p:cNvPr id="152" name="Square"/>
            <p:cNvSpPr/>
            <p:nvPr/>
          </p:nvSpPr>
          <p:spPr>
            <a:xfrm>
              <a:off x="411896" y="411896"/>
              <a:ext cx="1137618" cy="1137618"/>
            </a:xfrm>
            <a:prstGeom prst="rect">
              <a:avLst/>
            </a:prstGeom>
            <a:blipFill rotWithShape="1">
              <a:blip r:embed="rId3"/>
              <a:srcRect/>
              <a:stretch>
                <a:fillRect/>
              </a:stretch>
            </a:blipFill>
            <a:ln w="25400" cap="flat">
              <a:noFill/>
              <a:miter lim="400000"/>
            </a:ln>
            <a:effectLst>
              <a:outerShdw blurRad="127000" dist="38100" dir="5400000" rotWithShape="0">
                <a:srgbClr val="000000">
                  <a:alpha val="63000"/>
                </a:srgbClr>
              </a:outerShdw>
            </a:effectLst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371600">
                <a:lnSpc>
                  <a:spcPct val="90000"/>
                </a:lnSpc>
                <a:spcBef>
                  <a:spcPts val="1400"/>
                </a:spcBef>
                <a:defRPr sz="4200"/>
              </a:pPr>
              <a:endParaRPr/>
            </a:p>
          </p:txBody>
        </p:sp>
        <p:sp>
          <p:nvSpPr>
            <p:cNvPr id="153" name="Market America/shop.com"/>
            <p:cNvSpPr txBox="1"/>
            <p:nvPr/>
          </p:nvSpPr>
          <p:spPr>
            <a:xfrm>
              <a:off x="2195058" y="411896"/>
              <a:ext cx="4716655" cy="119666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defTabSz="1689100">
                <a:spcBef>
                  <a:spcPts val="1500"/>
                </a:spcBef>
                <a:defRPr sz="3800"/>
              </a:lvl1pPr>
            </a:lstStyle>
            <a:p>
              <a:r>
                <a:rPr dirty="0"/>
                <a:t>Market</a:t>
              </a:r>
              <a:r>
                <a:rPr lang="en-US" dirty="0"/>
                <a:t> </a:t>
              </a:r>
              <a:r>
                <a:rPr dirty="0"/>
                <a:t>America</a:t>
              </a:r>
              <a:endParaRPr lang="en-US" dirty="0"/>
            </a:p>
            <a:p>
              <a:r>
                <a:rPr lang="en-US" dirty="0"/>
                <a:t>Worldwide</a:t>
              </a:r>
              <a:r>
                <a:rPr dirty="0"/>
                <a:t>/</a:t>
              </a:r>
              <a:r>
                <a:rPr lang="en-US" dirty="0"/>
                <a:t>S</a:t>
              </a:r>
              <a:r>
                <a:rPr dirty="0"/>
                <a:t>hop.com</a:t>
              </a:r>
            </a:p>
          </p:txBody>
        </p:sp>
        <p:sp>
          <p:nvSpPr>
            <p:cNvPr id="154" name="Circle"/>
            <p:cNvSpPr/>
            <p:nvPr/>
          </p:nvSpPr>
          <p:spPr>
            <a:xfrm>
              <a:off x="7810620" y="0"/>
              <a:ext cx="1961409" cy="1961408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371600">
                <a:lnSpc>
                  <a:spcPct val="90000"/>
                </a:lnSpc>
                <a:spcBef>
                  <a:spcPts val="1400"/>
                </a:spcBef>
                <a:defRPr sz="4200"/>
              </a:pPr>
              <a:endParaRPr/>
            </a:p>
          </p:txBody>
        </p:sp>
        <p:sp>
          <p:nvSpPr>
            <p:cNvPr id="155" name="Square"/>
            <p:cNvSpPr/>
            <p:nvPr/>
          </p:nvSpPr>
          <p:spPr>
            <a:xfrm>
              <a:off x="8222518" y="411896"/>
              <a:ext cx="1137619" cy="1137618"/>
            </a:xfrm>
            <a:prstGeom prst="rect">
              <a:avLst/>
            </a:prstGeom>
            <a:blipFill rotWithShape="1">
              <a:blip r:embed="rId4"/>
              <a:srcRect/>
              <a:stretch>
                <a:fillRect/>
              </a:stretch>
            </a:blipFill>
            <a:ln w="25400" cap="flat">
              <a:noFill/>
              <a:miter lim="400000"/>
            </a:ln>
            <a:effectLst>
              <a:outerShdw blurRad="127000" dist="38100" dir="5400000" rotWithShape="0">
                <a:srgbClr val="000000">
                  <a:alpha val="63000"/>
                </a:srgbClr>
              </a:outerShdw>
            </a:effectLst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371600">
                <a:lnSpc>
                  <a:spcPct val="90000"/>
                </a:lnSpc>
                <a:spcBef>
                  <a:spcPts val="1400"/>
                </a:spcBef>
                <a:defRPr sz="4200"/>
              </a:pPr>
              <a:endParaRPr/>
            </a:p>
          </p:txBody>
        </p:sp>
        <p:sp>
          <p:nvSpPr>
            <p:cNvPr id="156" name="Founded in 1992, based in Greensboro , NC"/>
            <p:cNvSpPr txBox="1"/>
            <p:nvPr/>
          </p:nvSpPr>
          <p:spPr>
            <a:xfrm>
              <a:off x="10192334" y="382374"/>
              <a:ext cx="4623327" cy="119666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defTabSz="1689100">
                <a:spcBef>
                  <a:spcPts val="1500"/>
                </a:spcBef>
                <a:defRPr sz="3800"/>
              </a:lvl1pPr>
            </a:lstStyle>
            <a:p>
              <a:r>
                <a:rPr dirty="0"/>
                <a:t>Founded in 1992, </a:t>
              </a:r>
              <a:endParaRPr lang="en-US" dirty="0"/>
            </a:p>
            <a:p>
              <a:r>
                <a:rPr lang="en-US" dirty="0"/>
                <a:t>B</a:t>
              </a:r>
              <a:r>
                <a:rPr dirty="0"/>
                <a:t>ased in Greensboro, NC</a:t>
              </a:r>
            </a:p>
          </p:txBody>
        </p:sp>
        <p:sp>
          <p:nvSpPr>
            <p:cNvPr id="157" name="Circle"/>
            <p:cNvSpPr/>
            <p:nvPr/>
          </p:nvSpPr>
          <p:spPr>
            <a:xfrm>
              <a:off x="0" y="3529696"/>
              <a:ext cx="1961408" cy="1961409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371600">
                <a:lnSpc>
                  <a:spcPct val="90000"/>
                </a:lnSpc>
                <a:spcBef>
                  <a:spcPts val="1400"/>
                </a:spcBef>
                <a:defRPr sz="4200"/>
              </a:pPr>
              <a:endParaRPr/>
            </a:p>
          </p:txBody>
        </p:sp>
        <p:sp>
          <p:nvSpPr>
            <p:cNvPr id="158" name="Square"/>
            <p:cNvSpPr/>
            <p:nvPr/>
          </p:nvSpPr>
          <p:spPr>
            <a:xfrm>
              <a:off x="411896" y="3941591"/>
              <a:ext cx="1137618" cy="1137619"/>
            </a:xfrm>
            <a:prstGeom prst="rect">
              <a:avLst/>
            </a:prstGeom>
            <a:blipFill rotWithShape="1">
              <a:blip r:embed="rId5"/>
              <a:srcRect/>
              <a:stretch>
                <a:fillRect/>
              </a:stretch>
            </a:blipFill>
            <a:ln w="25400" cap="flat">
              <a:noFill/>
              <a:miter lim="400000"/>
            </a:ln>
            <a:effectLst>
              <a:outerShdw blurRad="127000" dist="38100" dir="5400000" rotWithShape="0">
                <a:srgbClr val="000000">
                  <a:alpha val="63000"/>
                </a:srgbClr>
              </a:outerShdw>
            </a:effectLst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371600">
                <a:lnSpc>
                  <a:spcPct val="90000"/>
                </a:lnSpc>
                <a:spcBef>
                  <a:spcPts val="1400"/>
                </a:spcBef>
                <a:defRPr sz="4200"/>
              </a:pPr>
              <a:endParaRPr/>
            </a:p>
          </p:txBody>
        </p:sp>
        <p:sp>
          <p:nvSpPr>
            <p:cNvPr id="159" name="Product Brokerage and Internet Marketing – Powered by People"/>
            <p:cNvSpPr txBox="1"/>
            <p:nvPr/>
          </p:nvSpPr>
          <p:spPr>
            <a:xfrm>
              <a:off x="2195058" y="3570651"/>
              <a:ext cx="4623327" cy="1879502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defTabSz="1689100">
                <a:spcBef>
                  <a:spcPts val="1500"/>
                </a:spcBef>
                <a:defRPr sz="3800"/>
              </a:lvl1pPr>
            </a:lstStyle>
            <a:p>
              <a:r>
                <a:rPr dirty="0"/>
                <a:t>Product Brokerage and</a:t>
              </a:r>
              <a:endParaRPr lang="en-US" dirty="0"/>
            </a:p>
            <a:p>
              <a:r>
                <a:rPr dirty="0"/>
                <a:t>Internet Marketing </a:t>
              </a:r>
              <a:endParaRPr lang="en-US" dirty="0"/>
            </a:p>
            <a:p>
              <a:r>
                <a:rPr dirty="0"/>
                <a:t>Powered by People</a:t>
              </a:r>
            </a:p>
          </p:txBody>
        </p:sp>
        <p:sp>
          <p:nvSpPr>
            <p:cNvPr id="160" name="Circle"/>
            <p:cNvSpPr/>
            <p:nvPr/>
          </p:nvSpPr>
          <p:spPr>
            <a:xfrm>
              <a:off x="7810620" y="3529696"/>
              <a:ext cx="1961409" cy="1961409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371600">
                <a:lnSpc>
                  <a:spcPct val="90000"/>
                </a:lnSpc>
                <a:spcBef>
                  <a:spcPts val="1400"/>
                </a:spcBef>
                <a:defRPr sz="4200"/>
              </a:pPr>
              <a:endParaRPr/>
            </a:p>
          </p:txBody>
        </p:sp>
        <p:sp>
          <p:nvSpPr>
            <p:cNvPr id="161" name="Square"/>
            <p:cNvSpPr/>
            <p:nvPr/>
          </p:nvSpPr>
          <p:spPr>
            <a:xfrm>
              <a:off x="8222518" y="3941591"/>
              <a:ext cx="1137619" cy="1137619"/>
            </a:xfrm>
            <a:prstGeom prst="rect">
              <a:avLst/>
            </a:prstGeom>
            <a:blipFill rotWithShape="1">
              <a:blip r:embed="rId6"/>
              <a:srcRect/>
              <a:stretch>
                <a:fillRect/>
              </a:stretch>
            </a:blipFill>
            <a:ln w="25400" cap="flat">
              <a:noFill/>
              <a:miter lim="400000"/>
            </a:ln>
            <a:effectLst>
              <a:outerShdw blurRad="127000" dist="38100" dir="5400000" rotWithShape="0">
                <a:srgbClr val="000000">
                  <a:alpha val="63000"/>
                </a:srgbClr>
              </a:outerShdw>
            </a:effectLst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371600">
                <a:lnSpc>
                  <a:spcPct val="90000"/>
                </a:lnSpc>
                <a:spcBef>
                  <a:spcPts val="1400"/>
                </a:spcBef>
                <a:defRPr sz="4200"/>
              </a:pPr>
              <a:endParaRPr/>
            </a:p>
          </p:txBody>
        </p:sp>
        <p:sp>
          <p:nvSpPr>
            <p:cNvPr id="162" name="Better Business Bureau rating of A+"/>
            <p:cNvSpPr txBox="1"/>
            <p:nvPr/>
          </p:nvSpPr>
          <p:spPr>
            <a:xfrm>
              <a:off x="10192334" y="3996580"/>
              <a:ext cx="4623327" cy="102764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defTabSz="1689100">
                <a:spcBef>
                  <a:spcPts val="1500"/>
                </a:spcBef>
                <a:defRPr sz="3800"/>
              </a:lvl1pPr>
            </a:lstStyle>
            <a:p>
              <a:r>
                <a:rPr dirty="0"/>
                <a:t>Better Business Bureau </a:t>
              </a:r>
              <a:r>
                <a:rPr lang="en-US" dirty="0"/>
                <a:t>R</a:t>
              </a:r>
              <a:r>
                <a:rPr dirty="0"/>
                <a:t>ating of A+</a:t>
              </a:r>
            </a:p>
          </p:txBody>
        </p:sp>
        <p:sp>
          <p:nvSpPr>
            <p:cNvPr id="163" name="Circle"/>
            <p:cNvSpPr/>
            <p:nvPr/>
          </p:nvSpPr>
          <p:spPr>
            <a:xfrm>
              <a:off x="0" y="7059392"/>
              <a:ext cx="1961408" cy="1961409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371600">
                <a:lnSpc>
                  <a:spcPct val="90000"/>
                </a:lnSpc>
                <a:spcBef>
                  <a:spcPts val="1400"/>
                </a:spcBef>
                <a:defRPr sz="4200"/>
              </a:pPr>
              <a:endParaRPr/>
            </a:p>
          </p:txBody>
        </p:sp>
        <p:sp>
          <p:nvSpPr>
            <p:cNvPr id="164" name="Square"/>
            <p:cNvSpPr/>
            <p:nvPr/>
          </p:nvSpPr>
          <p:spPr>
            <a:xfrm>
              <a:off x="411896" y="7471289"/>
              <a:ext cx="1137618" cy="1137619"/>
            </a:xfrm>
            <a:prstGeom prst="rect">
              <a:avLst/>
            </a:prstGeom>
            <a:blipFill rotWithShape="1">
              <a:blip r:embed="rId7"/>
              <a:srcRect/>
              <a:stretch>
                <a:fillRect/>
              </a:stretch>
            </a:blipFill>
            <a:ln w="25400" cap="flat">
              <a:noFill/>
              <a:miter lim="400000"/>
            </a:ln>
            <a:effectLst>
              <a:outerShdw blurRad="127000" dist="38100" dir="5400000" rotWithShape="0">
                <a:srgbClr val="000000">
                  <a:alpha val="63000"/>
                </a:srgbClr>
              </a:outerShdw>
            </a:effectLst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371600">
                <a:lnSpc>
                  <a:spcPct val="90000"/>
                </a:lnSpc>
                <a:spcBef>
                  <a:spcPts val="1400"/>
                </a:spcBef>
                <a:defRPr sz="4200"/>
              </a:pPr>
              <a:endParaRPr/>
            </a:p>
          </p:txBody>
        </p:sp>
        <p:sp>
          <p:nvSpPr>
            <p:cNvPr id="165" name="Torch Award for honesty, integrity and customer service"/>
            <p:cNvSpPr txBox="1"/>
            <p:nvPr/>
          </p:nvSpPr>
          <p:spPr>
            <a:xfrm>
              <a:off x="2195058" y="7171711"/>
              <a:ext cx="5001736" cy="1879502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defTabSz="1689100">
                <a:spcBef>
                  <a:spcPts val="1500"/>
                </a:spcBef>
                <a:defRPr sz="3800"/>
              </a:lvl1pPr>
            </a:lstStyle>
            <a:p>
              <a:r>
                <a:rPr dirty="0"/>
                <a:t>Torch Award for </a:t>
              </a:r>
              <a:endParaRPr lang="en-US" dirty="0"/>
            </a:p>
            <a:p>
              <a:r>
                <a:rPr lang="en-US" dirty="0"/>
                <a:t>H</a:t>
              </a:r>
              <a:r>
                <a:rPr dirty="0"/>
                <a:t>onesty, </a:t>
              </a:r>
              <a:r>
                <a:rPr lang="en-US" dirty="0"/>
                <a:t>I</a:t>
              </a:r>
              <a:r>
                <a:rPr dirty="0"/>
                <a:t>ntegrity and</a:t>
              </a:r>
              <a:endParaRPr lang="en-US" dirty="0"/>
            </a:p>
            <a:p>
              <a:r>
                <a:rPr lang="en-US" dirty="0"/>
                <a:t>C</a:t>
              </a:r>
              <a:r>
                <a:rPr dirty="0"/>
                <a:t>ustomer </a:t>
              </a:r>
              <a:r>
                <a:rPr lang="en-US" dirty="0"/>
                <a:t>S</a:t>
              </a:r>
              <a:r>
                <a:rPr dirty="0"/>
                <a:t>ervice</a:t>
              </a:r>
            </a:p>
          </p:txBody>
        </p:sp>
        <p:sp>
          <p:nvSpPr>
            <p:cNvPr id="166" name="Circle"/>
            <p:cNvSpPr/>
            <p:nvPr/>
          </p:nvSpPr>
          <p:spPr>
            <a:xfrm>
              <a:off x="7810620" y="7059392"/>
              <a:ext cx="1961409" cy="1961409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371600">
                <a:lnSpc>
                  <a:spcPct val="90000"/>
                </a:lnSpc>
                <a:spcBef>
                  <a:spcPts val="1400"/>
                </a:spcBef>
                <a:defRPr sz="4200"/>
              </a:pPr>
              <a:endParaRPr/>
            </a:p>
          </p:txBody>
        </p:sp>
        <p:sp>
          <p:nvSpPr>
            <p:cNvPr id="167" name="Square"/>
            <p:cNvSpPr/>
            <p:nvPr/>
          </p:nvSpPr>
          <p:spPr>
            <a:xfrm>
              <a:off x="8222518" y="7471289"/>
              <a:ext cx="1137619" cy="1137619"/>
            </a:xfrm>
            <a:prstGeom prst="rect">
              <a:avLst/>
            </a:prstGeom>
            <a:blipFill rotWithShape="1">
              <a:blip r:embed="rId8"/>
              <a:srcRect/>
              <a:stretch>
                <a:fillRect/>
              </a:stretch>
            </a:blipFill>
            <a:ln w="25400" cap="flat">
              <a:noFill/>
              <a:miter lim="400000"/>
            </a:ln>
            <a:effectLst>
              <a:outerShdw blurRad="127000" dist="38100" dir="5400000" rotWithShape="0">
                <a:srgbClr val="000000">
                  <a:alpha val="63000"/>
                </a:srgbClr>
              </a:outerShdw>
            </a:effectLst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371600">
                <a:lnSpc>
                  <a:spcPct val="90000"/>
                </a:lnSpc>
                <a:spcBef>
                  <a:spcPts val="1400"/>
                </a:spcBef>
                <a:defRPr sz="4200"/>
              </a:pPr>
              <a:endParaRPr/>
            </a:p>
          </p:txBody>
        </p:sp>
        <p:sp>
          <p:nvSpPr>
            <p:cNvPr id="168" name="Billion Dollar Markets"/>
            <p:cNvSpPr txBox="1"/>
            <p:nvPr/>
          </p:nvSpPr>
          <p:spPr>
            <a:xfrm>
              <a:off x="10192334" y="7441765"/>
              <a:ext cx="5090850" cy="119666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defTabSz="1689100">
                <a:spcBef>
                  <a:spcPts val="1500"/>
                </a:spcBef>
                <a:defRPr sz="3800"/>
              </a:lvl1pPr>
            </a:lstStyle>
            <a:p>
              <a:r>
                <a:rPr lang="en-US" dirty="0"/>
                <a:t>Multiple Divisions</a:t>
              </a:r>
            </a:p>
            <a:p>
              <a:r>
                <a:rPr lang="en-US" dirty="0"/>
                <a:t>Across </a:t>
              </a:r>
              <a:r>
                <a:rPr dirty="0"/>
                <a:t>Billion Dollar Markets</a:t>
              </a:r>
            </a:p>
          </p:txBody>
        </p:sp>
      </p:grp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Rectangle 109"/>
          <p:cNvSpPr/>
          <p:nvPr/>
        </p:nvSpPr>
        <p:spPr>
          <a:xfrm rot="5400000">
            <a:off x="12172623" y="-5878685"/>
            <a:ext cx="1563401" cy="20939113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tIns="91439" bIns="9143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73" name="Rectangle 103"/>
          <p:cNvSpPr/>
          <p:nvPr/>
        </p:nvSpPr>
        <p:spPr>
          <a:xfrm>
            <a:off x="3047999" y="-1"/>
            <a:ext cx="18288000" cy="191528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tIns="91439" bIns="9143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74" name="Title 1"/>
          <p:cNvSpPr txBox="1">
            <a:spLocks noGrp="1"/>
          </p:cNvSpPr>
          <p:nvPr>
            <p:ph type="title"/>
          </p:nvPr>
        </p:nvSpPr>
        <p:spPr>
          <a:xfrm>
            <a:off x="1524649" y="751911"/>
            <a:ext cx="22859351" cy="2635030"/>
          </a:xfrm>
          <a:prstGeom prst="rect">
            <a:avLst/>
          </a:prstGeom>
        </p:spPr>
        <p:txBody>
          <a:bodyPr anchor="b">
            <a:noAutofit/>
          </a:bodyPr>
          <a:lstStyle/>
          <a:p>
            <a:pPr>
              <a:defRPr sz="8400"/>
            </a:pPr>
            <a:r>
              <a:rPr sz="9600" b="1" dirty="0"/>
              <a:t>Let’s learn about   </a:t>
            </a:r>
            <a:br>
              <a:rPr sz="9600" b="1" dirty="0"/>
            </a:br>
            <a:r>
              <a:rPr sz="9600" b="1" dirty="0"/>
              <a:t>each of you</a:t>
            </a:r>
          </a:p>
        </p:txBody>
      </p:sp>
      <p:sp>
        <p:nvSpPr>
          <p:cNvPr id="176" name="Rectangle 107"/>
          <p:cNvSpPr/>
          <p:nvPr/>
        </p:nvSpPr>
        <p:spPr>
          <a:xfrm>
            <a:off x="1965554" y="4295030"/>
            <a:ext cx="21175579" cy="8840802"/>
          </a:xfrm>
          <a:prstGeom prst="rect">
            <a:avLst/>
          </a:prstGeom>
          <a:solidFill>
            <a:srgbClr val="FFFFFF"/>
          </a:solidFill>
          <a:ln w="25400">
            <a:miter lim="400000"/>
          </a:ln>
          <a:effectLst>
            <a:outerShdw blurRad="279400" dist="254000" dir="5400000" rotWithShape="0">
              <a:srgbClr val="000000">
                <a:alpha val="15000"/>
              </a:srgbClr>
            </a:outerShdw>
          </a:effectLst>
        </p:spPr>
        <p:txBody>
          <a:bodyPr tIns="91439" bIns="9143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dirty="0"/>
          </a:p>
        </p:txBody>
      </p:sp>
      <p:sp>
        <p:nvSpPr>
          <p:cNvPr id="177" name="Content Placeholder 2"/>
          <p:cNvSpPr txBox="1">
            <a:spLocks noGrp="1"/>
          </p:cNvSpPr>
          <p:nvPr>
            <p:ph type="body" sz="quarter" idx="1"/>
          </p:nvPr>
        </p:nvSpPr>
        <p:spPr>
          <a:xfrm>
            <a:off x="2484767" y="4779389"/>
            <a:ext cx="7359578" cy="7278901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marL="0" indent="0">
              <a:buSzTx/>
              <a:buNone/>
              <a:defRPr sz="3400"/>
            </a:pPr>
            <a:r>
              <a:rPr sz="4400" dirty="0"/>
              <a:t>Please take 30 seconds and tell us your….</a:t>
            </a:r>
          </a:p>
          <a:p>
            <a:pPr marL="0" indent="0">
              <a:buSzTx/>
              <a:buNone/>
              <a:defRPr sz="3400"/>
            </a:pPr>
            <a:endParaRPr sz="4400" dirty="0"/>
          </a:p>
          <a:p>
            <a:pPr marL="0" indent="0">
              <a:buSzTx/>
              <a:buNone/>
              <a:defRPr sz="3400"/>
            </a:pPr>
            <a:r>
              <a:rPr sz="4400" dirty="0"/>
              <a:t>1. Name</a:t>
            </a:r>
            <a:r>
              <a:rPr lang="en-US" sz="4400" dirty="0"/>
              <a:t> and Who Invited You</a:t>
            </a:r>
            <a:endParaRPr sz="4400" dirty="0"/>
          </a:p>
          <a:p>
            <a:pPr marL="0" indent="0">
              <a:buSzTx/>
              <a:buNone/>
              <a:defRPr sz="3400"/>
            </a:pPr>
            <a:r>
              <a:rPr sz="4400" dirty="0"/>
              <a:t>2. Where you Live</a:t>
            </a:r>
          </a:p>
          <a:p>
            <a:pPr marL="0" indent="0">
              <a:buSzTx/>
              <a:buNone/>
              <a:defRPr sz="3400"/>
            </a:pPr>
            <a:r>
              <a:rPr sz="4400" dirty="0"/>
              <a:t>3. Your Biggest Health</a:t>
            </a:r>
            <a:r>
              <a:rPr lang="en-US" sz="4400" dirty="0"/>
              <a:t> Concern</a:t>
            </a:r>
            <a:endParaRPr sz="4400" dirty="0"/>
          </a:p>
        </p:txBody>
      </p:sp>
      <p:pic>
        <p:nvPicPr>
          <p:cNvPr id="178" name="Picture 2" descr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6352" y="4792545"/>
            <a:ext cx="12591793" cy="817154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Rectangle 7"/>
          <p:cNvSpPr/>
          <p:nvPr/>
        </p:nvSpPr>
        <p:spPr>
          <a:xfrm>
            <a:off x="3047999" y="-1"/>
            <a:ext cx="18288000" cy="1371473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tIns="91439" bIns="9143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dirty="0"/>
          </a:p>
        </p:txBody>
      </p:sp>
      <p:grpSp>
        <p:nvGrpSpPr>
          <p:cNvPr id="187" name="Group 9"/>
          <p:cNvGrpSpPr/>
          <p:nvPr/>
        </p:nvGrpSpPr>
        <p:grpSpPr>
          <a:xfrm>
            <a:off x="875802" y="6326920"/>
            <a:ext cx="1097278" cy="1346921"/>
            <a:chOff x="0" y="0"/>
            <a:chExt cx="1097276" cy="1346920"/>
          </a:xfrm>
        </p:grpSpPr>
        <p:sp>
          <p:nvSpPr>
            <p:cNvPr id="184" name="Rectangle 10"/>
            <p:cNvSpPr/>
            <p:nvPr/>
          </p:nvSpPr>
          <p:spPr>
            <a:xfrm>
              <a:off x="-1" y="-1"/>
              <a:ext cx="293781" cy="1346921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85" name="Rectangle 11"/>
            <p:cNvSpPr/>
            <p:nvPr/>
          </p:nvSpPr>
          <p:spPr>
            <a:xfrm>
              <a:off x="401748" y="-1"/>
              <a:ext cx="293781" cy="1346921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86" name="Rectangle 12"/>
            <p:cNvSpPr/>
            <p:nvPr/>
          </p:nvSpPr>
          <p:spPr>
            <a:xfrm>
              <a:off x="803496" y="-1"/>
              <a:ext cx="293781" cy="1346921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188" name="Rectangle 14"/>
          <p:cNvSpPr/>
          <p:nvPr/>
        </p:nvSpPr>
        <p:spPr>
          <a:xfrm flipH="1">
            <a:off x="22142503" y="-1269"/>
            <a:ext cx="2241497" cy="13716000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tIns="91439" bIns="9143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89" name="Rectangle 16"/>
          <p:cNvSpPr/>
          <p:nvPr/>
        </p:nvSpPr>
        <p:spPr>
          <a:xfrm>
            <a:off x="12446588" y="1494156"/>
            <a:ext cx="11061611" cy="10727687"/>
          </a:xfrm>
          <a:prstGeom prst="rect">
            <a:avLst/>
          </a:prstGeom>
          <a:solidFill>
            <a:srgbClr val="FFFFFF"/>
          </a:solidFill>
          <a:ln w="25400">
            <a:miter lim="400000"/>
          </a:ln>
          <a:effectLst>
            <a:outerShdw blurRad="279400" dist="254000" dir="5400000" rotWithShape="0">
              <a:srgbClr val="000000">
                <a:alpha val="15000"/>
              </a:srgbClr>
            </a:outerShdw>
          </a:effectLst>
        </p:spPr>
        <p:txBody>
          <a:bodyPr tIns="91439" bIns="9143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90" name="TextBox 3"/>
          <p:cNvSpPr txBox="1"/>
          <p:nvPr/>
        </p:nvSpPr>
        <p:spPr>
          <a:xfrm>
            <a:off x="13038048" y="2468880"/>
            <a:ext cx="9666653" cy="9233295"/>
          </a:xfrm>
          <a:prstGeom prst="rect">
            <a:avLst/>
          </a:prstGeom>
          <a:gradFill>
            <a:gsLst>
              <a:gs pos="0">
                <a:srgbClr val="FFFFFF"/>
              </a:gs>
              <a:gs pos="35000">
                <a:srgbClr val="FFFFFF"/>
              </a:gs>
              <a:gs pos="100000">
                <a:schemeClr val="accent4"/>
              </a:gs>
            </a:gsLst>
            <a:path path="circle">
              <a:fillToRect l="37721" t="-19636" r="62278" b="119636"/>
            </a:path>
          </a:gradFill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tIns="91439" bIns="91439">
            <a:spAutoFit/>
          </a:bodyPr>
          <a:lstStyle>
            <a:lvl1pPr algn="ctr">
              <a:defRPr sz="8000"/>
            </a:lvl1pPr>
          </a:lstStyle>
          <a:p>
            <a:r>
              <a:rPr sz="9800" dirty="0"/>
              <a:t>If you don’t make time for your wellness, you will be forced to make time for your illness</a:t>
            </a:r>
          </a:p>
        </p:txBody>
      </p:sp>
      <p:pic>
        <p:nvPicPr>
          <p:cNvPr id="191" name="Picture 8" descr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1495" y="3408895"/>
            <a:ext cx="9486577" cy="7353263"/>
          </a:xfrm>
          <a:prstGeom prst="rect">
            <a:avLst/>
          </a:prstGeom>
          <a:ln w="12700">
            <a:solidFill>
              <a:schemeClr val="accent4"/>
            </a:solidFill>
            <a:miter lim="400000"/>
          </a:ln>
          <a:effectLst>
            <a:glow rad="127000">
              <a:schemeClr val="accent4"/>
            </a:glow>
          </a:effectLst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Rectangle 114"/>
          <p:cNvSpPr/>
          <p:nvPr/>
        </p:nvSpPr>
        <p:spPr>
          <a:xfrm>
            <a:off x="3047999" y="-1"/>
            <a:ext cx="18288000" cy="1371473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tIns="91439" bIns="9143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grpSp>
        <p:nvGrpSpPr>
          <p:cNvPr id="196" name="Group 116"/>
          <p:cNvGrpSpPr/>
          <p:nvPr/>
        </p:nvGrpSpPr>
        <p:grpSpPr>
          <a:xfrm>
            <a:off x="1586845" y="1"/>
            <a:ext cx="21781478" cy="13224419"/>
            <a:chOff x="743748" y="100104"/>
            <a:chExt cx="10249581" cy="11046694"/>
          </a:xfrm>
        </p:grpSpPr>
        <p:sp>
          <p:nvSpPr>
            <p:cNvPr id="194" name="Straight Connector 117"/>
            <p:cNvSpPr/>
            <p:nvPr/>
          </p:nvSpPr>
          <p:spPr>
            <a:xfrm flipH="1" flipV="1">
              <a:off x="1728618" y="11146797"/>
              <a:ext cx="8007373" cy="1"/>
            </a:xfrm>
            <a:prstGeom prst="line">
              <a:avLst/>
            </a:prstGeom>
            <a:noFill/>
            <a:ln w="304800" cap="flat">
              <a:solidFill>
                <a:schemeClr val="accent4"/>
              </a:solidFill>
              <a:prstDash val="solid"/>
              <a:miter lim="8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  <p:sp>
          <p:nvSpPr>
            <p:cNvPr id="195" name="Rectangle 118"/>
            <p:cNvSpPr/>
            <p:nvPr/>
          </p:nvSpPr>
          <p:spPr>
            <a:xfrm>
              <a:off x="743748" y="100104"/>
              <a:ext cx="10249581" cy="493190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197" name="Rectangle 120"/>
          <p:cNvSpPr/>
          <p:nvPr/>
        </p:nvSpPr>
        <p:spPr>
          <a:xfrm>
            <a:off x="3048000" y="590416"/>
            <a:ext cx="18287999" cy="12043590"/>
          </a:xfrm>
          <a:prstGeom prst="rect">
            <a:avLst/>
          </a:prstGeom>
          <a:solidFill>
            <a:srgbClr val="FFFFFF"/>
          </a:solidFill>
          <a:ln w="25400">
            <a:miter lim="400000"/>
          </a:ln>
          <a:effectLst>
            <a:outerShdw blurRad="279400" dist="254000" dir="5400000" rotWithShape="0">
              <a:srgbClr val="000000">
                <a:alpha val="15000"/>
              </a:srgbClr>
            </a:outerShdw>
          </a:effectLst>
        </p:spPr>
        <p:txBody>
          <a:bodyPr tIns="91439" bIns="9143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98" name="Title 1"/>
          <p:cNvSpPr txBox="1">
            <a:spLocks noGrp="1"/>
          </p:cNvSpPr>
          <p:nvPr>
            <p:ph type="title"/>
          </p:nvPr>
        </p:nvSpPr>
        <p:spPr>
          <a:xfrm>
            <a:off x="3054297" y="7206838"/>
            <a:ext cx="18287999" cy="5427168"/>
          </a:xfrm>
          <a:prstGeom prst="rect">
            <a:avLst/>
          </a:prstGeom>
          <a:gradFill>
            <a:gsLst>
              <a:gs pos="0">
                <a:srgbClr val="FFD966"/>
              </a:gs>
              <a:gs pos="83000">
                <a:srgbClr val="ABC0E4"/>
              </a:gs>
              <a:gs pos="100000">
                <a:srgbClr val="6897B7"/>
              </a:gs>
            </a:gsLst>
            <a:lin ang="5400000"/>
          </a:gradFill>
        </p:spPr>
        <p:txBody>
          <a:bodyPr anchor="b">
            <a:normAutofit fontScale="90000"/>
          </a:bodyPr>
          <a:lstStyle/>
          <a:p>
            <a:pPr algn="ctr" defTabSz="1536191">
              <a:defRPr sz="6048"/>
            </a:pPr>
            <a:br>
              <a:rPr lang="en-US" sz="8000" b="1" dirty="0"/>
            </a:br>
            <a:r>
              <a:rPr sz="8000" b="1" dirty="0"/>
              <a:t>So let’s go over a Quick Survey to</a:t>
            </a:r>
            <a:br>
              <a:rPr lang="en-US" sz="8000" b="1" dirty="0"/>
            </a:br>
            <a:r>
              <a:rPr sz="8000" b="1" dirty="0"/>
              <a:t> determine </a:t>
            </a:r>
            <a:r>
              <a:rPr lang="en-US" sz="8000" b="1" dirty="0"/>
              <a:t>y</a:t>
            </a:r>
            <a:r>
              <a:rPr sz="8000" b="1" dirty="0"/>
              <a:t>our</a:t>
            </a:r>
            <a:br>
              <a:rPr lang="en-US" sz="8000" b="1" dirty="0"/>
            </a:br>
            <a:r>
              <a:rPr lang="en-US" sz="8000" b="1" dirty="0"/>
              <a:t> C</a:t>
            </a:r>
            <a:r>
              <a:rPr sz="8000" b="1" dirty="0"/>
              <a:t>urrent </a:t>
            </a:r>
            <a:r>
              <a:rPr lang="en-US" sz="8000" b="1" dirty="0"/>
              <a:t>W</a:t>
            </a:r>
            <a:r>
              <a:rPr sz="8000" b="1" dirty="0"/>
              <a:t>ellness</a:t>
            </a:r>
            <a:br>
              <a:rPr sz="8000" dirty="0"/>
            </a:br>
            <a:br>
              <a:rPr dirty="0"/>
            </a:br>
            <a:endParaRPr dirty="0"/>
          </a:p>
        </p:txBody>
      </p:sp>
      <p:pic>
        <p:nvPicPr>
          <p:cNvPr id="199" name="Picture 6" descr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9802" y="1371600"/>
            <a:ext cx="8232915" cy="54864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0" name="Content Placeholder 4" descr="Content Placeholder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71285" y="1374629"/>
            <a:ext cx="8225058" cy="54833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D966"/>
            </a:gs>
            <a:gs pos="74000">
              <a:srgbClr val="ABC0E4"/>
            </a:gs>
            <a:gs pos="83000">
              <a:srgbClr val="ABC0E4"/>
            </a:gs>
            <a:gs pos="100000">
              <a:srgbClr val="C7D5ED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Title 1"/>
          <p:cNvSpPr txBox="1">
            <a:spLocks noGrp="1"/>
          </p:cNvSpPr>
          <p:nvPr>
            <p:ph type="title"/>
          </p:nvPr>
        </p:nvSpPr>
        <p:spPr>
          <a:xfrm>
            <a:off x="0" y="-513172"/>
            <a:ext cx="24384000" cy="2651126"/>
          </a:xfrm>
          <a:prstGeom prst="rect">
            <a:avLst/>
          </a:prstGeom>
        </p:spPr>
        <p:txBody>
          <a:bodyPr/>
          <a:lstStyle>
            <a:lvl1pPr defTabSz="1828800">
              <a:defRPr sz="8800"/>
            </a:lvl1pPr>
          </a:lstStyle>
          <a:p>
            <a:pPr algn="ctr"/>
            <a:r>
              <a:rPr dirty="0"/>
              <a:t>HEALTH SURVEY</a:t>
            </a:r>
          </a:p>
        </p:txBody>
      </p:sp>
      <p:pic>
        <p:nvPicPr>
          <p:cNvPr id="203" name="Content Placeholder 3" descr="Content Placeholder 3"/>
          <p:cNvPicPr>
            <a:picLocks noChangeAspect="1"/>
          </p:cNvPicPr>
          <p:nvPr/>
        </p:nvPicPr>
        <p:blipFill>
          <a:blip r:embed="rId3"/>
          <a:srcRect l="9985" t="15365" r="10637" b="6036"/>
          <a:stretch>
            <a:fillRect/>
          </a:stretch>
        </p:blipFill>
        <p:spPr>
          <a:xfrm>
            <a:off x="1426775" y="1371601"/>
            <a:ext cx="21530449" cy="11992024"/>
          </a:xfrm>
          <a:prstGeom prst="rect">
            <a:avLst/>
          </a:prstGeom>
          <a:ln w="12700">
            <a:miter lim="400000"/>
          </a:ln>
          <a:effectLst>
            <a:outerShdw blurRad="101600" dist="101600" dir="5400000" rotWithShape="0">
              <a:srgbClr val="000000"/>
            </a:outerShdw>
          </a:effectLst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D966"/>
            </a:gs>
            <a:gs pos="74000">
              <a:srgbClr val="ABC0E4"/>
            </a:gs>
            <a:gs pos="83000">
              <a:srgbClr val="ABC0E4"/>
            </a:gs>
            <a:gs pos="100000">
              <a:srgbClr val="C7D5ED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Picture 3" descr="Picture 3"/>
          <p:cNvPicPr>
            <a:picLocks noChangeAspect="1"/>
          </p:cNvPicPr>
          <p:nvPr/>
        </p:nvPicPr>
        <p:blipFill>
          <a:blip r:embed="rId3"/>
          <a:srcRect l="11404" t="16180" r="10379" b="6160"/>
          <a:stretch>
            <a:fillRect/>
          </a:stretch>
        </p:blipFill>
        <p:spPr>
          <a:xfrm>
            <a:off x="3001021" y="366962"/>
            <a:ext cx="18381957" cy="12982075"/>
          </a:xfrm>
          <a:prstGeom prst="rect">
            <a:avLst/>
          </a:prstGeom>
          <a:ln w="12700">
            <a:miter lim="400000"/>
          </a:ln>
          <a:effectLst>
            <a:outerShdw blurRad="101600" dist="101600" dir="5400000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91439" rIns="91439" bIns="91439" numCol="1" spcCol="38100" rtlCol="0" anchor="ctr">
        <a:spAutoFit/>
      </a:bodyPr>
      <a:lstStyle>
        <a:defPPr marL="0" marR="0" indent="0" algn="l" defTabSz="1828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91439" tIns="91439" rIns="91439" bIns="91439" numCol="1" spcCol="38100" rtlCol="0" anchor="t">
        <a:spAutoFit/>
      </a:bodyPr>
      <a:lstStyle>
        <a:defPPr marL="0" marR="0" indent="0" algn="l" defTabSz="1828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91439" rIns="91439" bIns="91439" numCol="1" spcCol="38100" rtlCol="0" anchor="ctr">
        <a:spAutoFit/>
      </a:bodyPr>
      <a:lstStyle>
        <a:defPPr marL="0" marR="0" indent="0" algn="l" defTabSz="1828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91439" tIns="91439" rIns="91439" bIns="91439" numCol="1" spcCol="38100" rtlCol="0" anchor="t">
        <a:spAutoFit/>
      </a:bodyPr>
      <a:lstStyle>
        <a:defPPr marL="0" marR="0" indent="0" algn="l" defTabSz="1828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5540</TotalTime>
  <Words>1454</Words>
  <Application>Microsoft Macintosh PowerPoint</Application>
  <PresentationFormat>Custom</PresentationFormat>
  <Paragraphs>226</Paragraphs>
  <Slides>26</Slides>
  <Notes>26</Notes>
  <HiddenSlides>1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3" baseType="lpstr">
      <vt:lpstr>Arial</vt:lpstr>
      <vt:lpstr>Arial Black</vt:lpstr>
      <vt:lpstr>Calibri</vt:lpstr>
      <vt:lpstr>Calibri Light</vt:lpstr>
      <vt:lpstr>Trebuchet MS</vt:lpstr>
      <vt:lpstr>Wingdings</vt:lpstr>
      <vt:lpstr>Office Theme</vt:lpstr>
      <vt:lpstr>Welcome to   Wellness 101   </vt:lpstr>
      <vt:lpstr>INTRODUCTION TO WELLNESS</vt:lpstr>
      <vt:lpstr>PowerPoint Presentation</vt:lpstr>
      <vt:lpstr>About the company</vt:lpstr>
      <vt:lpstr>Let’s learn about    each of you</vt:lpstr>
      <vt:lpstr>PowerPoint Presentation</vt:lpstr>
      <vt:lpstr> So let’s go over a Quick Survey to  determine your  Current Wellness  </vt:lpstr>
      <vt:lpstr>HEALTH SURVEY</vt:lpstr>
      <vt:lpstr>PowerPoint Presentation</vt:lpstr>
      <vt:lpstr>Why are so many People having health issues?</vt:lpstr>
      <vt:lpstr>Pharmaceuticals CAN Deplete Critical nutrients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Absorption Matters!</vt:lpstr>
      <vt:lpstr>PowerPoint Presentation</vt:lpstr>
      <vt:lpstr>Do you know your Vitamin D levels?   </vt:lpstr>
      <vt:lpstr>Vitamin D3 with K2  K2 works with D3 to support proper calcium absorption and utilization, helps maintain bone mass, promotes elasticity of blood vessels</vt:lpstr>
      <vt:lpstr>We have a Complete Line of Science Based Supplements to support Optimal Health</vt:lpstr>
      <vt:lpstr>Isotonix® Daily Essentials Kit</vt:lpstr>
      <vt:lpstr> Each packet contains a serving of OPC-3, Multivitamin, Calcium, and     B-Complex.   Just add one packet to 8 oz of water and Drink   About $2.50 per day </vt:lpstr>
      <vt:lpstr>Your Next Step is to  Contact the person who invited you to review your health survey results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</dc:title>
  <cp:lastModifiedBy>Jacki Blasko</cp:lastModifiedBy>
  <cp:revision>74</cp:revision>
  <cp:lastPrinted>2020-04-28T19:53:02Z</cp:lastPrinted>
  <dcterms:modified xsi:type="dcterms:W3CDTF">2020-05-01T21:37:10Z</dcterms:modified>
</cp:coreProperties>
</file>