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2" r:id="rId3"/>
    <p:sldMasterId id="2147483664" r:id="rId4"/>
  </p:sldMasterIdLst>
  <p:notesMasterIdLst>
    <p:notesMasterId r:id="rId27"/>
  </p:notesMasterIdLst>
  <p:sldIdLst>
    <p:sldId id="257" r:id="rId5"/>
    <p:sldId id="258" r:id="rId6"/>
    <p:sldId id="274" r:id="rId7"/>
    <p:sldId id="261" r:id="rId8"/>
    <p:sldId id="275" r:id="rId9"/>
    <p:sldId id="259" r:id="rId10"/>
    <p:sldId id="271" r:id="rId11"/>
    <p:sldId id="260" r:id="rId12"/>
    <p:sldId id="262" r:id="rId13"/>
    <p:sldId id="264" r:id="rId14"/>
    <p:sldId id="270" r:id="rId15"/>
    <p:sldId id="263" r:id="rId16"/>
    <p:sldId id="267" r:id="rId17"/>
    <p:sldId id="278" r:id="rId18"/>
    <p:sldId id="266" r:id="rId19"/>
    <p:sldId id="276" r:id="rId20"/>
    <p:sldId id="265" r:id="rId21"/>
    <p:sldId id="268" r:id="rId22"/>
    <p:sldId id="269" r:id="rId23"/>
    <p:sldId id="279" r:id="rId24"/>
    <p:sldId id="272" r:id="rId25"/>
    <p:sldId id="273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C737"/>
    <a:srgbClr val="BF34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104" y="-7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8B3787-8F74-C044-B08F-3A583D3D6884}" type="datetimeFigureOut">
              <a:rPr lang="en-US" smtClean="0"/>
              <a:t>7/28/19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11CCF9-AA73-144F-9FC3-DF19D578C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328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 txBox="1">
            <a:spLocks noGrp="1" noChangeArrowheads="1"/>
          </p:cNvSpPr>
          <p:nvPr/>
        </p:nvSpPr>
        <p:spPr bwMode="auto">
          <a:xfrm>
            <a:off x="3885580" y="8686489"/>
            <a:ext cx="2972421" cy="4575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1424" tIns="45712" rIns="91424" bIns="45712" anchor="b"/>
          <a:lstStyle/>
          <a:p>
            <a:pPr algn="r" defTabSz="897301" fontAlgn="base">
              <a:spcBef>
                <a:spcPct val="0"/>
              </a:spcBef>
              <a:spcAft>
                <a:spcPct val="0"/>
              </a:spcAft>
            </a:pPr>
            <a:fld id="{6BAA48ED-72DD-4992-B8ED-44D1AE31CDFC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pPr algn="r" defTabSz="897301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0463" y="685958"/>
            <a:ext cx="4517078" cy="3428214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712" y="4344026"/>
            <a:ext cx="5028579" cy="411448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78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 txBox="1">
            <a:spLocks noGrp="1" noChangeArrowheads="1"/>
          </p:cNvSpPr>
          <p:nvPr/>
        </p:nvSpPr>
        <p:spPr bwMode="auto">
          <a:xfrm>
            <a:off x="3885579" y="8686489"/>
            <a:ext cx="2972421" cy="4575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1435" tIns="45718" rIns="91435" bIns="45718" anchor="b"/>
          <a:lstStyle/>
          <a:p>
            <a:pPr algn="r" defTabSz="897301" fontAlgn="base">
              <a:spcBef>
                <a:spcPct val="0"/>
              </a:spcBef>
              <a:spcAft>
                <a:spcPct val="0"/>
              </a:spcAft>
            </a:pPr>
            <a:fld id="{0083A26F-B9C8-4134-B9B1-4840DCEFC3F8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algn="r" defTabSz="897301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5424" y="685488"/>
            <a:ext cx="454715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711" y="4344025"/>
            <a:ext cx="5028579" cy="411448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B17D8-8F80-DC4C-91B9-E9522DFE0C13}" type="datetimeFigureOut">
              <a:rPr lang="en-US" smtClean="0"/>
              <a:t>7/28/19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8FB5-7730-9E4A-9DA0-DB7524C13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690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B17D8-8F80-DC4C-91B9-E9522DFE0C13}" type="datetimeFigureOut">
              <a:rPr lang="en-US" smtClean="0"/>
              <a:t>7/28/19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8FB5-7730-9E4A-9DA0-DB7524C13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959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B17D8-8F80-DC4C-91B9-E9522DFE0C13}" type="datetimeFigureOut">
              <a:rPr lang="en-US" smtClean="0"/>
              <a:t>7/28/19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8FB5-7730-9E4A-9DA0-DB7524C13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46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591A033-B539-45CA-80AA-12D64B29A6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38730-D097-48D7-B6AA-9D4D917F7FA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CDCE1-3DC6-47E2-BC6C-8D0857421D9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7/28/19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9AB04-85B3-4FE7-AA5E-95D4BF94A83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2E991-E277-4DB9-A0D0-4A854595CDF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7/28/19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17565-4989-4611-B278-C13D3B938EE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FF597-62FC-4B24-A60A-2062906CF013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7/28/19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1ECE9-5933-4438-8807-6D8A7E4DF25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682FB-5706-4BEE-BF7E-26B04DBE35D0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7/28/19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D38FA-7DC5-49DB-8A16-39EDA7A3C51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4FAFF-B68C-4A30-9D48-C02D92A09C8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7/28/19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16314-A1CC-4253-9D69-24307900C3A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74D97-FEEC-4244-8859-E6E85B849D97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7/28/19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B3ACD-0C4D-4622-A94C-5AA1B94569B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B17D8-8F80-DC4C-91B9-E9522DFE0C13}" type="datetimeFigureOut">
              <a:rPr lang="en-US" smtClean="0"/>
              <a:t>7/28/19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8FB5-7730-9E4A-9DA0-DB7524C13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948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8A293-5145-489C-9669-3091BEC54E71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7/28/19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8BFB8-F30E-46B1-9041-5F62907A883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205D3-8FDF-4124-BC81-8951D00BD09C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7/28/19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96EA0-CB29-4CFD-8F16-4C1BC315CF1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2B5BF-FD1E-4B81-8FAF-524C6DFEAF22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7/28/19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809E9-6E20-431F-BB0A-269019BB572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FE43B-BA4D-4DC3-9609-03AD9C5395F7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7/28/19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054D6-3044-416B-B1FD-E1CCF69C4FD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8CFFD-352F-4B60-B14A-77EE48EB3529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7/28/19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8AAFB-0E93-4E29-BFA9-4CFE359474A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28600"/>
            <a:ext cx="70866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1988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4388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pPr>
              <a:defRPr/>
            </a:pPr>
            <a:fld id="{D2B57343-FF6A-4158-B2C3-0B5CA59AF1C8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28600"/>
            <a:ext cx="7086600" cy="1447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61988" y="1905000"/>
            <a:ext cx="3810000" cy="41148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4388" y="19050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1A8A9-D205-40D3-9514-31F612776A7B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B17D8-8F80-DC4C-91B9-E9522DFE0C13}" type="datetimeFigureOut">
              <a:rPr lang="en-US" smtClean="0"/>
              <a:t>7/28/19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8FB5-7730-9E4A-9DA0-DB7524C13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B17D8-8F80-DC4C-91B9-E9522DFE0C13}" type="datetimeFigureOut">
              <a:rPr lang="en-US" smtClean="0"/>
              <a:t>7/28/19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8FB5-7730-9E4A-9DA0-DB7524C13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29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B17D8-8F80-DC4C-91B9-E9522DFE0C13}" type="datetimeFigureOut">
              <a:rPr lang="en-US" smtClean="0"/>
              <a:t>7/28/19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8FB5-7730-9E4A-9DA0-DB7524C13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258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B17D8-8F80-DC4C-91B9-E9522DFE0C13}" type="datetimeFigureOut">
              <a:rPr lang="en-US" smtClean="0"/>
              <a:t>7/28/19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8FB5-7730-9E4A-9DA0-DB7524C13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B17D8-8F80-DC4C-91B9-E9522DFE0C13}" type="datetimeFigureOut">
              <a:rPr lang="en-US" smtClean="0"/>
              <a:t>7/28/19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8FB5-7730-9E4A-9DA0-DB7524C13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684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B17D8-8F80-DC4C-91B9-E9522DFE0C13}" type="datetimeFigureOut">
              <a:rPr lang="en-US" smtClean="0"/>
              <a:t>7/28/19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8FB5-7730-9E4A-9DA0-DB7524C13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7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B17D8-8F80-DC4C-91B9-E9522DFE0C13}" type="datetimeFigureOut">
              <a:rPr lang="en-US" smtClean="0"/>
              <a:t>7/28/19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8FB5-7730-9E4A-9DA0-DB7524C13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613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6.xml"/><Relationship Id="rId14" Type="http://schemas.openxmlformats.org/officeDocument/2006/relationships/theme" Target="../theme/theme4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B17D8-8F80-DC4C-91B9-E9522DFE0C13}" type="datetimeFigureOut">
              <a:rPr lang="en-US" smtClean="0"/>
              <a:t>7/28/19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C8FB5-7730-9E4A-9DA0-DB7524C13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52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228600"/>
            <a:ext cx="7086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3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1988" y="19050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00750" name="Rectangle 1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992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EAEAEA"/>
                </a:solidFill>
                <a:latin typeface="Arial" pitchFamily="34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00751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9921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EAEAEA"/>
                </a:solidFill>
                <a:latin typeface="Arial" pitchFamily="34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00752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992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EAEAEA"/>
                </a:solidFill>
                <a:latin typeface="Arial" pitchFamily="34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378F226-EFD0-4457-8391-197FCAA78750}" type="slidenum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Wingdings" pitchFamily="2" charset="2"/>
        <a:buChar char="Ú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177" y="4267200"/>
            <a:ext cx="9140825" cy="2590800"/>
            <a:chOff x="2" y="2688"/>
            <a:chExt cx="5758" cy="1632"/>
          </a:xfrm>
        </p:grpSpPr>
        <p:sp>
          <p:nvSpPr>
            <p:cNvPr id="24580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24582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583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584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585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586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587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588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589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590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591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592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4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24594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595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596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597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598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599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600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601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602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603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604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605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606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607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608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609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610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611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5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4613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614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615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616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617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618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619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620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621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622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623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624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625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626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627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628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629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6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24631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632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633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634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635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636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637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grpSp>
            <p:nvGrpSpPr>
              <p:cNvPr id="7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2463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2464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2464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24642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</p:grpSp>
      </p:grpSp>
      <p:sp>
        <p:nvSpPr>
          <p:cNvPr id="2464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4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4644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645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646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647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7F01725-621C-4676-A72A-D99CF9110242}" type="slidenum">
              <a:rPr lang="en-US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02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4CD3A1C0-A307-4C4F-B8C9-8CB151185A99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>
                <a:defRPr/>
              </a:pPr>
              <a:t>7/28/19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6938815F-E781-4744-8DF3-61DC52B2B09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hyperlink" Target="http://www.shop.com/Isotonix+reg+Digestive+Enzymes+with+Probiotics-561800354-p+.xhtml" TargetMode="External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www.google.com/url?sa=i&amp;rct=j&amp;q=&amp;esrc=s&amp;frm=1&amp;source=images&amp;cd=&amp;cad=rja&amp;uact=8&amp;ved=0CAcQjRw&amp;url=http://pixshark.com/eat-healthy-stay-healthy-quotes.htm&amp;ei=UxQkVd_CBsynyAS6xYCACw&amp;psig=AFQjCNG6sCUIPt6RUsucCEf--_srFRtXoA&amp;ust=1428511841997321" TargetMode="External"/><Relationship Id="rId3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4_Document1.doc"/><Relationship Id="rId4" Type="http://schemas.openxmlformats.org/officeDocument/2006/relationships/image" Target="../media/image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d-stone-test-ren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5961" y="0"/>
            <a:ext cx="1218426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47582" y="2130425"/>
            <a:ext cx="4510617" cy="1470025"/>
          </a:xfrm>
        </p:spPr>
        <p:txBody>
          <a:bodyPr>
            <a:normAutofit/>
          </a:bodyPr>
          <a:lstStyle/>
          <a:p>
            <a:r>
              <a:rPr lang="en-US" sz="5400" b="1" i="1" dirty="0" smtClean="0"/>
              <a:t>Wellness 101</a:t>
            </a:r>
            <a:endParaRPr lang="en-US" sz="5400" b="1" i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70398" y="4092575"/>
            <a:ext cx="4510617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dirty="0" smtClean="0">
                <a:solidFill>
                  <a:srgbClr val="000000"/>
                </a:solidFill>
              </a:rPr>
              <a:t>Jacque Birchman</a:t>
            </a:r>
            <a:endParaRPr lang="en-US" b="1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412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 descr="C:\Users\Birchman\Pictures\C0103122-Villi,_artwork-SP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228600"/>
            <a:ext cx="2667000" cy="31480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4819" name="Picture 2" descr="C:\Users\Birchman\Pictures\P5200128-Small_intestine_villi,_SEM-SP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4038600"/>
            <a:ext cx="2667000" cy="2136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4820" name="TextBox 3"/>
          <p:cNvSpPr txBox="1">
            <a:spLocks noChangeArrowheads="1"/>
          </p:cNvSpPr>
          <p:nvPr/>
        </p:nvSpPr>
        <p:spPr bwMode="auto">
          <a:xfrm>
            <a:off x="5410200" y="3429000"/>
            <a:ext cx="2362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Healthy Intestine</a:t>
            </a:r>
          </a:p>
        </p:txBody>
      </p:sp>
      <p:sp>
        <p:nvSpPr>
          <p:cNvPr id="34821" name="TextBox 4"/>
          <p:cNvSpPr txBox="1">
            <a:spLocks noChangeArrowheads="1"/>
          </p:cNvSpPr>
          <p:nvPr/>
        </p:nvSpPr>
        <p:spPr bwMode="auto">
          <a:xfrm>
            <a:off x="5029200" y="6248400"/>
            <a:ext cx="312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Constipated Intestine</a:t>
            </a:r>
          </a:p>
        </p:txBody>
      </p:sp>
      <p:sp>
        <p:nvSpPr>
          <p:cNvPr id="34822" name="TextBox 5"/>
          <p:cNvSpPr txBox="1">
            <a:spLocks noChangeArrowheads="1"/>
          </p:cNvSpPr>
          <p:nvPr/>
        </p:nvSpPr>
        <p:spPr bwMode="auto">
          <a:xfrm>
            <a:off x="533400" y="1524000"/>
            <a:ext cx="39624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What Do Your Intestines Look Like?</a:t>
            </a:r>
          </a:p>
        </p:txBody>
      </p:sp>
      <p:sp>
        <p:nvSpPr>
          <p:cNvPr id="34823" name="TextBox 6"/>
          <p:cNvSpPr txBox="1">
            <a:spLocks noChangeArrowheads="1"/>
          </p:cNvSpPr>
          <p:nvPr/>
        </p:nvSpPr>
        <p:spPr bwMode="auto">
          <a:xfrm>
            <a:off x="609600" y="3200400"/>
            <a:ext cx="3962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</a:rPr>
              <a:t>If you are not eliminating at least once each day, your health may be at serious risk!</a:t>
            </a:r>
          </a:p>
        </p:txBody>
      </p:sp>
      <p:sp>
        <p:nvSpPr>
          <p:cNvPr id="34824" name="TextBox 7"/>
          <p:cNvSpPr txBox="1">
            <a:spLocks noChangeArrowheads="1"/>
          </p:cNvSpPr>
          <p:nvPr/>
        </p:nvSpPr>
        <p:spPr bwMode="auto">
          <a:xfrm>
            <a:off x="685800" y="5181600"/>
            <a:ext cx="3962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i="1" dirty="0">
                <a:solidFill>
                  <a:srgbClr val="FFFFFF"/>
                </a:solidFill>
              </a:rPr>
              <a:t>You </a:t>
            </a:r>
            <a:r>
              <a:rPr lang="en-US" sz="2800" b="1" i="1" dirty="0" err="1">
                <a:solidFill>
                  <a:srgbClr val="FFFFFF"/>
                </a:solidFill>
              </a:rPr>
              <a:t>Gotta</a:t>
            </a:r>
            <a:r>
              <a:rPr lang="en-US" sz="2800" b="1" i="1" dirty="0">
                <a:solidFill>
                  <a:srgbClr val="FFFFFF"/>
                </a:solidFill>
              </a:rPr>
              <a:t> Poop!</a:t>
            </a:r>
          </a:p>
        </p:txBody>
      </p:sp>
    </p:spTree>
    <p:extLst>
      <p:ext uri="{BB962C8B-B14F-4D97-AF65-F5344CB8AC3E}">
        <p14:creationId xmlns:p14="http://schemas.microsoft.com/office/powerpoint/2010/main" val="1269546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images.shop.com/images/usa/shopping/products/zoom/600x600/69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73375" y="1597818"/>
            <a:ext cx="3670625" cy="367062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Taste Aloe &amp; Digestive Enzymes</a:t>
            </a:r>
            <a:endParaRPr lang="en-US" dirty="0"/>
          </a:p>
        </p:txBody>
      </p:sp>
      <p:pic>
        <p:nvPicPr>
          <p:cNvPr id="3" name="Picture 2" descr="http://healthylifestyleshopper.com/wp-content/uploads/2015/09/0f6ecedf826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96" y="1434775"/>
            <a:ext cx="1248875" cy="367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74700" y="5268443"/>
            <a:ext cx="1778000" cy="771838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Ultimate Aloe Juice</a:t>
            </a:r>
            <a:endParaRPr lang="en-US" sz="2400" dirty="0">
              <a:solidFill>
                <a:srgbClr val="00000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5" name="Picture 8" descr="Isotonix Digestive Enzymes with Probiotics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41701" y="1971520"/>
            <a:ext cx="1939420" cy="2749214"/>
          </a:xfrm>
          <a:prstGeom prst="rect">
            <a:avLst/>
          </a:prstGeom>
          <a:noFill/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035300" y="4668279"/>
            <a:ext cx="30226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dirty="0" smtClean="0">
                <a:solidFill>
                  <a:srgbClr val="000000"/>
                </a:solidFill>
              </a:rPr>
              <a:t>Isotonix Digestive Enzymes with Proboitics</a:t>
            </a:r>
            <a:endParaRPr lang="en-US" sz="2400" dirty="0">
              <a:solidFill>
                <a:srgbClr val="000000"/>
              </a:solidFill>
              <a:latin typeface="ITC Avant Garde Gothic Medium"/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5905500" y="4786000"/>
            <a:ext cx="30861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DNA Miracles </a:t>
            </a:r>
            <a:br>
              <a:rPr lang="en-US" sz="2400" dirty="0" smtClean="0"/>
            </a:br>
            <a:r>
              <a:rPr lang="en-US" sz="2400" dirty="0" smtClean="0"/>
              <a:t>Isotonix Digestive Enzymes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12611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s-tls-rapid-results-menu-pla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01" y="645581"/>
            <a:ext cx="4906819" cy="6350001"/>
          </a:xfrm>
          <a:prstGeom prst="rect">
            <a:avLst/>
          </a:prstGeom>
        </p:spPr>
      </p:pic>
      <p:pic>
        <p:nvPicPr>
          <p:cNvPr id="5" name="Picture 4" descr="us-tls-rapid-results-menu-pla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624" y="783167"/>
            <a:ext cx="4694189" cy="6074833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830442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rugs-that-gobble-up-vitamins-1+(1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0"/>
            <a:ext cx="5299364" cy="6858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76296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42" r="858"/>
          <a:stretch/>
        </p:blipFill>
        <p:spPr>
          <a:xfrm>
            <a:off x="1071506" y="2408937"/>
            <a:ext cx="7206047" cy="49892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1506" y="973414"/>
            <a:ext cx="71351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Isotonix Daily Essentials Kit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33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4250" y="687388"/>
            <a:ext cx="73025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Discover the Power of Isotonix with Dr. Duchess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 descr="IMG_854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48795" y="1543247"/>
            <a:ext cx="4633375" cy="599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860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r. John\Desktop\232323232fp635_;_nu=549__4_6_259_WSNRCG=34;2_7947;34_nu0mrj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799" y="546101"/>
            <a:ext cx="4479457" cy="2984438"/>
          </a:xfrm>
          <a:prstGeom prst="rect">
            <a:avLst/>
          </a:prstGeom>
          <a:noFill/>
        </p:spPr>
      </p:pic>
      <p:pic>
        <p:nvPicPr>
          <p:cNvPr id="1027" name="Picture 3" descr="C:\Users\Dr. John\Desktop\232323232fp63578_nu=549__4_6_259_WSNRCG=34;2_794_534_nu0mrj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6756" y="3721100"/>
            <a:ext cx="4381500" cy="291917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410200" y="1371600"/>
            <a:ext cx="2895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Initial presentation of patient on 10/21/2011.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OPC-3 started for treatment of psoriasis.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10200" y="3898900"/>
            <a:ext cx="31496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6 weeks after beginning OPC-3, the patient’s psoriasis is remarkably improved !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Her condition is maintained with 2caps of OPC-3 daily.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223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art Pix before OPC-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583"/>
            <a:ext cx="4592784" cy="5943600"/>
          </a:xfrm>
          <a:prstGeom prst="rect">
            <a:avLst/>
          </a:prstGeom>
        </p:spPr>
      </p:pic>
      <p:pic>
        <p:nvPicPr>
          <p:cNvPr id="3" name="Picture 2" descr="Heart Pix after OPC-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532" y="518583"/>
            <a:ext cx="459278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04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tting Started On Your Wellness Journe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578016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der For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0"/>
            <a:ext cx="5299364" cy="68580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4236507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7467600" cy="1067984"/>
          </a:xfrm>
          <a:prstGeom prst="rect">
            <a:avLst/>
          </a:prstGeom>
        </p:spPr>
        <p:txBody>
          <a:bodyPr vert="horz" wrap="square" lIns="0" tIns="448055" rIns="0" bIns="0" rtlCol="0">
            <a:spAutoFit/>
          </a:bodyPr>
          <a:lstStyle/>
          <a:p>
            <a:pPr marL="3078480" algn="l">
              <a:lnSpc>
                <a:spcPct val="100000"/>
              </a:lnSpc>
            </a:pPr>
            <a:r>
              <a:rPr sz="4000" spc="-5" dirty="0">
                <a:solidFill>
                  <a:srgbClr val="FFFF00"/>
                </a:solidFill>
              </a:rPr>
              <a:t>Disclaimer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381000" y="1295400"/>
            <a:ext cx="8458200" cy="26591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algn="ctr">
              <a:lnSpc>
                <a:spcPct val="100000"/>
              </a:lnSpc>
            </a:pPr>
            <a:r>
              <a:rPr sz="3200" spc="-5" dirty="0">
                <a:solidFill>
                  <a:schemeClr val="bg1"/>
                </a:solidFill>
              </a:rPr>
              <a:t>These </a:t>
            </a:r>
            <a:r>
              <a:rPr sz="3200" spc="-15" dirty="0">
                <a:solidFill>
                  <a:schemeClr val="bg1"/>
                </a:solidFill>
              </a:rPr>
              <a:t>statements </a:t>
            </a:r>
            <a:r>
              <a:rPr sz="3200" spc="-20" dirty="0">
                <a:solidFill>
                  <a:schemeClr val="bg1"/>
                </a:solidFill>
              </a:rPr>
              <a:t>have </a:t>
            </a:r>
            <a:r>
              <a:rPr sz="3200" spc="-5" dirty="0">
                <a:solidFill>
                  <a:schemeClr val="bg1"/>
                </a:solidFill>
              </a:rPr>
              <a:t>not </a:t>
            </a:r>
            <a:r>
              <a:rPr sz="3200" spc="-5" dirty="0" smtClean="0">
                <a:solidFill>
                  <a:schemeClr val="bg1"/>
                </a:solidFill>
              </a:rPr>
              <a:t>been</a:t>
            </a:r>
            <a:r>
              <a:rPr lang="en-US" sz="3200" spc="-5" dirty="0" smtClean="0">
                <a:solidFill>
                  <a:schemeClr val="bg1"/>
                </a:solidFill>
              </a:rPr>
              <a:t> </a:t>
            </a:r>
            <a:r>
              <a:rPr sz="3200" spc="-15" dirty="0" smtClean="0">
                <a:solidFill>
                  <a:schemeClr val="bg1"/>
                </a:solidFill>
              </a:rPr>
              <a:t>evaluated</a:t>
            </a:r>
            <a:r>
              <a:rPr sz="3200" spc="85" dirty="0" smtClean="0">
                <a:solidFill>
                  <a:schemeClr val="bg1"/>
                </a:solidFill>
              </a:rPr>
              <a:t> </a:t>
            </a:r>
            <a:r>
              <a:rPr sz="3200" spc="-10" dirty="0" smtClean="0">
                <a:solidFill>
                  <a:schemeClr val="bg1"/>
                </a:solidFill>
              </a:rPr>
              <a:t>by</a:t>
            </a:r>
            <a:r>
              <a:rPr lang="en-US" sz="3200" spc="-10" dirty="0" smtClean="0">
                <a:solidFill>
                  <a:schemeClr val="bg1"/>
                </a:solidFill>
              </a:rPr>
              <a:t> </a:t>
            </a:r>
            <a:r>
              <a:rPr sz="3200" dirty="0" smtClean="0">
                <a:solidFill>
                  <a:schemeClr val="bg1"/>
                </a:solidFill>
              </a:rPr>
              <a:t>the </a:t>
            </a:r>
            <a:r>
              <a:rPr sz="3200" spc="-10" dirty="0">
                <a:solidFill>
                  <a:schemeClr val="bg1"/>
                </a:solidFill>
              </a:rPr>
              <a:t>Food </a:t>
            </a:r>
            <a:r>
              <a:rPr sz="3200" dirty="0">
                <a:solidFill>
                  <a:schemeClr val="bg1"/>
                </a:solidFill>
              </a:rPr>
              <a:t>and </a:t>
            </a:r>
            <a:r>
              <a:rPr sz="3200" spc="-5" dirty="0">
                <a:solidFill>
                  <a:schemeClr val="bg1"/>
                </a:solidFill>
              </a:rPr>
              <a:t>Drug</a:t>
            </a:r>
            <a:r>
              <a:rPr sz="3200" spc="5" dirty="0">
                <a:solidFill>
                  <a:schemeClr val="bg1"/>
                </a:solidFill>
              </a:rPr>
              <a:t> </a:t>
            </a:r>
            <a:r>
              <a:rPr sz="3200" spc="-15" dirty="0" smtClean="0">
                <a:solidFill>
                  <a:schemeClr val="bg1"/>
                </a:solidFill>
              </a:rPr>
              <a:t>Administration.</a:t>
            </a:r>
            <a:endParaRPr lang="en-US" sz="3200" spc="-15" dirty="0" smtClean="0">
              <a:solidFill>
                <a:schemeClr val="bg1"/>
              </a:solidFill>
            </a:endParaRPr>
          </a:p>
          <a:p>
            <a:pPr marL="0" marR="5080" indent="0" algn="ctr">
              <a:lnSpc>
                <a:spcPct val="100000"/>
              </a:lnSpc>
              <a:buNone/>
            </a:pPr>
            <a:endParaRPr lang="en-US" spc="-15" dirty="0">
              <a:solidFill>
                <a:schemeClr val="bg1"/>
              </a:solidFill>
            </a:endParaRPr>
          </a:p>
          <a:p>
            <a:pPr marR="5080" algn="ctr"/>
            <a:r>
              <a:rPr sz="3200" spc="-5" dirty="0" smtClean="0">
                <a:solidFill>
                  <a:schemeClr val="bg1"/>
                </a:solidFill>
              </a:rPr>
              <a:t>The </a:t>
            </a:r>
            <a:r>
              <a:rPr sz="3200" spc="-10" dirty="0">
                <a:solidFill>
                  <a:schemeClr val="bg1"/>
                </a:solidFill>
              </a:rPr>
              <a:t>products </a:t>
            </a:r>
            <a:r>
              <a:rPr sz="3200" spc="-5" dirty="0">
                <a:solidFill>
                  <a:schemeClr val="bg1"/>
                </a:solidFill>
              </a:rPr>
              <a:t>discussed </a:t>
            </a:r>
            <a:r>
              <a:rPr sz="3200" spc="-15" dirty="0">
                <a:solidFill>
                  <a:schemeClr val="bg1"/>
                </a:solidFill>
              </a:rPr>
              <a:t>are </a:t>
            </a:r>
            <a:r>
              <a:rPr sz="3200" spc="-5" dirty="0">
                <a:solidFill>
                  <a:schemeClr val="bg1"/>
                </a:solidFill>
              </a:rPr>
              <a:t>not </a:t>
            </a:r>
            <a:r>
              <a:rPr sz="3200" spc="-10" dirty="0">
                <a:solidFill>
                  <a:schemeClr val="bg1"/>
                </a:solidFill>
              </a:rPr>
              <a:t>intended </a:t>
            </a:r>
            <a:r>
              <a:rPr sz="3200" spc="-25" dirty="0">
                <a:solidFill>
                  <a:schemeClr val="bg1"/>
                </a:solidFill>
              </a:rPr>
              <a:t>to  </a:t>
            </a:r>
            <a:r>
              <a:rPr sz="3200" spc="-5" dirty="0">
                <a:solidFill>
                  <a:schemeClr val="bg1"/>
                </a:solidFill>
              </a:rPr>
              <a:t>diagnose, </a:t>
            </a:r>
            <a:r>
              <a:rPr sz="3200" spc="-10" dirty="0">
                <a:solidFill>
                  <a:schemeClr val="bg1"/>
                </a:solidFill>
              </a:rPr>
              <a:t>treat, cure, </a:t>
            </a:r>
            <a:r>
              <a:rPr sz="3200" spc="-5" dirty="0">
                <a:solidFill>
                  <a:schemeClr val="bg1"/>
                </a:solidFill>
              </a:rPr>
              <a:t>or </a:t>
            </a:r>
            <a:r>
              <a:rPr sz="3200" spc="-20" dirty="0">
                <a:solidFill>
                  <a:schemeClr val="bg1"/>
                </a:solidFill>
              </a:rPr>
              <a:t>prevent any</a:t>
            </a:r>
            <a:r>
              <a:rPr sz="3200" spc="-5" dirty="0">
                <a:solidFill>
                  <a:schemeClr val="bg1"/>
                </a:solidFill>
              </a:rPr>
              <a:t> disease.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915583" y="5105400"/>
            <a:ext cx="541866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 smtClean="0">
                <a:solidFill>
                  <a:srgbClr val="F79646">
                    <a:lumMod val="75000"/>
                  </a:srgbClr>
                </a:solidFill>
                <a:latin typeface="Arial" charset="0"/>
              </a:rPr>
              <a:t>No Recording of On-line Training Permitted</a:t>
            </a:r>
            <a:endParaRPr lang="en-US" sz="3200" b="1" i="1" dirty="0">
              <a:solidFill>
                <a:srgbClr val="F79646">
                  <a:lumMod val="75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952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5027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i="1" dirty="0" smtClean="0">
                <a:solidFill>
                  <a:srgbClr val="5EC737"/>
                </a:solidFill>
              </a:rPr>
              <a:t>“If you do not make time for your wellness, you will be forced to make time for your illness.”</a:t>
            </a:r>
            <a:endParaRPr lang="en-US" sz="6000" i="1" dirty="0">
              <a:solidFill>
                <a:srgbClr val="5EC7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86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refe99.com/wp-content/uploads/2014/08/healthy-natural-living-quotes-1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5801" y="0"/>
            <a:ext cx="10450287" cy="7315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7173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www.sou.edu/health/images/BalanceRocksSea-400wid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8600" y="0"/>
            <a:ext cx="10274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extBox 3"/>
          <p:cNvSpPr txBox="1">
            <a:spLocks noChangeArrowheads="1"/>
          </p:cNvSpPr>
          <p:nvPr/>
        </p:nvSpPr>
        <p:spPr bwMode="auto">
          <a:xfrm>
            <a:off x="4229100" y="766672"/>
            <a:ext cx="43434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002060"/>
                </a:solidFill>
                <a:latin typeface="Monotype Corsiva" pitchFamily="66" charset="0"/>
              </a:rPr>
              <a:t>You don’t have to be a wreck.  You don’t have to be sick.  One’s aim in life should be to die in good health.  Just like a candle that burns out.</a:t>
            </a:r>
            <a:endParaRPr lang="en-US" sz="36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19800" y="4572001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002060"/>
                </a:solidFill>
                <a:latin typeface="Monotype Corsiva" pitchFamily="66" charset="0"/>
              </a:rPr>
              <a:t>- Jeanne Moreau</a:t>
            </a:r>
            <a:endParaRPr lang="en-US" sz="36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ealth-and-Fitness-Online-booking-and-payments-website-Facebook-Wifi-Business-phone-systems-Business-Email-AdamLou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25488"/>
            <a:ext cx="10287000" cy="6856327"/>
          </a:xfrm>
          <a:prstGeom prst="rect">
            <a:avLst/>
          </a:prstGeom>
        </p:spPr>
      </p:pic>
      <p:sp>
        <p:nvSpPr>
          <p:cNvPr id="83969" name="Rectangle 2"/>
          <p:cNvSpPr>
            <a:spLocks noChangeArrowheads="1"/>
          </p:cNvSpPr>
          <p:nvPr/>
        </p:nvSpPr>
        <p:spPr bwMode="auto">
          <a:xfrm>
            <a:off x="0" y="2390140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EAEAEA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83970" name="Rectangle 3"/>
          <p:cNvSpPr>
            <a:spLocks noChangeArrowheads="1"/>
          </p:cNvSpPr>
          <p:nvPr/>
        </p:nvSpPr>
        <p:spPr bwMode="auto">
          <a:xfrm>
            <a:off x="2438415" y="4264725"/>
            <a:ext cx="390435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EAEAEA"/>
                </a:solidFill>
                <a:latin typeface="Arial" charset="0"/>
                <a:ea typeface="ＭＳ Ｐゴシック" pitchFamily="34" charset="-128"/>
              </a:rPr>
              <a:t>  </a:t>
            </a:r>
            <a:r>
              <a:rPr lang="en-US" sz="3600" dirty="0">
                <a:solidFill>
                  <a:srgbClr val="EAEAEA"/>
                </a:solidFill>
                <a:latin typeface="Arial" charset="0"/>
                <a:ea typeface="ＭＳ Ｐゴシック" pitchFamily="34" charset="-128"/>
              </a:rPr>
              <a:t> </a:t>
            </a:r>
            <a:r>
              <a:rPr lang="en-US" dirty="0">
                <a:solidFill>
                  <a:srgbClr val="EAEAEA"/>
                </a:solidFill>
                <a:latin typeface="Arial" charset="0"/>
                <a:ea typeface="ＭＳ Ｐゴシック" pitchFamily="34" charset="-128"/>
              </a:rPr>
              <a:t>                                                      </a:t>
            </a:r>
          </a:p>
        </p:txBody>
      </p:sp>
      <p:sp>
        <p:nvSpPr>
          <p:cNvPr id="223236" name="Text Box 4"/>
          <p:cNvSpPr txBox="1">
            <a:spLocks noChangeArrowheads="1"/>
          </p:cNvSpPr>
          <p:nvPr/>
        </p:nvSpPr>
        <p:spPr bwMode="auto">
          <a:xfrm>
            <a:off x="13252" y="1981200"/>
            <a:ext cx="55626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2400" b="1" i="1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Perhaps it took you 10 years to develop some health challenges…</a:t>
            </a:r>
          </a:p>
          <a:p>
            <a:pPr algn="ctr" defTabSz="914400">
              <a:defRPr/>
            </a:pPr>
            <a:endParaRPr lang="en-US" sz="2400" b="1" i="1" dirty="0">
              <a:solidFill>
                <a:srgbClr val="000000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algn="ctr" defTabSz="914400">
              <a:defRPr/>
            </a:pPr>
            <a:r>
              <a:rPr lang="en-US" sz="2400" b="1" i="1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You get sick one cell at a time…</a:t>
            </a:r>
          </a:p>
          <a:p>
            <a:pPr algn="ctr" defTabSz="914400">
              <a:defRPr/>
            </a:pPr>
            <a:endParaRPr lang="en-US" sz="2400" b="1" i="1" dirty="0">
              <a:solidFill>
                <a:srgbClr val="000000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algn="ctr" defTabSz="914400">
              <a:defRPr/>
            </a:pPr>
            <a:r>
              <a:rPr lang="en-US" sz="2400" b="1" i="1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You get HEALTHY one cell at a time!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685800" y="990602"/>
            <a:ext cx="457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en-US" sz="3600" b="1" i="1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Think about it….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FFFFFF"/>
                </a:solidFill>
              </a:rPr>
              <a:t>Supplementation is no longer a luxury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0" y="1219200"/>
            <a:ext cx="5486400" cy="525780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The real world has caught up to our health</a:t>
            </a:r>
            <a:r>
              <a:rPr lang="en-US" sz="22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700" dirty="0" smtClean="0">
                <a:solidFill>
                  <a:srgbClr val="FFFFFF"/>
                </a:solidFill>
              </a:rPr>
              <a:t>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We eat more unhealthy foods – that is, when we remember to eat at all.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1600" dirty="0" smtClean="0">
              <a:solidFill>
                <a:srgbClr val="FFFFFF"/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Our lives are filled with more stress – whether from work or at home.</a:t>
            </a:r>
            <a:r>
              <a:rPr lang="en-US" sz="2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1600" dirty="0" smtClean="0">
              <a:solidFill>
                <a:srgbClr val="FFFFFF"/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Our environment – from the air we breathe to the ground we sow – is more toxic than ever before.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400" dirty="0">
              <a:solidFill>
                <a:srgbClr val="FFFFFF"/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Supplementation is required to get </a:t>
            </a:r>
            <a:endParaRPr lang="en-US" sz="2400" b="1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nutrition you need.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 smtClean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pic>
        <p:nvPicPr>
          <p:cNvPr id="66562" name="Picture 2" descr="http://mindvalleyacademy.com/store/detoxing-juicing-supplementation/assets/images/detox-po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2" y="1664330"/>
            <a:ext cx="3144077" cy="427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77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Yoga 725 x 3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8661"/>
            <a:ext cx="117856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3314" name="Rectangle 2"/>
          <p:cNvSpPr>
            <a:spLocks noChangeArrowheads="1"/>
          </p:cNvSpPr>
          <p:nvPr/>
        </p:nvSpPr>
        <p:spPr bwMode="auto">
          <a:xfrm>
            <a:off x="1981200" y="228600"/>
            <a:ext cx="5715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defTabSz="914400">
              <a:defRPr/>
            </a:pPr>
            <a:r>
              <a:rPr lang="en-US" sz="4000" b="1" i="1" dirty="0">
                <a:solidFill>
                  <a:prstClr val="black"/>
                </a:solidFill>
                <a:latin typeface="Calibri"/>
              </a:rPr>
              <a:t>The cheapest price you pay for wellness is today, </a:t>
            </a:r>
          </a:p>
          <a:p>
            <a:pPr algn="ctr" defTabSz="914400">
              <a:defRPr/>
            </a:pPr>
            <a:r>
              <a:rPr lang="en-US" sz="4000" b="1" i="1" dirty="0">
                <a:solidFill>
                  <a:prstClr val="black"/>
                </a:solidFill>
                <a:latin typeface="Calibri"/>
              </a:rPr>
              <a:t>the price only goes up!</a:t>
            </a:r>
          </a:p>
        </p:txBody>
      </p:sp>
    </p:spTree>
    <p:extLst>
      <p:ext uri="{BB962C8B-B14F-4D97-AF65-F5344CB8AC3E}">
        <p14:creationId xmlns:p14="http://schemas.microsoft.com/office/powerpoint/2010/main" val="1479700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lth-survey-revised-1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0"/>
            <a:ext cx="5299364" cy="6858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56602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ellness House Suggested Progra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759" y="31044"/>
            <a:ext cx="5251312" cy="679581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430031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4607567"/>
              </p:ext>
            </p:extLst>
          </p:nvPr>
        </p:nvGraphicFramePr>
        <p:xfrm>
          <a:off x="1848876" y="130461"/>
          <a:ext cx="5359874" cy="67031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Document" r:id="rId3" imgW="7493000" imgH="9372600" progId="Word.Document.8">
                  <p:embed/>
                </p:oleObj>
              </mc:Choice>
              <mc:Fallback>
                <p:oleObj name="Document" r:id="rId3" imgW="7493000" imgH="9372600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48876" y="130461"/>
                        <a:ext cx="5359874" cy="67031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10924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Dr. Sheryl Digestion Connection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 descr="unname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49" y="1547283"/>
            <a:ext cx="6656917" cy="49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20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_Business Plan">
  <a:themeElements>
    <a:clrScheme name="1_Business Plan 1">
      <a:dk1>
        <a:srgbClr val="000000"/>
      </a:dk1>
      <a:lt1>
        <a:srgbClr val="EAEAEA"/>
      </a:lt1>
      <a:dk2>
        <a:srgbClr val="00763B"/>
      </a:dk2>
      <a:lt2>
        <a:srgbClr val="FFFFCC"/>
      </a:lt2>
      <a:accent1>
        <a:srgbClr val="CC6600"/>
      </a:accent1>
      <a:accent2>
        <a:srgbClr val="FF9900"/>
      </a:accent2>
      <a:accent3>
        <a:srgbClr val="AABDAF"/>
      </a:accent3>
      <a:accent4>
        <a:srgbClr val="C8C8C8"/>
      </a:accent4>
      <a:accent5>
        <a:srgbClr val="E2B8AA"/>
      </a:accent5>
      <a:accent6>
        <a:srgbClr val="E78A00"/>
      </a:accent6>
      <a:hlink>
        <a:srgbClr val="CC3300"/>
      </a:hlink>
      <a:folHlink>
        <a:srgbClr val="71BB96"/>
      </a:folHlink>
    </a:clrScheme>
    <a:fontScheme name="1_Business Pla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usiness Plan 1">
        <a:dk1>
          <a:srgbClr val="000000"/>
        </a:dk1>
        <a:lt1>
          <a:srgbClr val="EAEAEA"/>
        </a:lt1>
        <a:dk2>
          <a:srgbClr val="00763B"/>
        </a:dk2>
        <a:lt2>
          <a:srgbClr val="FFFFCC"/>
        </a:lt2>
        <a:accent1>
          <a:srgbClr val="CC6600"/>
        </a:accent1>
        <a:accent2>
          <a:srgbClr val="FF9900"/>
        </a:accent2>
        <a:accent3>
          <a:srgbClr val="AABDAF"/>
        </a:accent3>
        <a:accent4>
          <a:srgbClr val="C8C8C8"/>
        </a:accent4>
        <a:accent5>
          <a:srgbClr val="E2B8AA"/>
        </a:accent5>
        <a:accent6>
          <a:srgbClr val="E78A00"/>
        </a:accent6>
        <a:hlink>
          <a:srgbClr val="CC3300"/>
        </a:hlink>
        <a:folHlink>
          <a:srgbClr val="71BB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usiness Plan 2">
        <a:dk1>
          <a:srgbClr val="000000"/>
        </a:dk1>
        <a:lt1>
          <a:srgbClr val="FFFFFF"/>
        </a:lt1>
        <a:dk2>
          <a:srgbClr val="006633"/>
        </a:dk2>
        <a:lt2>
          <a:srgbClr val="FFFFFF"/>
        </a:lt2>
        <a:accent1>
          <a:srgbClr val="009999"/>
        </a:accent1>
        <a:accent2>
          <a:srgbClr val="8263A2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755992"/>
        </a:accent6>
        <a:hlink>
          <a:srgbClr val="0665C6"/>
        </a:hlink>
        <a:folHlink>
          <a:srgbClr val="71BB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usiness Plan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usiness Plan 4">
        <a:dk1>
          <a:srgbClr val="271A0D"/>
        </a:dk1>
        <a:lt1>
          <a:srgbClr val="EAEAEA"/>
        </a:lt1>
        <a:dk2>
          <a:srgbClr val="996633"/>
        </a:dk2>
        <a:lt2>
          <a:srgbClr val="FFFFCC"/>
        </a:lt2>
        <a:accent1>
          <a:srgbClr val="CC6600"/>
        </a:accent1>
        <a:accent2>
          <a:srgbClr val="FF9900"/>
        </a:accent2>
        <a:accent3>
          <a:srgbClr val="CAB8AD"/>
        </a:accent3>
        <a:accent4>
          <a:srgbClr val="C8C8C8"/>
        </a:accent4>
        <a:accent5>
          <a:srgbClr val="E2B8AA"/>
        </a:accent5>
        <a:accent6>
          <a:srgbClr val="E78A00"/>
        </a:accent6>
        <a:hlink>
          <a:srgbClr val="CC3300"/>
        </a:hlink>
        <a:folHlink>
          <a:srgbClr val="CA956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usiness Plan 5">
        <a:dk1>
          <a:srgbClr val="001428"/>
        </a:dk1>
        <a:lt1>
          <a:srgbClr val="DDDDDD"/>
        </a:lt1>
        <a:dk2>
          <a:srgbClr val="336699"/>
        </a:dk2>
        <a:lt2>
          <a:srgbClr val="CCFFCC"/>
        </a:lt2>
        <a:accent1>
          <a:srgbClr val="009999"/>
        </a:accent1>
        <a:accent2>
          <a:srgbClr val="8263A2"/>
        </a:accent2>
        <a:accent3>
          <a:srgbClr val="ADB8CA"/>
        </a:accent3>
        <a:accent4>
          <a:srgbClr val="BDBDBD"/>
        </a:accent4>
        <a:accent5>
          <a:srgbClr val="AACACA"/>
        </a:accent5>
        <a:accent6>
          <a:srgbClr val="755992"/>
        </a:accent6>
        <a:hlink>
          <a:srgbClr val="0665C6"/>
        </a:hlink>
        <a:folHlink>
          <a:srgbClr val="699BC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353</Words>
  <Application>Microsoft Macintosh PowerPoint</Application>
  <PresentationFormat>On-screen Show (4:3)</PresentationFormat>
  <Paragraphs>50</Paragraphs>
  <Slides>22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Office Theme</vt:lpstr>
      <vt:lpstr>4_Business Plan</vt:lpstr>
      <vt:lpstr>Ripple</vt:lpstr>
      <vt:lpstr>Custom Design</vt:lpstr>
      <vt:lpstr>Document</vt:lpstr>
      <vt:lpstr>Wellness 101</vt:lpstr>
      <vt:lpstr>Disclaimer</vt:lpstr>
      <vt:lpstr>PowerPoint Presentation</vt:lpstr>
      <vt:lpstr>Supplementation is no longer a luxury</vt:lpstr>
      <vt:lpstr>PowerPoint Presentation</vt:lpstr>
      <vt:lpstr>PowerPoint Presentation</vt:lpstr>
      <vt:lpstr>PowerPoint Presentation</vt:lpstr>
      <vt:lpstr>PowerPoint Presentation</vt:lpstr>
      <vt:lpstr>Dr. Sheryl Digestion Connection</vt:lpstr>
      <vt:lpstr>PowerPoint Presentation</vt:lpstr>
      <vt:lpstr>Taste Aloe &amp; Digestive Enzymes</vt:lpstr>
      <vt:lpstr>PowerPoint Presentation</vt:lpstr>
      <vt:lpstr>PowerPoint Presentation</vt:lpstr>
      <vt:lpstr>PowerPoint Presentation</vt:lpstr>
      <vt:lpstr>Discover the Power of Isotonix with Dr. Duchess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JEFFREY BIRCHMAN</dc:creator>
  <cp:lastModifiedBy>JEFFREY BIRCHMAN</cp:lastModifiedBy>
  <cp:revision>37</cp:revision>
  <dcterms:created xsi:type="dcterms:W3CDTF">2019-05-08T00:49:22Z</dcterms:created>
  <dcterms:modified xsi:type="dcterms:W3CDTF">2019-07-29T01:46:56Z</dcterms:modified>
</cp:coreProperties>
</file>