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58" r:id="rId3"/>
    <p:sldId id="259" r:id="rId4"/>
    <p:sldId id="271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67" r:id="rId14"/>
    <p:sldId id="270" r:id="rId15"/>
    <p:sldId id="26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hiddenSlides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14"/>
  </p:normalViewPr>
  <p:slideViewPr>
    <p:cSldViewPr snapToGrid="0" snapToObjects="1">
      <p:cViewPr varScale="1">
        <p:scale>
          <a:sx n="90" d="100"/>
          <a:sy n="90" d="100"/>
        </p:scale>
        <p:origin x="174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95695-7289-0F48-98F7-08DF030494F1}" type="datetimeFigureOut">
              <a:rPr lang="en-US" smtClean="0"/>
              <a:t>3/30/19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3F0D3-C281-514C-AD89-0CAA8728C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290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EB1D24-89AF-7E41-84F1-58DB2FA666E8}" type="datetimeFigureOut">
              <a:rPr lang="en-US" smtClean="0"/>
              <a:t>3/30/19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C0EC9-E316-CB4C-9329-48EA2E89D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13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MS PGothic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 eaLnBrk="0" hangingPunct="0">
              <a:defRPr sz="3200" b="1">
                <a:solidFill>
                  <a:schemeClr val="tx1"/>
                </a:solidFill>
                <a:latin typeface="Beetle" charset="0"/>
                <a:ea typeface="ＭＳ Ｐゴシック" charset="0"/>
                <a:cs typeface="ＭＳ Ｐゴシック" charset="0"/>
              </a:defRPr>
            </a:lvl1pPr>
            <a:lvl2pPr marL="37931725" indent="-37474525" defTabSz="906463" eaLnBrk="0" hangingPunct="0">
              <a:defRPr sz="3200" b="1">
                <a:solidFill>
                  <a:schemeClr val="tx1"/>
                </a:solidFill>
                <a:latin typeface="Beetle" charset="0"/>
                <a:ea typeface="ＭＳ Ｐゴシック" charset="0"/>
              </a:defRPr>
            </a:lvl2pPr>
            <a:lvl3pPr eaLnBrk="0" hangingPunct="0">
              <a:defRPr sz="3200" b="1">
                <a:solidFill>
                  <a:schemeClr val="tx1"/>
                </a:solidFill>
                <a:latin typeface="Beetle" charset="0"/>
                <a:ea typeface="ＭＳ Ｐゴシック" charset="0"/>
              </a:defRPr>
            </a:lvl3pPr>
            <a:lvl4pPr eaLnBrk="0" hangingPunct="0">
              <a:defRPr sz="3200" b="1">
                <a:solidFill>
                  <a:schemeClr val="tx1"/>
                </a:solidFill>
                <a:latin typeface="Beetle" charset="0"/>
                <a:ea typeface="ＭＳ Ｐゴシック" charset="0"/>
              </a:defRPr>
            </a:lvl4pPr>
            <a:lvl5pPr eaLnBrk="0" hangingPunct="0">
              <a:defRPr sz="3200" b="1">
                <a:solidFill>
                  <a:schemeClr val="tx1"/>
                </a:solidFill>
                <a:latin typeface="Beetl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eetl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eetl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eetl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eetle" charset="0"/>
                <a:ea typeface="ＭＳ Ｐゴシック" charset="0"/>
              </a:defRPr>
            </a:lvl9pPr>
          </a:lstStyle>
          <a:p>
            <a:pPr eaLnBrk="1" hangingPunct="1"/>
            <a:fld id="{38BF95B4-7BA4-824C-A5E4-151DBC1C3301}" type="slidenum">
              <a:rPr lang="en-US" sz="1200" b="0">
                <a:latin typeface="Arial" charset="0"/>
              </a:rPr>
              <a:pPr eaLnBrk="1" hangingPunct="1"/>
              <a:t>1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C0EC9-E316-CB4C-9329-48EA2E89D6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94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REAL NEEDS= BUSINESS AND FELT NEEDS ARE PERSONAL.</a:t>
            </a:r>
          </a:p>
          <a:p>
            <a:r>
              <a:rPr lang="en-US" dirty="0">
                <a:ea typeface="ＭＳ Ｐゴシック" charset="-128"/>
                <a:cs typeface="ＭＳ Ｐゴシック" charset="-128"/>
              </a:rPr>
              <a:t>PEOPLE COME INTO THE BUSINESS FOR MORE THAN MONEY</a:t>
            </a:r>
          </a:p>
          <a:p>
            <a:r>
              <a:rPr lang="en-US" dirty="0">
                <a:ea typeface="ＭＳ Ｐゴシック" charset="-128"/>
                <a:cs typeface="ＭＳ Ｐゴシック" charset="-128"/>
              </a:rPr>
              <a:t>IDENTITY…STIMULUS….SECURITY!!!   WHAT QUADRANT YOU ARE FROM WILL AFFECT THAT!!</a:t>
            </a:r>
          </a:p>
          <a:p>
            <a:r>
              <a:rPr lang="en-US" dirty="0">
                <a:ea typeface="ＭＳ Ｐゴシック" charset="-128"/>
                <a:cs typeface="ＭＳ Ｐゴシック" charset="-128"/>
              </a:rPr>
              <a:t>THIS BUSINESS IS 95% PERSONAL GROWTH….FELT NEEDS MEET…NOW THEY MIGHT MAKE MONEY…IF THEY HAVE A HUGE WHY AND SET SMART GOALS!....  BELIEVING IN YOUR GOALS…IS MOTIVATION!</a:t>
            </a:r>
          </a:p>
          <a:p>
            <a:endParaRPr lang="en-US" dirty="0">
              <a:ea typeface="ＭＳ Ｐゴシック" charset="-128"/>
              <a:cs typeface="ＭＳ Ｐゴシック" charset="-128"/>
            </a:endParaRPr>
          </a:p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JUST IN CASE YOU ARE THINKING WE ARE </a:t>
            </a:r>
            <a:r>
              <a:rPr lang="en-US" baseline="0" dirty="0">
                <a:ea typeface="ＭＳ Ｐゴシック" charset="-128"/>
                <a:cs typeface="ＭＳ Ｐゴシック" charset="-128"/>
              </a:rPr>
              <a:t> PERFECT AND EXTRAORDINARY…PLEASE KNOW THAT WE ARE VERY AVERAGE PEOPLE WITH MANY  PERSONAL CHALLENGES FROM HEALTH &amp; FAMILY  TO LIFE IN GENERAL!  </a:t>
            </a:r>
          </a:p>
          <a:p>
            <a:endParaRPr lang="en-US" baseline="0" dirty="0">
              <a:ea typeface="ＭＳ Ｐゴシック" charset="-128"/>
              <a:cs typeface="ＭＳ Ｐゴシック" charset="-128"/>
            </a:endParaRPr>
          </a:p>
          <a:p>
            <a:r>
              <a:rPr lang="en-US" baseline="0" dirty="0">
                <a:ea typeface="ＭＳ Ｐゴシック" charset="-128"/>
                <a:cs typeface="ＭＳ Ｐゴシック" charset="-128"/>
              </a:rPr>
              <a:t>WE ARE JUST LIKE YOU…WE HAVE SIMPLY BEEN IN THE BUSINESS LONGER AND HAVE HEARD MORE ‘NO’S</a:t>
            </a:r>
          </a:p>
          <a:p>
            <a:r>
              <a:rPr lang="en-US" baseline="0" dirty="0">
                <a:ea typeface="ＭＳ Ｐゴシック" charset="-128"/>
                <a:cs typeface="ＭＳ Ｐゴシック" charset="-128"/>
              </a:rPr>
              <a:t>MY BIGGEST GOAL IS TO HELP YOU SEE THAT WE ARE “REAL” ….ONLY SPECIAL BECAUSE WE ARE CREATED IN HIS IMAGE AND HAVE LEARNED HOW TO LOVE PEOPLE!</a:t>
            </a:r>
          </a:p>
          <a:p>
            <a:endParaRPr lang="en-US" baseline="0" dirty="0">
              <a:ea typeface="ＭＳ Ｐゴシック" charset="-128"/>
              <a:cs typeface="ＭＳ Ｐゴシック" charset="-128"/>
            </a:endParaRPr>
          </a:p>
          <a:p>
            <a:r>
              <a:rPr lang="en-US" dirty="0">
                <a:ea typeface="ＭＳ Ｐゴシック" charset="-128"/>
                <a:cs typeface="ＭＳ Ｐゴシック" charset="-128"/>
              </a:rPr>
              <a:t>AREN’T PEOPLE FASCINATING????   I LOVE PEOPLE BECAUSE I CHOOSE TO THINK THEY ARE FASCINATING….</a:t>
            </a:r>
          </a:p>
          <a:p>
            <a:r>
              <a:rPr lang="en-US" dirty="0">
                <a:ea typeface="ＭＳ Ｐゴシック" charset="-128"/>
                <a:cs typeface="ＭＳ Ｐゴシック" charset="-128"/>
              </a:rPr>
              <a:t>NOT FRUSTRATING!!!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I REGISTERED MY</a:t>
            </a:r>
            <a:r>
              <a:rPr lang="en-US" baseline="0" dirty="0">
                <a:ea typeface="ＭＳ Ｐゴシック" charset="-128"/>
                <a:cs typeface="ＭＳ Ｐゴシック" charset="-128"/>
              </a:rPr>
              <a:t> BUSINESS….SENT IN JOHN’S PAPERWORK AND BROUGHT AS MANY AS POSSIBLE TO THE</a:t>
            </a:r>
          </a:p>
          <a:p>
            <a:r>
              <a:rPr lang="en-US" baseline="0" dirty="0">
                <a:ea typeface="ＭＳ Ｐゴシック" charset="-128"/>
                <a:cs typeface="ＭＳ Ｐゴシック" charset="-128"/>
              </a:rPr>
              <a:t>2</a:t>
            </a:r>
            <a:r>
              <a:rPr lang="en-US" baseline="30000" dirty="0">
                <a:ea typeface="ＭＳ Ｐゴシック" charset="-128"/>
                <a:cs typeface="ＭＳ Ｐゴシック" charset="-128"/>
              </a:rPr>
              <a:t>ND</a:t>
            </a:r>
            <a:r>
              <a:rPr lang="en-US" baseline="0" dirty="0">
                <a:ea typeface="ＭＳ Ｐゴシック" charset="-128"/>
                <a:cs typeface="ＭＳ Ｐゴシック" charset="-128"/>
              </a:rPr>
              <a:t> LOOKS AND LOCAL WITH ME!!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A5637687-70D1-A041-B524-D47B6FE9BF10}" type="slidenum">
              <a:rPr lang="en-US" sz="1200">
                <a:solidFill>
                  <a:schemeClr val="tx1"/>
                </a:solidFill>
              </a:rPr>
              <a:pPr/>
              <a:t>4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YES,  IN 1996I WAS A PROSPECT, … BUT VERY CLOSED MINDED AND SKEPTICAL!...TRUST WAS A BIG ISSUE FOR ME.</a:t>
            </a:r>
          </a:p>
          <a:p>
            <a:pPr eaLnBrk="1" hangingPunct="1">
              <a:defRPr/>
            </a:pPr>
            <a:r>
              <a:rPr lang="en-US" dirty="0"/>
              <a:t>    </a:t>
            </a:r>
            <a:r>
              <a:rPr lang="en-US" dirty="0">
                <a:latin typeface="+mn-lt"/>
                <a:ea typeface="MS PGothic" charset="0"/>
                <a:cs typeface="MS PGothic" charset="0"/>
              </a:rPr>
              <a:t>OPENING THE MIND TO A HOME BUSINESS</a:t>
            </a:r>
            <a:r>
              <a:rPr lang="en-US" dirty="0">
                <a:ea typeface="MS PGothic" charset="0"/>
                <a:cs typeface="MS PGothic" charset="0"/>
              </a:rPr>
              <a:t> REALLY IS A PROCESS, RIGHT?!  </a:t>
            </a:r>
          </a:p>
          <a:p>
            <a:pPr eaLnBrk="1" hangingPunct="1">
              <a:defRPr/>
            </a:pPr>
            <a:r>
              <a:rPr lang="en-US" dirty="0">
                <a:ea typeface="MS PGothic" charset="0"/>
                <a:cs typeface="MS PGothic" charset="0"/>
              </a:rPr>
              <a:t>  HOW MANY HERE WERE IMMEDIATELY OPEN-MINDED WHEN YOU WERE INTRODUCED TO MARKET AMERICA?</a:t>
            </a:r>
          </a:p>
          <a:p>
            <a:pPr eaLnBrk="1" hangingPunct="1">
              <a:defRPr/>
            </a:pPr>
            <a:r>
              <a:rPr lang="en-US" dirty="0">
                <a:ea typeface="MS PGothic" charset="0"/>
                <a:cs typeface="MS PGothic" charset="0"/>
              </a:rPr>
              <a:t>WHEN MY SPONSOR APRROACHED ME  …. I SAID NO 3 TIMES.</a:t>
            </a:r>
          </a:p>
          <a:p>
            <a:pPr eaLnBrk="1" hangingPunct="1">
              <a:defRPr/>
            </a:pPr>
            <a:r>
              <a:rPr lang="en-US" dirty="0">
                <a:ea typeface="MS PGothic" charset="0"/>
                <a:cs typeface="MS PGothic" charset="0"/>
              </a:rPr>
              <a:t> BUT  HE WAS PERSISTANT AND CALLED ME BACK THE 4</a:t>
            </a:r>
            <a:r>
              <a:rPr lang="en-US" baseline="30000" dirty="0">
                <a:ea typeface="MS PGothic" charset="0"/>
                <a:cs typeface="MS PGothic" charset="0"/>
              </a:rPr>
              <a:t>TH</a:t>
            </a:r>
            <a:r>
              <a:rPr lang="en-US" dirty="0">
                <a:ea typeface="MS PGothic" charset="0"/>
                <a:cs typeface="MS PGothic" charset="0"/>
              </a:rPr>
              <a:t> TIME AND OFFERED ME A TICKET TO LEADERSHIP SCHOOL IN SANDIEGO CALIF.  WHERE MY MOM’S FAMILY LIVED…COUSINS, AUNTS, UNCLES…I COULDN’T SAY NO TO THAT…SO I WENT…  AND I STARTED TO BELIEVE AGAIN AS I WATCH JR AND DENNIS TRAIN…. THE SYSTEM OF TRAINING GOT MY ATTENTION!</a:t>
            </a:r>
          </a:p>
          <a:p>
            <a:pPr eaLnBrk="1" hangingPunct="1">
              <a:defRPr/>
            </a:pPr>
            <a:r>
              <a:rPr lang="en-US" dirty="0">
                <a:ea typeface="MS PGothic" charset="0"/>
                <a:cs typeface="MS PGothic" charset="0"/>
              </a:rPr>
              <a:t>THESE WERE MY QUESTIONS AS I STARTED TO ATTEND THE TRAININGS!  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1469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business is 90% People Skill and Personal Growth!  10% Business Skill?????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41CB3-96C7-4767-B62A-2AE7D4E7726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26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HANGING OUT AND TALKING WITH</a:t>
            </a:r>
            <a:r>
              <a:rPr lang="en-US" baseline="0" dirty="0"/>
              <a:t> NICE PEOPLE IN NICE PLACES!!</a:t>
            </a:r>
          </a:p>
          <a:p>
            <a:endParaRPr lang="en-US" baseline="0" dirty="0"/>
          </a:p>
          <a:p>
            <a:r>
              <a:rPr lang="en-US" baseline="0" dirty="0"/>
              <a:t>WHAT COULD BE BETTER!!   LIKE MINDED PEOPLE WITH LIKE MINDED GOALS AND DREAMS!!</a:t>
            </a:r>
          </a:p>
          <a:p>
            <a:endParaRPr lang="en-US" baseline="0" dirty="0"/>
          </a:p>
          <a:p>
            <a:r>
              <a:rPr lang="en-US" baseline="0" dirty="0"/>
              <a:t>I love doing Workshops where we can really get to know each other…and Identify your NEEDS!   One to One!!</a:t>
            </a:r>
          </a:p>
          <a:p>
            <a:endParaRPr lang="en-US" baseline="0" dirty="0"/>
          </a:p>
          <a:p>
            <a:r>
              <a:rPr lang="en-US" baseline="0" dirty="0"/>
              <a:t>“WHAT DO YOU FEEL YOU NEED MORE OF RIGHT NOW TO  GROW YOUR BUSINESS…AND INCOME!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A4EF3-1C62-2045-927E-DF46B87656E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22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858722-6523-CA4F-9BB3-7E9E0A70595D}" type="slidenum">
              <a:rPr lang="en-US"/>
              <a:pPr/>
              <a:t>10</a:t>
            </a:fld>
            <a:endParaRPr 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MS PGothic" charset="0"/>
                <a:cs typeface="MS PGothic" charset="0"/>
              </a:rPr>
              <a:t>WHAT WOULD YOU CHANGE</a:t>
            </a:r>
            <a:r>
              <a:rPr lang="en-US" baseline="0" dirty="0">
                <a:latin typeface="Arial" charset="0"/>
                <a:ea typeface="MS PGothic" charset="0"/>
                <a:cs typeface="MS PGothic" charset="0"/>
              </a:rPr>
              <a:t> ABOUT YOUR LIFE IF YOU COULD?   WHAT WOULD YOU CHANGE ABOUT YOUR HEALTH IF YOU COULD?</a:t>
            </a:r>
          </a:p>
          <a:p>
            <a:pPr eaLnBrk="1" hangingPunct="1"/>
            <a:r>
              <a:rPr lang="en-US" baseline="0" dirty="0">
                <a:latin typeface="Arial" charset="0"/>
                <a:ea typeface="MS PGothic" charset="0"/>
                <a:cs typeface="MS PGothic" charset="0"/>
              </a:rPr>
              <a:t>WHAT WOULD YOU CHANGE ABOUT YOUR JOB IF YOU COULD?</a:t>
            </a:r>
          </a:p>
          <a:p>
            <a:pPr eaLnBrk="1" hangingPunct="1"/>
            <a:r>
              <a:rPr lang="en-US" baseline="0" dirty="0">
                <a:latin typeface="Arial" charset="0"/>
                <a:ea typeface="MS PGothic" charset="0"/>
                <a:cs typeface="MS PGothic" charset="0"/>
              </a:rPr>
              <a:t>ARE YOU SERIOUS?   WHAT HAVE YOU DONE IN THE PAST?  HOW IS THAT WORKING FOR YOU?....REALLY …TELL ME MORE….</a:t>
            </a:r>
          </a:p>
          <a:p>
            <a:pPr eaLnBrk="1" hangingPunct="1"/>
            <a:r>
              <a:rPr lang="en-US" baseline="0" dirty="0">
                <a:latin typeface="Arial" charset="0"/>
                <a:ea typeface="MS PGothic" charset="0"/>
                <a:cs typeface="MS PGothic" charset="0"/>
              </a:rPr>
              <a:t>LOOK PEOPLE IN THE EYE!      “HI MY NAME IS JACKI..WHAT’S YOUR NAME?   NAME TAGS ALWAYS!!</a:t>
            </a:r>
          </a:p>
          <a:p>
            <a:pPr eaLnBrk="1" hangingPunct="1"/>
            <a:endParaRPr lang="en-US" dirty="0"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313F-0825-1242-9F40-0236C96E4CC8}" type="datetimeFigureOut">
              <a:rPr lang="en-US" smtClean="0"/>
              <a:t>3/30/19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D608-37E6-B84C-8A94-81F620336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6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313F-0825-1242-9F40-0236C96E4CC8}" type="datetimeFigureOut">
              <a:rPr lang="en-US" smtClean="0"/>
              <a:t>3/30/19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D608-37E6-B84C-8A94-81F620336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95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313F-0825-1242-9F40-0236C96E4CC8}" type="datetimeFigureOut">
              <a:rPr lang="en-US" smtClean="0"/>
              <a:t>3/30/19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D608-37E6-B84C-8A94-81F620336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48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313F-0825-1242-9F40-0236C96E4CC8}" type="datetimeFigureOut">
              <a:rPr lang="en-US" smtClean="0"/>
              <a:t>3/30/19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D608-37E6-B84C-8A94-81F620336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58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313F-0825-1242-9F40-0236C96E4CC8}" type="datetimeFigureOut">
              <a:rPr lang="en-US" smtClean="0"/>
              <a:t>3/30/19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D608-37E6-B84C-8A94-81F620336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6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313F-0825-1242-9F40-0236C96E4CC8}" type="datetimeFigureOut">
              <a:rPr lang="en-US" smtClean="0"/>
              <a:t>3/30/19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D608-37E6-B84C-8A94-81F620336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91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313F-0825-1242-9F40-0236C96E4CC8}" type="datetimeFigureOut">
              <a:rPr lang="en-US" smtClean="0"/>
              <a:t>3/30/19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D608-37E6-B84C-8A94-81F620336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56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313F-0825-1242-9F40-0236C96E4CC8}" type="datetimeFigureOut">
              <a:rPr lang="en-US" smtClean="0"/>
              <a:t>3/30/19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D608-37E6-B84C-8A94-81F620336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52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313F-0825-1242-9F40-0236C96E4CC8}" type="datetimeFigureOut">
              <a:rPr lang="en-US" smtClean="0"/>
              <a:t>3/30/19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D608-37E6-B84C-8A94-81F620336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17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313F-0825-1242-9F40-0236C96E4CC8}" type="datetimeFigureOut">
              <a:rPr lang="en-US" smtClean="0"/>
              <a:t>3/30/19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D608-37E6-B84C-8A94-81F620336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23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313F-0825-1242-9F40-0236C96E4CC8}" type="datetimeFigureOut">
              <a:rPr lang="en-US" smtClean="0"/>
              <a:t>3/30/19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D608-37E6-B84C-8A94-81F620336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2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B313F-0825-1242-9F40-0236C96E4CC8}" type="datetimeFigureOut">
              <a:rPr lang="en-US" smtClean="0"/>
              <a:t>3/30/19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D608-37E6-B84C-8A94-81F620336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8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Twin Cities Welcomes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5105400" cy="518160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en-US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Jacki Blasko</a:t>
            </a:r>
            <a:b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Field Vice President</a:t>
            </a: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($36k - $45k 4-wks)</a:t>
            </a: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   Certified Trainer</a:t>
            </a:r>
            <a:b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Advisory Council Member</a:t>
            </a:r>
            <a:b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Million Dollar Club Member</a:t>
            </a:r>
            <a:b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District Coordinator (retired)</a:t>
            </a:r>
            <a:b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Gold UFO</a:t>
            </a: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    1998 Fastest Growing         Distributor</a:t>
            </a:r>
            <a:b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Multiple Presidents Challenge</a:t>
            </a:r>
            <a:b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22" name="Picture 2" descr="C:\Users\Yardley Y Wang\Desktop\Data Transfer\Leadership 2008\jacki blasko.JPG"/>
          <p:cNvPicPr>
            <a:picLocks noChangeAspect="1" noChangeArrowheads="1"/>
          </p:cNvPicPr>
          <p:nvPr/>
        </p:nvPicPr>
        <p:blipFill>
          <a:blip/>
          <a:srcRect l="25545" r="26675" b="21"/>
          <a:stretch>
            <a:fillRect/>
          </a:stretch>
        </p:blipFill>
        <p:spPr bwMode="auto">
          <a:xfrm>
            <a:off x="5398540" y="1676399"/>
            <a:ext cx="3329535" cy="2512439"/>
          </a:xfrm>
          <a:prstGeom prst="rect">
            <a:avLst/>
          </a:prstGeom>
          <a:noFill/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63500" dist="508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899" y="1504025"/>
            <a:ext cx="4108264" cy="445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19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28600" y="457200"/>
            <a:ext cx="8763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MS PGothic" charset="0"/>
                <a:cs typeface="MS PGothic" charset="0"/>
              </a:rPr>
              <a:t>People Wear Two Signs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762000" y="1752600"/>
            <a:ext cx="5029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dirty="0">
                <a:solidFill>
                  <a:srgbClr val="FFFF00"/>
                </a:solidFill>
                <a:latin typeface="Arial Black" charset="0"/>
                <a:ea typeface="MS PGothic" charset="0"/>
                <a:cs typeface="MS PGothic" charset="0"/>
              </a:rPr>
              <a:t>------MMFI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2514600" y="2743200"/>
            <a:ext cx="5715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5400" dirty="0">
                <a:solidFill>
                  <a:srgbClr val="FFFF00"/>
                </a:solidFill>
                <a:latin typeface="Arial Black" charset="0"/>
                <a:ea typeface="MS PGothic" charset="0"/>
                <a:cs typeface="MS PGothic" charset="0"/>
              </a:rPr>
              <a:t>-------WIIFM</a:t>
            </a: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0" y="4191000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FF00"/>
                </a:solidFill>
                <a:latin typeface="Verdana" charset="0"/>
                <a:ea typeface="MS PGothic" charset="0"/>
                <a:cs typeface="MS PGothic" charset="0"/>
              </a:rPr>
              <a:t>Take an Interest in PEOPLE!</a:t>
            </a:r>
          </a:p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FF00"/>
                </a:solidFill>
                <a:latin typeface="Verdana" charset="0"/>
                <a:ea typeface="MS PGothic" charset="0"/>
                <a:cs typeface="MS PGothic" charset="0"/>
              </a:rPr>
              <a:t>ASK QUESTIONS!</a:t>
            </a:r>
          </a:p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FF00"/>
                </a:solidFill>
                <a:latin typeface="Verdana" charset="0"/>
                <a:ea typeface="MS PGothic" charset="0"/>
                <a:cs typeface="MS PGothic" charset="0"/>
              </a:rPr>
              <a:t>Be Sincere</a:t>
            </a:r>
            <a:r>
              <a:rPr lang="en-US" sz="4000" dirty="0">
                <a:solidFill>
                  <a:srgbClr val="FFFF00"/>
                </a:solidFill>
                <a:latin typeface="Verdana" charset="0"/>
                <a:ea typeface="MS PGothic" charset="0"/>
                <a:cs typeface="MS PGothic" charset="0"/>
              </a:rPr>
              <a:t> with Enthusiasm!</a:t>
            </a:r>
            <a:endParaRPr lang="en-US" sz="4000" b="1" dirty="0">
              <a:solidFill>
                <a:srgbClr val="FFFF00"/>
              </a:solidFill>
              <a:latin typeface="Verdana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39457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9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9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9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/>
      <p:bldP spid="696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“Treat people as if they were what they ought to be and you will help them become what they are capable of becoming”  ~ Johann von Goethe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If our goal is to achieve INCREASE (performance / production) and enhance communication with the people we influence, then we must pay attention to these words of Goethe!</a:t>
            </a:r>
          </a:p>
        </p:txBody>
      </p:sp>
    </p:spTree>
    <p:extLst>
      <p:ext uri="{BB962C8B-B14F-4D97-AF65-F5344CB8AC3E}">
        <p14:creationId xmlns:p14="http://schemas.microsoft.com/office/powerpoint/2010/main" val="3830327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143000"/>
          </a:xfrm>
          <a:effec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-128"/>
                <a:cs typeface="Arial Black"/>
              </a:rPr>
              <a:t>PEOPLE HAVE NEEDS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951030"/>
            <a:ext cx="9045222" cy="4906969"/>
          </a:xfrm>
          <a:effectLst/>
        </p:spPr>
        <p:txBody>
          <a:bodyPr>
            <a:normAutofit fontScale="25000" lnSpcReduction="20000"/>
          </a:bodyPr>
          <a:lstStyle/>
          <a:p>
            <a:pPr marL="609600" indent="-609600">
              <a:buFont typeface="Arial"/>
              <a:buChar char="•"/>
              <a:defRPr/>
            </a:pPr>
            <a:r>
              <a:rPr lang="en-US" sz="19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ＭＳ Ｐゴシック" charset="-128"/>
              </a:rPr>
              <a:t>   REAL NEEDS </a:t>
            </a:r>
            <a:r>
              <a:rPr lang="en-US" sz="19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ＭＳ Ｐゴシック" charset="-128"/>
              </a:rPr>
              <a:t>(Business)</a:t>
            </a:r>
          </a:p>
          <a:p>
            <a:pPr>
              <a:defRPr/>
            </a:pPr>
            <a:r>
              <a:rPr lang="en-US" sz="1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-128"/>
                <a:cs typeface="Arial Black"/>
              </a:rPr>
              <a:t>Basic Five (What to do)</a:t>
            </a:r>
          </a:p>
          <a:p>
            <a:pPr marL="1143000" indent="-1143000">
              <a:buFont typeface="Arial"/>
              <a:buChar char="•"/>
              <a:defRPr/>
            </a:pPr>
            <a:r>
              <a:rPr lang="en-US" sz="19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ＭＳ Ｐゴシック" charset="-128"/>
              </a:rPr>
              <a:t>FELT NEEDS </a:t>
            </a:r>
            <a:r>
              <a:rPr lang="en-US" sz="19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ＭＳ Ｐゴシック" charset="-128"/>
              </a:rPr>
              <a:t>(Personal)</a:t>
            </a:r>
          </a:p>
          <a:p>
            <a:pPr marL="609600" indent="-609600">
              <a:defRPr/>
            </a:pPr>
            <a:r>
              <a:rPr lang="en-US" sz="19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ＭＳ Ｐゴシック" charset="-128"/>
              </a:rPr>
              <a:t>(</a:t>
            </a:r>
            <a:r>
              <a:rPr lang="en-US" sz="1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-128"/>
                <a:cs typeface="Arial Black"/>
              </a:rPr>
              <a:t>Why &amp; How</a:t>
            </a:r>
            <a:r>
              <a:rPr lang="en-US" sz="19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ＭＳ Ｐゴシック" charset="-128"/>
              </a:rPr>
              <a:t>)</a:t>
            </a:r>
          </a:p>
          <a:p>
            <a:pPr marL="609600" indent="-609600">
              <a:defRPr/>
            </a:pPr>
            <a:r>
              <a:rPr lang="en-US" sz="1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ＭＳ Ｐゴシック" charset="-128"/>
              </a:rPr>
              <a:t>“What do you feel you need more of right now to build your business?</a:t>
            </a:r>
          </a:p>
          <a:p>
            <a:pPr marL="609600" indent="-609600">
              <a:defRPr/>
            </a:pPr>
            <a:r>
              <a: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ＭＳ Ｐゴシック" charset="-128"/>
              </a:rPr>
              <a:t>What motivates you?</a:t>
            </a:r>
          </a:p>
        </p:txBody>
      </p:sp>
    </p:spTree>
    <p:extLst>
      <p:ext uri="{BB962C8B-B14F-4D97-AF65-F5344CB8AC3E}">
        <p14:creationId xmlns:p14="http://schemas.microsoft.com/office/powerpoint/2010/main" val="261727088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533400" y="304800"/>
            <a:ext cx="8229600" cy="1143000"/>
          </a:xfrm>
          <a:noFill/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rgbClr val="FFFF00"/>
                </a:solidFill>
                <a:effectLst/>
                <a:latin typeface="Arial Black" charset="0"/>
              </a:rPr>
              <a:t>Felt needs vs. Real needs</a:t>
            </a:r>
          </a:p>
        </p:txBody>
      </p:sp>
      <p:sp>
        <p:nvSpPr>
          <p:cNvPr id="2051" name="Line 5"/>
          <p:cNvSpPr>
            <a:spLocks noChangeShapeType="1"/>
          </p:cNvSpPr>
          <p:nvPr/>
        </p:nvSpPr>
        <p:spPr bwMode="auto">
          <a:xfrm flipH="1">
            <a:off x="1295400" y="3810000"/>
            <a:ext cx="640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1295400" y="1371600"/>
            <a:ext cx="3124200" cy="2362200"/>
          </a:xfrm>
          <a:prstGeom prst="rect">
            <a:avLst/>
          </a:prstGeom>
          <a:solidFill>
            <a:srgbClr val="90080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endParaRPr lang="en-US" sz="1400"/>
          </a:p>
        </p:txBody>
      </p:sp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1295400" y="3810000"/>
            <a:ext cx="3124200" cy="2362200"/>
          </a:xfrm>
          <a:prstGeom prst="rect">
            <a:avLst/>
          </a:prstGeom>
          <a:solidFill>
            <a:srgbClr val="0D55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54" name="Rectangle 8"/>
          <p:cNvSpPr>
            <a:spLocks noChangeArrowheads="1"/>
          </p:cNvSpPr>
          <p:nvPr/>
        </p:nvSpPr>
        <p:spPr bwMode="auto">
          <a:xfrm rot="10790518">
            <a:off x="4572000" y="3805238"/>
            <a:ext cx="3124200" cy="2362200"/>
          </a:xfrm>
          <a:prstGeom prst="rect">
            <a:avLst/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rot="10800000" wrap="none" anchor="ctr"/>
          <a:lstStyle/>
          <a:p>
            <a:pPr algn="ctr"/>
            <a:endParaRPr lang="en-US"/>
          </a:p>
        </p:txBody>
      </p:sp>
      <p:sp>
        <p:nvSpPr>
          <p:cNvPr id="2055" name="Rectangle 9"/>
          <p:cNvSpPr>
            <a:spLocks noChangeArrowheads="1"/>
          </p:cNvSpPr>
          <p:nvPr/>
        </p:nvSpPr>
        <p:spPr bwMode="auto">
          <a:xfrm>
            <a:off x="4572000" y="1371600"/>
            <a:ext cx="3124200" cy="2362200"/>
          </a:xfrm>
          <a:prstGeom prst="rect">
            <a:avLst/>
          </a:prstGeom>
          <a:solidFill>
            <a:srgbClr val="47CD5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66602" name="AutoShape 10"/>
          <p:cNvSpPr>
            <a:spLocks noChangeArrowheads="1"/>
          </p:cNvSpPr>
          <p:nvPr/>
        </p:nvSpPr>
        <p:spPr bwMode="auto">
          <a:xfrm>
            <a:off x="4038600" y="3200400"/>
            <a:ext cx="990600" cy="1066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57" name="WordArt 18"/>
          <p:cNvSpPr>
            <a:spLocks noChangeArrowheads="1" noChangeShapeType="1" noTextEdit="1"/>
          </p:cNvSpPr>
          <p:nvPr/>
        </p:nvSpPr>
        <p:spPr bwMode="auto">
          <a:xfrm rot="4426">
            <a:off x="5867400" y="1001713"/>
            <a:ext cx="2209800" cy="901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Edwardian Script ITC"/>
                <a:ea typeface="Edwardian Script ITC"/>
                <a:cs typeface="Edwardian Script ITC"/>
              </a:rPr>
              <a:t>Analyst</a:t>
            </a:r>
          </a:p>
        </p:txBody>
      </p:sp>
      <p:sp>
        <p:nvSpPr>
          <p:cNvPr id="2058" name="WordArt 19"/>
          <p:cNvSpPr>
            <a:spLocks noChangeArrowheads="1" noChangeShapeType="1" noTextEdit="1"/>
          </p:cNvSpPr>
          <p:nvPr/>
        </p:nvSpPr>
        <p:spPr bwMode="auto">
          <a:xfrm rot="4426">
            <a:off x="5715000" y="5792788"/>
            <a:ext cx="2286000" cy="900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Edwardian Script ITC"/>
                <a:ea typeface="Edwardian Script ITC"/>
                <a:cs typeface="Edwardian Script ITC"/>
              </a:rPr>
              <a:t>Supporter</a:t>
            </a:r>
          </a:p>
        </p:txBody>
      </p:sp>
      <p:sp>
        <p:nvSpPr>
          <p:cNvPr id="2059" name="Text Box 20"/>
          <p:cNvSpPr txBox="1">
            <a:spLocks noChangeArrowheads="1"/>
          </p:cNvSpPr>
          <p:nvPr/>
        </p:nvSpPr>
        <p:spPr bwMode="auto">
          <a:xfrm>
            <a:off x="1371600" y="1752600"/>
            <a:ext cx="1447800" cy="3365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1600"/>
          </a:p>
        </p:txBody>
      </p:sp>
      <p:sp>
        <p:nvSpPr>
          <p:cNvPr id="366613" name="Text Box 21"/>
          <p:cNvSpPr txBox="1">
            <a:spLocks noChangeArrowheads="1"/>
          </p:cNvSpPr>
          <p:nvPr/>
        </p:nvSpPr>
        <p:spPr bwMode="auto">
          <a:xfrm>
            <a:off x="1295400" y="1752600"/>
            <a:ext cx="2362200" cy="193899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/>
              <a:t>Dominant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Results Oriented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Risk Taker//Driver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Competitive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u="sng" dirty="0"/>
              <a:t>Big picture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CONFIDENT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FEARLESS LEADERS </a:t>
            </a:r>
          </a:p>
        </p:txBody>
      </p:sp>
      <p:sp>
        <p:nvSpPr>
          <p:cNvPr id="366614" name="Text Box 22"/>
          <p:cNvSpPr txBox="1">
            <a:spLocks noChangeArrowheads="1"/>
          </p:cNvSpPr>
          <p:nvPr/>
        </p:nvSpPr>
        <p:spPr bwMode="auto">
          <a:xfrm>
            <a:off x="1295400" y="3886200"/>
            <a:ext cx="2667000" cy="2215991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/>
              <a:t>Enthusiastic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 err="1"/>
              <a:t>Sociaable</a:t>
            </a:r>
            <a:endParaRPr lang="en-US" sz="1200" dirty="0"/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Great presenter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Charming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u="sng" dirty="0"/>
              <a:t>Persuasive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Inspiring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DYANAMIC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200" dirty="0"/>
              <a:t>BEST PEOPLE MOVERS</a:t>
            </a:r>
          </a:p>
        </p:txBody>
      </p:sp>
      <p:sp>
        <p:nvSpPr>
          <p:cNvPr id="366616" name="Text Box 24"/>
          <p:cNvSpPr txBox="1">
            <a:spLocks noChangeArrowheads="1"/>
          </p:cNvSpPr>
          <p:nvPr/>
        </p:nvSpPr>
        <p:spPr bwMode="auto">
          <a:xfrm>
            <a:off x="4648200" y="1447800"/>
            <a:ext cx="1524000" cy="249299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/>
              <a:t>PERFECTIONIST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Systematic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Independent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Accurate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Quality driven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Cautious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Exactness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DELIBERATE</a:t>
            </a:r>
          </a:p>
          <a:p>
            <a:pPr eaLnBrk="1" hangingPunct="1">
              <a:spcBef>
                <a:spcPct val="50000"/>
              </a:spcBef>
            </a:pPr>
            <a:endParaRPr lang="en-US" sz="1200" dirty="0"/>
          </a:p>
        </p:txBody>
      </p:sp>
      <p:sp>
        <p:nvSpPr>
          <p:cNvPr id="366617" name="Text Box 25"/>
          <p:cNvSpPr txBox="1">
            <a:spLocks noChangeArrowheads="1"/>
          </p:cNvSpPr>
          <p:nvPr/>
        </p:nvSpPr>
        <p:spPr bwMode="auto">
          <a:xfrm>
            <a:off x="4561249" y="3494544"/>
            <a:ext cx="1752600" cy="2677656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200" dirty="0"/>
          </a:p>
          <a:p>
            <a:pPr eaLnBrk="1" hangingPunct="1">
              <a:spcBef>
                <a:spcPct val="50000"/>
              </a:spcBef>
            </a:pPr>
            <a:endParaRPr lang="en-US" sz="1200" dirty="0"/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Team/Cause oriented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Loyal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Slow to Change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Steady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Loves a sure thing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EMPATHY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200" dirty="0"/>
              <a:t>HEARTFELT HELPERS</a:t>
            </a:r>
          </a:p>
        </p:txBody>
      </p:sp>
      <p:sp>
        <p:nvSpPr>
          <p:cNvPr id="366618" name="Text Box 26"/>
          <p:cNvSpPr txBox="1">
            <a:spLocks noChangeArrowheads="1"/>
          </p:cNvSpPr>
          <p:nvPr/>
        </p:nvSpPr>
        <p:spPr bwMode="auto">
          <a:xfrm>
            <a:off x="2819400" y="1676400"/>
            <a:ext cx="1600200" cy="2677656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>
                <a:solidFill>
                  <a:srgbClr val="FFFF00"/>
                </a:solidFill>
              </a:rPr>
              <a:t>LIKES: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  To be in charge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  </a:t>
            </a:r>
            <a:r>
              <a:rPr lang="en-US" sz="1200" u="sng" dirty="0"/>
              <a:t>To be respected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  To be recognized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>
                <a:solidFill>
                  <a:srgbClr val="FFFF00"/>
                </a:solidFill>
              </a:rPr>
              <a:t>DISLIKES: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  Being dominated     Wasting time</a:t>
            </a:r>
          </a:p>
          <a:p>
            <a:pPr eaLnBrk="1" hangingPunct="1">
              <a:spcBef>
                <a:spcPct val="50000"/>
              </a:spcBef>
            </a:pPr>
            <a:endParaRPr lang="en-US" sz="1200" dirty="0"/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  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 </a:t>
            </a:r>
          </a:p>
        </p:txBody>
      </p:sp>
      <p:sp>
        <p:nvSpPr>
          <p:cNvPr id="366619" name="Text Box 27"/>
          <p:cNvSpPr txBox="1">
            <a:spLocks noChangeArrowheads="1"/>
          </p:cNvSpPr>
          <p:nvPr/>
        </p:nvSpPr>
        <p:spPr bwMode="auto">
          <a:xfrm>
            <a:off x="2819400" y="3886200"/>
            <a:ext cx="1676400" cy="19383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>
                <a:solidFill>
                  <a:srgbClr val="FFFF00"/>
                </a:solidFill>
              </a:rPr>
              <a:t>LIKES: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u="sng" dirty="0"/>
              <a:t>People/stimulus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Creative process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>
                <a:solidFill>
                  <a:srgbClr val="FFFF00"/>
                </a:solidFill>
              </a:rPr>
              <a:t>DISLIKES: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Being Bored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Criticism</a:t>
            </a:r>
          </a:p>
          <a:p>
            <a:pPr eaLnBrk="1" hangingPunct="1">
              <a:spcBef>
                <a:spcPct val="50000"/>
              </a:spcBef>
            </a:pPr>
            <a:endParaRPr lang="en-US" sz="1200" dirty="0"/>
          </a:p>
        </p:txBody>
      </p:sp>
      <p:sp>
        <p:nvSpPr>
          <p:cNvPr id="366620" name="Text Box 28"/>
          <p:cNvSpPr txBox="1">
            <a:spLocks noChangeArrowheads="1"/>
          </p:cNvSpPr>
          <p:nvPr/>
        </p:nvSpPr>
        <p:spPr bwMode="auto">
          <a:xfrm>
            <a:off x="6019800" y="1676400"/>
            <a:ext cx="1752600" cy="19383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>
                <a:solidFill>
                  <a:srgbClr val="FFFF00"/>
                </a:solidFill>
              </a:rPr>
              <a:t>LIKES: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To analyze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To be thorough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u="sng" dirty="0"/>
              <a:t>To be respected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>
                <a:solidFill>
                  <a:srgbClr val="FFFF00"/>
                </a:solidFill>
              </a:rPr>
              <a:t>DISLIKES: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Being rushed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u="sng" dirty="0"/>
              <a:t>Spontaneous change</a:t>
            </a:r>
          </a:p>
        </p:txBody>
      </p:sp>
      <p:sp>
        <p:nvSpPr>
          <p:cNvPr id="366621" name="Text Box 29"/>
          <p:cNvSpPr txBox="1">
            <a:spLocks noChangeArrowheads="1"/>
          </p:cNvSpPr>
          <p:nvPr/>
        </p:nvSpPr>
        <p:spPr bwMode="auto">
          <a:xfrm>
            <a:off x="6225693" y="3846335"/>
            <a:ext cx="1828800" cy="24923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>
                <a:solidFill>
                  <a:srgbClr val="FFFF00"/>
                </a:solidFill>
              </a:rPr>
              <a:t>LIKES: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u="sng" dirty="0"/>
              <a:t>People/Family fun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Helping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>
                <a:solidFill>
                  <a:srgbClr val="FFFF00"/>
                </a:solidFill>
              </a:rPr>
              <a:t>DISLIKES: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u="sng" dirty="0"/>
              <a:t>Spontaneous change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Public recognition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/>
              <a:t>Risk</a:t>
            </a:r>
          </a:p>
          <a:p>
            <a:pPr eaLnBrk="1" hangingPunct="1">
              <a:spcBef>
                <a:spcPct val="50000"/>
              </a:spcBef>
            </a:pPr>
            <a:endParaRPr lang="en-US" sz="1200" dirty="0"/>
          </a:p>
          <a:p>
            <a:pPr eaLnBrk="1" hangingPunct="1">
              <a:spcBef>
                <a:spcPct val="50000"/>
              </a:spcBef>
            </a:pPr>
            <a:endParaRPr lang="en-US" sz="1200" dirty="0"/>
          </a:p>
        </p:txBody>
      </p:sp>
      <p:sp>
        <p:nvSpPr>
          <p:cNvPr id="2068" name="WordArt 30"/>
          <p:cNvSpPr>
            <a:spLocks noChangeArrowheads="1" noChangeShapeType="1" noTextEdit="1"/>
          </p:cNvSpPr>
          <p:nvPr/>
        </p:nvSpPr>
        <p:spPr bwMode="auto">
          <a:xfrm rot="4426">
            <a:off x="685800" y="839788"/>
            <a:ext cx="2286000" cy="900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Edwardian Script ITC"/>
                <a:ea typeface="Edwardian Script ITC"/>
                <a:cs typeface="Edwardian Script ITC"/>
              </a:rPr>
              <a:t>Controller</a:t>
            </a:r>
          </a:p>
        </p:txBody>
      </p:sp>
      <p:sp>
        <p:nvSpPr>
          <p:cNvPr id="2069" name="WordArt 31"/>
          <p:cNvSpPr>
            <a:spLocks noChangeArrowheads="1" noChangeShapeType="1" noTextEdit="1"/>
          </p:cNvSpPr>
          <p:nvPr/>
        </p:nvSpPr>
        <p:spPr bwMode="auto">
          <a:xfrm rot="4426">
            <a:off x="381000" y="5651500"/>
            <a:ext cx="2286000" cy="900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Edwardian Script ITC"/>
                <a:ea typeface="Edwardian Script ITC"/>
                <a:cs typeface="Edwardian Script ITC"/>
              </a:rPr>
              <a:t>Promoter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110556" y="1383833"/>
            <a:ext cx="4770488" cy="156966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Task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oriented</a:t>
            </a:r>
          </a:p>
          <a:p>
            <a:pPr algn="ctr">
              <a:defRPr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want to Control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400300" y="4264425"/>
            <a:ext cx="4495800" cy="1569660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People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oriented</a:t>
            </a:r>
          </a:p>
          <a:p>
            <a:pPr algn="ctr">
              <a:defRPr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want to Support</a:t>
            </a:r>
            <a:endParaRPr lang="en-US" sz="4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8521" y="152400"/>
            <a:ext cx="533400" cy="61863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Big</a:t>
            </a:r>
          </a:p>
          <a:p>
            <a:pPr algn="ctr">
              <a:defRPr/>
            </a:pPr>
            <a:r>
              <a:rPr lang="en-US" sz="3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Pi</a:t>
            </a:r>
          </a:p>
          <a:p>
            <a:pPr algn="ctr">
              <a:defRPr/>
            </a:pPr>
            <a:r>
              <a:rPr lang="en-US" sz="3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cture</a:t>
            </a:r>
            <a:endParaRPr lang="en-US" sz="36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51921" y="429800"/>
            <a:ext cx="533400" cy="618630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Spontaneous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485321" y="107245"/>
            <a:ext cx="533400" cy="61863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Ri</a:t>
            </a:r>
            <a:endParaRPr lang="en-US" sz="36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algn="ctr">
              <a:defRPr/>
            </a:pPr>
            <a:r>
              <a:rPr lang="en-US" sz="3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sk</a:t>
            </a:r>
            <a:endParaRPr lang="en-US" sz="36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algn="ctr">
              <a:defRPr/>
            </a:pPr>
            <a:r>
              <a:rPr lang="en-US" sz="3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Taker</a:t>
            </a:r>
          </a:p>
          <a:p>
            <a:pPr algn="ctr">
              <a:defRPr/>
            </a:pPr>
            <a:r>
              <a:rPr lang="en-US" sz="3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932304" y="429800"/>
            <a:ext cx="533400" cy="618630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Detai</a:t>
            </a:r>
            <a:r>
              <a:rPr lang="en-US" sz="3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led</a:t>
            </a:r>
          </a:p>
          <a:p>
            <a:pPr algn="ctr">
              <a:defRPr/>
            </a:pPr>
            <a:endParaRPr lang="en-US" sz="36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algn="ctr">
              <a:defRPr/>
            </a:pPr>
            <a:endParaRPr lang="en-US" sz="36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algn="ctr">
              <a:defRPr/>
            </a:pPr>
            <a:endParaRPr lang="en-US" sz="36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19313" y="107245"/>
            <a:ext cx="533400" cy="618630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Del </a:t>
            </a:r>
            <a:r>
              <a:rPr lang="en-US" sz="3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iberate</a:t>
            </a:r>
            <a:endParaRPr lang="en-US" sz="36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algn="ctr">
              <a:defRPr/>
            </a:pPr>
            <a:endParaRPr lang="en-US" sz="36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391400" y="152400"/>
            <a:ext cx="533400" cy="61863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Cal</a:t>
            </a:r>
          </a:p>
          <a:p>
            <a:pPr algn="ctr">
              <a:defRPr/>
            </a:pPr>
            <a:r>
              <a:rPr lang="en-US" sz="3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culated</a:t>
            </a:r>
            <a:endParaRPr lang="en-US" sz="36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algn="ctr">
              <a:defRPr/>
            </a:pPr>
            <a:endParaRPr lang="en-US" sz="36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279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6" t="42708" r="48463" b="27083"/>
          <a:stretch>
            <a:fillRect/>
          </a:stretch>
        </p:blipFill>
        <p:spPr bwMode="auto">
          <a:xfrm>
            <a:off x="762579" y="571500"/>
            <a:ext cx="1905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2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2" t="44792" r="46120" b="37500"/>
          <a:stretch>
            <a:fillRect/>
          </a:stretch>
        </p:blipFill>
        <p:spPr bwMode="auto">
          <a:xfrm>
            <a:off x="950912" y="4529793"/>
            <a:ext cx="30114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4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5" t="45834" r="46486" b="36458"/>
          <a:stretch>
            <a:fillRect/>
          </a:stretch>
        </p:blipFill>
        <p:spPr bwMode="auto">
          <a:xfrm>
            <a:off x="2767113" y="2566747"/>
            <a:ext cx="27606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5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9" t="64584" r="46852" b="17708"/>
          <a:stretch>
            <a:fillRect/>
          </a:stretch>
        </p:blipFill>
        <p:spPr bwMode="auto">
          <a:xfrm>
            <a:off x="5866820" y="4419600"/>
            <a:ext cx="28860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7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5" t="8333" r="46486" b="72917"/>
          <a:stretch>
            <a:fillRect/>
          </a:stretch>
        </p:blipFill>
        <p:spPr bwMode="auto">
          <a:xfrm>
            <a:off x="9322754" y="-381000"/>
            <a:ext cx="2844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Screen shot 2011-12-04 at 8.17.27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53"/>
          <a:stretch/>
        </p:blipFill>
        <p:spPr>
          <a:xfrm>
            <a:off x="6172200" y="559916"/>
            <a:ext cx="2168143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4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6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6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6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66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6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66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66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66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2000"/>
                                        <p:tgtEl>
                                          <p:spTgt spid="3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2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32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32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613" grpId="0"/>
      <p:bldP spid="366614" grpId="0"/>
      <p:bldP spid="366616" grpId="0"/>
      <p:bldP spid="366617" grpId="0"/>
      <p:bldP spid="366618" grpId="0"/>
      <p:bldP spid="366619" grpId="0"/>
      <p:bldP spid="366620" grpId="0"/>
      <p:bldP spid="3666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Major Strengths that each ‘style’ contributes to the </a:t>
            </a:r>
            <a:r>
              <a:rPr lang="en-US" dirty="0">
                <a:solidFill>
                  <a:srgbClr val="FFFF00"/>
                </a:solidFill>
                <a:latin typeface="Arial Black"/>
                <a:cs typeface="Arial Black"/>
              </a:rPr>
              <a:t>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rgbClr val="FFFF00"/>
                </a:solidFill>
                <a:latin typeface="Arial Black"/>
                <a:cs typeface="Arial Black"/>
              </a:rPr>
              <a:t>Controller</a:t>
            </a:r>
            <a:r>
              <a:rPr lang="en-US" dirty="0">
                <a:solidFill>
                  <a:schemeClr val="bg1"/>
                </a:solidFill>
              </a:rPr>
              <a:t> will make certain the team stays focused on the GOAL “the WHY”</a:t>
            </a:r>
          </a:p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rgbClr val="FFFF00"/>
                </a:solidFill>
                <a:latin typeface="Arial Black"/>
                <a:cs typeface="Arial Black"/>
              </a:rPr>
              <a:t>Promoter</a:t>
            </a:r>
            <a:r>
              <a:rPr lang="en-US" dirty="0">
                <a:solidFill>
                  <a:schemeClr val="bg1"/>
                </a:solidFill>
              </a:rPr>
              <a:t> will strive to keep the lines of communication open</a:t>
            </a:r>
          </a:p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rgbClr val="FFFF00"/>
                </a:solidFill>
                <a:latin typeface="Arial Black"/>
                <a:cs typeface="Arial Black"/>
              </a:rPr>
              <a:t>Supporter</a:t>
            </a:r>
            <a:r>
              <a:rPr lang="en-US" dirty="0">
                <a:solidFill>
                  <a:schemeClr val="bg1"/>
                </a:solidFill>
              </a:rPr>
              <a:t> will want to be sure the job gets done.</a:t>
            </a:r>
          </a:p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rgbClr val="FFFF00"/>
                </a:solidFill>
                <a:latin typeface="Arial Black"/>
                <a:cs typeface="Arial Black"/>
              </a:rPr>
              <a:t>Analyst</a:t>
            </a:r>
            <a:r>
              <a:rPr lang="en-US" dirty="0">
                <a:solidFill>
                  <a:schemeClr val="bg1"/>
                </a:solidFill>
              </a:rPr>
              <a:t> will ensure that the project is completed according to the plan and specs!</a:t>
            </a:r>
          </a:p>
          <a:p>
            <a:r>
              <a:rPr lang="en-US" dirty="0">
                <a:solidFill>
                  <a:srgbClr val="FFFF00"/>
                </a:solidFill>
              </a:rPr>
              <a:t>A Productive Team needs all  Four Styles!</a:t>
            </a:r>
          </a:p>
        </p:txBody>
      </p:sp>
    </p:spTree>
    <p:extLst>
      <p:ext uri="{BB962C8B-B14F-4D97-AF65-F5344CB8AC3E}">
        <p14:creationId xmlns:p14="http://schemas.microsoft.com/office/powerpoint/2010/main" val="206344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02359"/>
            <a:ext cx="7924800" cy="6617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Arial Black"/>
                <a:cs typeface="Arial Black"/>
              </a:rPr>
              <a:t>HOW TO BE A PEOPLE MAGNET</a:t>
            </a:r>
          </a:p>
          <a:p>
            <a:r>
              <a:rPr lang="en-US" sz="1800" b="1" dirty="0">
                <a:solidFill>
                  <a:srgbClr val="FFFF00"/>
                </a:solidFill>
                <a:latin typeface="Arial Black"/>
                <a:cs typeface="Arial Black"/>
              </a:rPr>
              <a:t>“ How to Win Friends and Influence People” </a:t>
            </a:r>
          </a:p>
          <a:p>
            <a:pPr algn="just"/>
            <a:r>
              <a:rPr lang="en-US" sz="1800" b="1" dirty="0">
                <a:solidFill>
                  <a:srgbClr val="FFFF00"/>
                </a:solidFill>
                <a:latin typeface="Arial Black"/>
                <a:cs typeface="Arial Black"/>
              </a:rPr>
              <a:t>				~Dale Carnegie</a:t>
            </a:r>
          </a:p>
          <a:p>
            <a:pPr algn="just"/>
            <a:endParaRPr lang="en-US" sz="1800" dirty="0">
              <a:solidFill>
                <a:srgbClr val="FFFF00"/>
              </a:solidFill>
              <a:latin typeface="Arial Black"/>
              <a:cs typeface="Arial Black"/>
            </a:endParaRPr>
          </a:p>
          <a:p>
            <a:pPr algn="just"/>
            <a:r>
              <a:rPr lang="en-US" sz="1800" b="1" i="1" dirty="0">
                <a:solidFill>
                  <a:schemeClr val="bg1"/>
                </a:solidFill>
              </a:rPr>
              <a:t>1.  Learn and remember everyone’s name.</a:t>
            </a:r>
          </a:p>
          <a:p>
            <a:pPr algn="just"/>
            <a:endParaRPr lang="en-US" sz="800" dirty="0">
              <a:solidFill>
                <a:schemeClr val="bg1"/>
              </a:solidFill>
            </a:endParaRPr>
          </a:p>
          <a:p>
            <a:pPr algn="just"/>
            <a:r>
              <a:rPr lang="en-US" sz="1800" b="1" i="1" dirty="0">
                <a:solidFill>
                  <a:schemeClr val="bg1"/>
                </a:solidFill>
              </a:rPr>
              <a:t>2.  Have a sincere enthusiastic personalized greeting every time.</a:t>
            </a:r>
          </a:p>
          <a:p>
            <a:pPr algn="just"/>
            <a:endParaRPr lang="en-US" sz="800" dirty="0">
              <a:solidFill>
                <a:schemeClr val="bg1"/>
              </a:solidFill>
            </a:endParaRPr>
          </a:p>
          <a:p>
            <a:pPr algn="just"/>
            <a:r>
              <a:rPr lang="en-US" sz="1800" b="1" i="1" dirty="0">
                <a:solidFill>
                  <a:schemeClr val="bg1"/>
                </a:solidFill>
              </a:rPr>
              <a:t>3.  Listen twice as much as you talk; listen for common ground.</a:t>
            </a:r>
          </a:p>
          <a:p>
            <a:pPr algn="just"/>
            <a:r>
              <a:rPr lang="en-US" sz="1800" b="1" i="1" dirty="0">
                <a:solidFill>
                  <a:schemeClr val="bg1"/>
                </a:solidFill>
              </a:rPr>
              <a:t>       (GOD gave us 2 ears and mouth for a reason!) </a:t>
            </a:r>
            <a:endParaRPr lang="en-US" sz="1800" i="1" dirty="0">
              <a:solidFill>
                <a:schemeClr val="bg1"/>
              </a:solidFill>
            </a:endParaRPr>
          </a:p>
          <a:p>
            <a:pPr algn="just"/>
            <a:endParaRPr lang="en-US" sz="800" dirty="0">
              <a:solidFill>
                <a:schemeClr val="bg1"/>
              </a:solidFill>
            </a:endParaRPr>
          </a:p>
          <a:p>
            <a:pPr algn="just"/>
            <a:r>
              <a:rPr lang="en-US" sz="1800" b="1" i="1" dirty="0">
                <a:solidFill>
                  <a:schemeClr val="bg1"/>
                </a:solidFill>
              </a:rPr>
              <a:t>4.  When you do talk, talk about them or something that they are 	interested in.</a:t>
            </a:r>
          </a:p>
          <a:p>
            <a:pPr algn="just"/>
            <a:endParaRPr lang="en-US" sz="800" dirty="0">
              <a:solidFill>
                <a:schemeClr val="bg1"/>
              </a:solidFill>
            </a:endParaRPr>
          </a:p>
          <a:p>
            <a:pPr algn="just"/>
            <a:r>
              <a:rPr lang="en-US" sz="1800" b="1" i="1" dirty="0">
                <a:solidFill>
                  <a:schemeClr val="bg1"/>
                </a:solidFill>
              </a:rPr>
              <a:t>5.  Never complain about ANYTHING!</a:t>
            </a:r>
          </a:p>
          <a:p>
            <a:pPr algn="just"/>
            <a:endParaRPr lang="en-US" sz="800" dirty="0">
              <a:solidFill>
                <a:schemeClr val="bg1"/>
              </a:solidFill>
            </a:endParaRPr>
          </a:p>
          <a:p>
            <a:pPr algn="just"/>
            <a:r>
              <a:rPr lang="en-US" sz="1800" b="1" i="1" dirty="0">
                <a:solidFill>
                  <a:schemeClr val="bg1"/>
                </a:solidFill>
              </a:rPr>
              <a:t>6.  POSITIVE (Always be positive about EVERYTHING!)</a:t>
            </a:r>
          </a:p>
          <a:p>
            <a:pPr algn="just"/>
            <a:endParaRPr lang="en-US" sz="800" dirty="0">
              <a:solidFill>
                <a:schemeClr val="bg1"/>
              </a:solidFill>
            </a:endParaRPr>
          </a:p>
          <a:p>
            <a:pPr algn="just"/>
            <a:r>
              <a:rPr lang="en-US" sz="1800" b="1" i="1" dirty="0">
                <a:solidFill>
                  <a:schemeClr val="bg1"/>
                </a:solidFill>
              </a:rPr>
              <a:t>7.  Give them something to </a:t>
            </a:r>
            <a:r>
              <a:rPr lang="en-US" sz="1800" b="1" i="1" u="sng" dirty="0">
                <a:solidFill>
                  <a:schemeClr val="bg1"/>
                </a:solidFill>
              </a:rPr>
              <a:t>admire.</a:t>
            </a:r>
          </a:p>
          <a:p>
            <a:pPr algn="just"/>
            <a:endParaRPr lang="en-US" sz="800" b="1" i="1" u="sng" dirty="0">
              <a:solidFill>
                <a:schemeClr val="bg1"/>
              </a:solidFill>
            </a:endParaRPr>
          </a:p>
          <a:p>
            <a:pPr algn="just"/>
            <a:r>
              <a:rPr lang="en-US" sz="1800" b="1" i="1" u="sng" dirty="0">
                <a:solidFill>
                  <a:schemeClr val="bg1"/>
                </a:solidFill>
              </a:rPr>
              <a:t>8.  Publicly recognize every achievement; no matter how SMALL!</a:t>
            </a:r>
          </a:p>
          <a:p>
            <a:pPr algn="just"/>
            <a:endParaRPr lang="en-US" sz="800" b="1" i="1" u="sng" dirty="0">
              <a:solidFill>
                <a:schemeClr val="bg1"/>
              </a:solidFill>
            </a:endParaRPr>
          </a:p>
          <a:p>
            <a:pPr algn="just"/>
            <a:r>
              <a:rPr lang="en-US" sz="1800" b="1" i="1" u="sng" dirty="0">
                <a:solidFill>
                  <a:schemeClr val="bg1"/>
                </a:solidFill>
              </a:rPr>
              <a:t>9.Introduce them to everyone with PRIDE and ENTHUSIASM!</a:t>
            </a:r>
          </a:p>
          <a:p>
            <a:pPr algn="just"/>
            <a:endParaRPr lang="en-US" sz="1800" u="sng" dirty="0">
              <a:solidFill>
                <a:schemeClr val="bg1"/>
              </a:solidFill>
            </a:endParaRPr>
          </a:p>
          <a:p>
            <a:pPr algn="just"/>
            <a:r>
              <a:rPr lang="en-US" sz="1800" b="1" i="1" u="sng" dirty="0">
                <a:solidFill>
                  <a:schemeClr val="bg1"/>
                </a:solidFill>
              </a:rPr>
              <a:t>        Always, ALWAYS MAKE PEOPLE FEEL SPECIAL!</a:t>
            </a:r>
          </a:p>
          <a:p>
            <a:pPr algn="just"/>
            <a:endParaRPr lang="en-US" sz="1800" u="sng" dirty="0">
              <a:solidFill>
                <a:schemeClr val="bg1"/>
              </a:solidFill>
            </a:endParaRPr>
          </a:p>
          <a:p>
            <a:pPr algn="just"/>
            <a:r>
              <a:rPr lang="en-US" sz="1800" b="1" i="1" u="sng" dirty="0">
                <a:solidFill>
                  <a:schemeClr val="bg1"/>
                </a:solidFill>
              </a:rPr>
              <a:t>     “EVERY DAY ABOVE THE GROUND IS A GREAT DAY.”</a:t>
            </a:r>
            <a:endParaRPr lang="en-US" sz="1800" i="1" dirty="0">
              <a:solidFill>
                <a:schemeClr val="bg1"/>
              </a:solidFill>
            </a:endParaRPr>
          </a:p>
          <a:p>
            <a:pPr algn="just"/>
            <a:endParaRPr lang="en-US" sz="1800" b="1" i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54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2590800"/>
          </a:xfrm>
          <a:effectLst/>
        </p:spPr>
        <p:txBody>
          <a:bodyPr/>
          <a:lstStyle/>
          <a:p>
            <a:pPr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DAVE AND JACKI BLASKO</a:t>
            </a:r>
            <a:br>
              <a:rPr lang="en-US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(after 50 years)</a:t>
            </a:r>
            <a:b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-128"/>
                <a:cs typeface="Arial Black"/>
              </a:rPr>
              <a:t>PEOPLE ARE “FASCINATING" or Frustrating!</a:t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b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-128"/>
                <a:cs typeface="Arial Black"/>
              </a:rPr>
            </a:b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-128"/>
                <a:cs typeface="Arial Black"/>
              </a:rPr>
              <a:t>IT IS A CHOICE!  Beep! Beep!</a:t>
            </a:r>
          </a:p>
        </p:txBody>
      </p:sp>
      <p:sp>
        <p:nvSpPr>
          <p:cNvPr id="26627" name="AutoShape 5" descr="00ae01c7f161$903a2580$2c188340@inspiron32fad8"/>
          <p:cNvSpPr>
            <a:spLocks noChangeAspect="1" noChangeArrowheads="1"/>
          </p:cNvSpPr>
          <p:nvPr/>
        </p:nvSpPr>
        <p:spPr bwMode="auto">
          <a:xfrm>
            <a:off x="66675" y="34925"/>
            <a:ext cx="712470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28" name="AutoShape 7" descr="00ae01c7f161$903a2580$2c188340@inspiron32fad8"/>
          <p:cNvSpPr>
            <a:spLocks noChangeAspect="1" noChangeArrowheads="1"/>
          </p:cNvSpPr>
          <p:nvPr/>
        </p:nvSpPr>
        <p:spPr bwMode="auto">
          <a:xfrm>
            <a:off x="66675" y="34925"/>
            <a:ext cx="712470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6629" name="Picture 8" descr="CARTO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667000"/>
            <a:ext cx="712470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316651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buFontTx/>
              <a:buNone/>
              <a:defRPr/>
            </a:pPr>
            <a:endParaRPr lang="en-US" sz="2000"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endParaRPr lang="en-US" sz="2000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7588" name="Picture 4" descr="SuccessSt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0"/>
            <a:ext cx="3806825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0" y="476518"/>
            <a:ext cx="5029200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dirty="0">
                <a:latin typeface="Arial" charset="0"/>
              </a:rPr>
              <a:t>   </a:t>
            </a:r>
            <a:r>
              <a:rPr lang="en-US" sz="2000" dirty="0">
                <a:solidFill>
                  <a:srgbClr val="FFFF00"/>
                </a:solidFill>
                <a:latin typeface="Arial" charset="0"/>
              </a:rPr>
              <a:t> 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 SPECIALIZED IN  “PEOPLE”!!!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and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OPC-3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Retailing System</a:t>
            </a: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57987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mind is like a parachute…  </a:t>
            </a:r>
            <a:b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It only works when it is open!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23838" y="2147917"/>
            <a:ext cx="8310562" cy="467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FontTx/>
              <a:buAutoNum type="arabicPeriod"/>
            </a:pPr>
            <a:r>
              <a:rPr lang="en-US" sz="2400" dirty="0">
                <a:cs typeface="MS PGothic" charset="0"/>
              </a:rPr>
              <a:t>CAN I TRUST THE PEOPLE / COMPANY?</a:t>
            </a:r>
          </a:p>
          <a:p>
            <a:pPr>
              <a:lnSpc>
                <a:spcPct val="150000"/>
              </a:lnSpc>
              <a:spcBef>
                <a:spcPct val="50000"/>
              </a:spcBef>
              <a:buFontTx/>
              <a:buAutoNum type="arabicPeriod"/>
            </a:pPr>
            <a:r>
              <a:rPr lang="en-US" sz="2400" dirty="0">
                <a:cs typeface="MS PGothic" charset="0"/>
              </a:rPr>
              <a:t>DO THESE PRODUCTS WORK?</a:t>
            </a:r>
          </a:p>
          <a:p>
            <a:pPr>
              <a:lnSpc>
                <a:spcPct val="150000"/>
              </a:lnSpc>
              <a:spcBef>
                <a:spcPct val="50000"/>
              </a:spcBef>
              <a:buFontTx/>
              <a:buAutoNum type="arabicPeriod"/>
            </a:pPr>
            <a:r>
              <a:rPr lang="en-US" sz="2400" dirty="0">
                <a:cs typeface="MS PGothic" charset="0"/>
              </a:rPr>
              <a:t>HOW CAN I DO THIS BUSINESS?  What do I do?</a:t>
            </a:r>
          </a:p>
          <a:p>
            <a:pPr>
              <a:lnSpc>
                <a:spcPct val="150000"/>
              </a:lnSpc>
              <a:spcBef>
                <a:spcPct val="50000"/>
              </a:spcBef>
              <a:buFontTx/>
              <a:buAutoNum type="arabicPeriod"/>
            </a:pPr>
            <a:r>
              <a:rPr lang="en-US" sz="2400" dirty="0">
                <a:cs typeface="MS PGothic" charset="0"/>
              </a:rPr>
              <a:t>WHAT DO I DO TO FIND TWO PEOPLE WHO WILL DO THIS BUSINESS?</a:t>
            </a:r>
          </a:p>
          <a:p>
            <a:pPr marL="0" indent="0">
              <a:lnSpc>
                <a:spcPct val="150000"/>
              </a:lnSpc>
              <a:spcBef>
                <a:spcPct val="50000"/>
              </a:spcBef>
            </a:pPr>
            <a:r>
              <a:rPr lang="en-US" sz="2400" dirty="0">
                <a:cs typeface="MS PGothic" charset="0"/>
              </a:rPr>
              <a:t>5.  WHAT DO I DO TO HELP THESE TWO PEOPLE MAKE  $1500 EVERY WEEK?</a:t>
            </a:r>
          </a:p>
        </p:txBody>
      </p:sp>
      <p:pic>
        <p:nvPicPr>
          <p:cNvPr id="9" name="Picture 3" descr="mso44DEF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8650" t="24429" r="31161" b="47260"/>
          <a:stretch>
            <a:fillRect/>
          </a:stretch>
        </p:blipFill>
        <p:spPr>
          <a:xfrm>
            <a:off x="6629400" y="1371600"/>
            <a:ext cx="2209800" cy="3039889"/>
          </a:xfrm>
          <a:prstGeom prst="ellipse">
            <a:avLst/>
          </a:prstGeom>
          <a:effectLst>
            <a:softEdge rad="112500"/>
          </a:effectLst>
        </p:spPr>
      </p:pic>
      <p:sp>
        <p:nvSpPr>
          <p:cNvPr id="33796" name="WordArt 4"/>
          <p:cNvSpPr>
            <a:spLocks noChangeArrowheads="1" noChangeShapeType="1" noTextEdit="1"/>
          </p:cNvSpPr>
          <p:nvPr/>
        </p:nvSpPr>
        <p:spPr bwMode="auto">
          <a:xfrm>
            <a:off x="381000" y="1614517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"/>
                <a:cs typeface="Arial Black"/>
              </a:rPr>
              <a:t>THESE WERE MY QUESTIONS</a:t>
            </a:r>
            <a:r>
              <a:rPr lang="en-US" sz="1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85702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 descr="White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13667" name="Line 3"/>
          <p:cNvSpPr>
            <a:spLocks noChangeShapeType="1"/>
          </p:cNvSpPr>
          <p:nvPr/>
        </p:nvSpPr>
        <p:spPr bwMode="auto">
          <a:xfrm flipV="1">
            <a:off x="1295400" y="4648200"/>
            <a:ext cx="1600200" cy="2286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68" name="Line 4"/>
          <p:cNvSpPr>
            <a:spLocks noChangeShapeType="1"/>
          </p:cNvSpPr>
          <p:nvPr/>
        </p:nvSpPr>
        <p:spPr bwMode="auto">
          <a:xfrm flipV="1">
            <a:off x="2895600" y="4191000"/>
            <a:ext cx="1066800" cy="4572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69" name="Line 5"/>
          <p:cNvSpPr>
            <a:spLocks noChangeShapeType="1"/>
          </p:cNvSpPr>
          <p:nvPr/>
        </p:nvSpPr>
        <p:spPr bwMode="auto">
          <a:xfrm flipV="1">
            <a:off x="3886200" y="4038600"/>
            <a:ext cx="2133600" cy="1524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0" name="Line 6"/>
          <p:cNvSpPr>
            <a:spLocks noChangeShapeType="1"/>
          </p:cNvSpPr>
          <p:nvPr/>
        </p:nvSpPr>
        <p:spPr bwMode="auto">
          <a:xfrm flipV="1">
            <a:off x="6096000" y="1371600"/>
            <a:ext cx="1981200" cy="2667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1" name="WordArt 7"/>
          <p:cNvSpPr>
            <a:spLocks noChangeArrowheads="1" noChangeShapeType="1" noTextEdit="1"/>
          </p:cNvSpPr>
          <p:nvPr/>
        </p:nvSpPr>
        <p:spPr bwMode="auto">
          <a:xfrm>
            <a:off x="838200" y="1219200"/>
            <a:ext cx="381000" cy="3733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ahoma"/>
                <a:ea typeface="Tahoma"/>
                <a:cs typeface="Tahoma"/>
              </a:rPr>
              <a:t>10-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ahoma"/>
                <a:ea typeface="Tahoma"/>
                <a:cs typeface="Tahoma"/>
              </a:rPr>
              <a:t>9-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ahoma"/>
                <a:ea typeface="Tahoma"/>
                <a:cs typeface="Tahoma"/>
              </a:rPr>
              <a:t>8-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ahoma"/>
                <a:ea typeface="Tahoma"/>
                <a:cs typeface="Tahoma"/>
              </a:rPr>
              <a:t>7-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ahoma"/>
                <a:ea typeface="Tahoma"/>
                <a:cs typeface="Tahoma"/>
              </a:rPr>
              <a:t>6-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ahoma"/>
                <a:ea typeface="Tahoma"/>
                <a:cs typeface="Tahoma"/>
              </a:rPr>
              <a:t>5-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ahoma"/>
                <a:ea typeface="Tahoma"/>
                <a:cs typeface="Tahoma"/>
              </a:rPr>
              <a:t>4-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ahoma"/>
                <a:ea typeface="Tahoma"/>
                <a:cs typeface="Tahoma"/>
              </a:rPr>
              <a:t>3-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ahoma"/>
                <a:ea typeface="Tahoma"/>
                <a:cs typeface="Tahoma"/>
              </a:rPr>
              <a:t>2-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ahoma"/>
                <a:ea typeface="Tahoma"/>
                <a:cs typeface="Tahoma"/>
              </a:rPr>
              <a:t>1-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ahoma"/>
                <a:ea typeface="Tahoma"/>
                <a:cs typeface="Tahoma"/>
              </a:rPr>
              <a:t>0-</a:t>
            </a:r>
          </a:p>
        </p:txBody>
      </p:sp>
      <p:sp>
        <p:nvSpPr>
          <p:cNvPr id="113672" name="WordArt 8"/>
          <p:cNvSpPr>
            <a:spLocks noChangeArrowheads="1" noChangeShapeType="1" noTextEdit="1"/>
          </p:cNvSpPr>
          <p:nvPr/>
        </p:nvSpPr>
        <p:spPr bwMode="auto">
          <a:xfrm rot="-5400000">
            <a:off x="388144" y="5631656"/>
            <a:ext cx="1295400" cy="242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 Black"/>
                <a:ea typeface="Arial Black"/>
                <a:cs typeface="Arial Black"/>
              </a:rPr>
              <a:t>One on One</a:t>
            </a:r>
          </a:p>
        </p:txBody>
      </p:sp>
      <p:sp>
        <p:nvSpPr>
          <p:cNvPr id="113673" name="WordArt 9"/>
          <p:cNvSpPr>
            <a:spLocks noChangeArrowheads="1" noChangeShapeType="1" noTextEdit="1"/>
          </p:cNvSpPr>
          <p:nvPr/>
        </p:nvSpPr>
        <p:spPr bwMode="auto">
          <a:xfrm rot="-5400000">
            <a:off x="1226344" y="5631656"/>
            <a:ext cx="1295400" cy="242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 Black"/>
                <a:ea typeface="Arial Black"/>
                <a:cs typeface="Arial Black"/>
              </a:rPr>
              <a:t>Two on One</a:t>
            </a:r>
          </a:p>
        </p:txBody>
      </p:sp>
      <p:sp>
        <p:nvSpPr>
          <p:cNvPr id="113674" name="WordArt 10"/>
          <p:cNvSpPr>
            <a:spLocks noChangeArrowheads="1" noChangeShapeType="1" noTextEdit="1"/>
          </p:cNvSpPr>
          <p:nvPr/>
        </p:nvSpPr>
        <p:spPr bwMode="auto">
          <a:xfrm rot="-5400000">
            <a:off x="2216944" y="5631656"/>
            <a:ext cx="1295400" cy="242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 Black"/>
                <a:ea typeface="Arial Black"/>
                <a:cs typeface="Arial Black"/>
              </a:rPr>
              <a:t>Product Show</a:t>
            </a:r>
          </a:p>
        </p:txBody>
      </p:sp>
      <p:sp>
        <p:nvSpPr>
          <p:cNvPr id="113675" name="WordArt 11"/>
          <p:cNvSpPr>
            <a:spLocks noChangeArrowheads="1" noChangeShapeType="1" noTextEdit="1"/>
          </p:cNvSpPr>
          <p:nvPr/>
        </p:nvSpPr>
        <p:spPr bwMode="auto">
          <a:xfrm rot="-5400000">
            <a:off x="3489698" y="5578102"/>
            <a:ext cx="1295400" cy="3499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 Black"/>
                <a:ea typeface="Arial Black"/>
                <a:cs typeface="Arial Black"/>
              </a:rPr>
              <a:t>HBP</a:t>
            </a:r>
          </a:p>
        </p:txBody>
      </p:sp>
      <p:sp>
        <p:nvSpPr>
          <p:cNvPr id="113676" name="WordArt 12"/>
          <p:cNvSpPr>
            <a:spLocks noChangeArrowheads="1" noChangeShapeType="1" noTextEdit="1"/>
          </p:cNvSpPr>
          <p:nvPr/>
        </p:nvSpPr>
        <p:spPr bwMode="auto">
          <a:xfrm rot="-5400000">
            <a:off x="4883944" y="5631656"/>
            <a:ext cx="1295400" cy="242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 Black"/>
                <a:ea typeface="Arial Black"/>
                <a:cs typeface="Arial Black"/>
              </a:rPr>
              <a:t>Corings</a:t>
            </a:r>
          </a:p>
        </p:txBody>
      </p:sp>
      <p:sp>
        <p:nvSpPr>
          <p:cNvPr id="113677" name="WordArt 13"/>
          <p:cNvSpPr>
            <a:spLocks noChangeArrowheads="1" noChangeShapeType="1" noTextEdit="1"/>
          </p:cNvSpPr>
          <p:nvPr/>
        </p:nvSpPr>
        <p:spPr bwMode="auto">
          <a:xfrm rot="-5400000">
            <a:off x="2788098" y="5657418"/>
            <a:ext cx="1295400" cy="1913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 Black"/>
                <a:ea typeface="Arial Black"/>
                <a:cs typeface="Arial Black"/>
              </a:rPr>
              <a:t>CD’s</a:t>
            </a:r>
          </a:p>
        </p:txBody>
      </p:sp>
      <p:sp>
        <p:nvSpPr>
          <p:cNvPr id="113678" name="WordArt 14"/>
          <p:cNvSpPr>
            <a:spLocks noChangeArrowheads="1" noChangeShapeType="1" noTextEdit="1"/>
          </p:cNvSpPr>
          <p:nvPr/>
        </p:nvSpPr>
        <p:spPr bwMode="auto">
          <a:xfrm rot="-5400000">
            <a:off x="5493544" y="5631656"/>
            <a:ext cx="1295400" cy="242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 Black"/>
                <a:ea typeface="Arial Black"/>
                <a:cs typeface="Arial Black"/>
              </a:rPr>
              <a:t>DVD’s</a:t>
            </a:r>
          </a:p>
        </p:txBody>
      </p:sp>
      <p:sp>
        <p:nvSpPr>
          <p:cNvPr id="113679" name="WordArt 15"/>
          <p:cNvSpPr>
            <a:spLocks noChangeArrowheads="1" noChangeShapeType="1" noTextEdit="1"/>
          </p:cNvSpPr>
          <p:nvPr/>
        </p:nvSpPr>
        <p:spPr bwMode="auto">
          <a:xfrm rot="-5400000">
            <a:off x="6255544" y="5631656"/>
            <a:ext cx="1295400" cy="242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 Black"/>
                <a:ea typeface="Arial Black"/>
                <a:cs typeface="Arial Black"/>
              </a:rPr>
              <a:t>NMTSS Events</a:t>
            </a:r>
          </a:p>
        </p:txBody>
      </p:sp>
      <p:sp>
        <p:nvSpPr>
          <p:cNvPr id="113680" name="WordArt 16"/>
          <p:cNvSpPr>
            <a:spLocks noChangeArrowheads="1" noChangeShapeType="1" noTextEdit="1"/>
          </p:cNvSpPr>
          <p:nvPr/>
        </p:nvSpPr>
        <p:spPr bwMode="auto">
          <a:xfrm rot="-5400000">
            <a:off x="7017544" y="5631656"/>
            <a:ext cx="1295400" cy="242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 Black"/>
                <a:ea typeface="Arial Black"/>
                <a:cs typeface="Arial Black"/>
              </a:rPr>
              <a:t>Coventions</a:t>
            </a:r>
          </a:p>
        </p:txBody>
      </p:sp>
      <p:sp>
        <p:nvSpPr>
          <p:cNvPr id="113681" name="Line 17"/>
          <p:cNvSpPr>
            <a:spLocks noChangeShapeType="1"/>
          </p:cNvSpPr>
          <p:nvPr/>
        </p:nvSpPr>
        <p:spPr bwMode="auto">
          <a:xfrm>
            <a:off x="1219200" y="4953000"/>
            <a:ext cx="6705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2" name="Line 18"/>
          <p:cNvSpPr>
            <a:spLocks noChangeShapeType="1"/>
          </p:cNvSpPr>
          <p:nvPr/>
        </p:nvSpPr>
        <p:spPr bwMode="auto">
          <a:xfrm flipV="1">
            <a:off x="1219200" y="1143000"/>
            <a:ext cx="0" cy="3810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3" name="Oval 19"/>
          <p:cNvSpPr>
            <a:spLocks noChangeArrowheads="1"/>
          </p:cNvSpPr>
          <p:nvPr/>
        </p:nvSpPr>
        <p:spPr bwMode="auto">
          <a:xfrm>
            <a:off x="2743200" y="4572000"/>
            <a:ext cx="228600" cy="1524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13684" name="Oval 20"/>
          <p:cNvSpPr>
            <a:spLocks noChangeArrowheads="1"/>
          </p:cNvSpPr>
          <p:nvPr/>
        </p:nvSpPr>
        <p:spPr bwMode="auto">
          <a:xfrm>
            <a:off x="3886200" y="4114800"/>
            <a:ext cx="228600" cy="1524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13685" name="Oval 21"/>
          <p:cNvSpPr>
            <a:spLocks noChangeArrowheads="1"/>
          </p:cNvSpPr>
          <p:nvPr/>
        </p:nvSpPr>
        <p:spPr bwMode="auto">
          <a:xfrm>
            <a:off x="6781800" y="2895600"/>
            <a:ext cx="228600" cy="1524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13686" name="Oval 22"/>
          <p:cNvSpPr>
            <a:spLocks noChangeArrowheads="1"/>
          </p:cNvSpPr>
          <p:nvPr/>
        </p:nvSpPr>
        <p:spPr bwMode="auto">
          <a:xfrm>
            <a:off x="5943600" y="3962400"/>
            <a:ext cx="228600" cy="1524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13687" name="Oval 23"/>
          <p:cNvSpPr>
            <a:spLocks noChangeArrowheads="1"/>
          </p:cNvSpPr>
          <p:nvPr/>
        </p:nvSpPr>
        <p:spPr bwMode="auto">
          <a:xfrm>
            <a:off x="7924800" y="1371600"/>
            <a:ext cx="228600" cy="1524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13688" name="WordArt 24"/>
          <p:cNvSpPr>
            <a:spLocks noChangeArrowheads="1" noChangeShapeType="1" noTextEdit="1"/>
          </p:cNvSpPr>
          <p:nvPr/>
        </p:nvSpPr>
        <p:spPr bwMode="auto">
          <a:xfrm rot="1529854">
            <a:off x="1206500" y="4086225"/>
            <a:ext cx="1143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"/>
                <a:ea typeface="Arial"/>
                <a:cs typeface="Arial"/>
              </a:rPr>
              <a:t>Possibility</a:t>
            </a:r>
          </a:p>
        </p:txBody>
      </p:sp>
      <p:sp>
        <p:nvSpPr>
          <p:cNvPr id="113689" name="WordArt 25"/>
          <p:cNvSpPr>
            <a:spLocks noChangeArrowheads="1" noChangeShapeType="1" noTextEdit="1"/>
          </p:cNvSpPr>
          <p:nvPr/>
        </p:nvSpPr>
        <p:spPr bwMode="auto">
          <a:xfrm rot="1714005">
            <a:off x="2478088" y="3571875"/>
            <a:ext cx="13716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"/>
                <a:ea typeface="Arial"/>
                <a:cs typeface="Arial"/>
              </a:rPr>
              <a:t>Prospect</a:t>
            </a:r>
          </a:p>
        </p:txBody>
      </p:sp>
      <p:sp>
        <p:nvSpPr>
          <p:cNvPr id="113690" name="WordArt 26"/>
          <p:cNvSpPr>
            <a:spLocks noChangeArrowheads="1" noChangeShapeType="1" noTextEdit="1"/>
          </p:cNvSpPr>
          <p:nvPr/>
        </p:nvSpPr>
        <p:spPr bwMode="auto">
          <a:xfrm rot="1665581">
            <a:off x="3862388" y="3271838"/>
            <a:ext cx="1981200" cy="301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"/>
                <a:ea typeface="Arial"/>
                <a:cs typeface="Arial"/>
              </a:rPr>
              <a:t>Preferred Customer</a:t>
            </a:r>
          </a:p>
        </p:txBody>
      </p:sp>
      <p:sp>
        <p:nvSpPr>
          <p:cNvPr id="113691" name="WordArt 27"/>
          <p:cNvSpPr>
            <a:spLocks noChangeArrowheads="1" noChangeShapeType="1" noTextEdit="1"/>
          </p:cNvSpPr>
          <p:nvPr/>
        </p:nvSpPr>
        <p:spPr bwMode="auto">
          <a:xfrm rot="1788538">
            <a:off x="5548313" y="2417763"/>
            <a:ext cx="12192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"/>
                <a:ea typeface="Arial"/>
                <a:cs typeface="Arial"/>
              </a:rPr>
              <a:t>Distributor</a:t>
            </a:r>
          </a:p>
        </p:txBody>
      </p:sp>
      <p:sp>
        <p:nvSpPr>
          <p:cNvPr id="113692" name="WordArt 28"/>
          <p:cNvSpPr>
            <a:spLocks noChangeArrowheads="1" noChangeShapeType="1" noTextEdit="1"/>
          </p:cNvSpPr>
          <p:nvPr/>
        </p:nvSpPr>
        <p:spPr bwMode="auto">
          <a:xfrm rot="1880255">
            <a:off x="6367463" y="955675"/>
            <a:ext cx="145732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"/>
                <a:ea typeface="Arial"/>
                <a:cs typeface="Arial"/>
              </a:rPr>
              <a:t>Unfranchise Owner</a:t>
            </a:r>
          </a:p>
        </p:txBody>
      </p:sp>
      <p:sp>
        <p:nvSpPr>
          <p:cNvPr id="113693" name="WordArt 29"/>
          <p:cNvSpPr>
            <a:spLocks noChangeArrowheads="1" noChangeShapeType="1" noTextEdit="1"/>
          </p:cNvSpPr>
          <p:nvPr/>
        </p:nvSpPr>
        <p:spPr bwMode="auto">
          <a:xfrm>
            <a:off x="1600200" y="762000"/>
            <a:ext cx="4087813" cy="8191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lgerian"/>
                <a:ea typeface="Algerian"/>
                <a:cs typeface="Algerian"/>
              </a:rPr>
              <a:t>BELIEF CURVE</a:t>
            </a:r>
          </a:p>
        </p:txBody>
      </p:sp>
      <p:sp>
        <p:nvSpPr>
          <p:cNvPr id="113694" name="Freeform 30"/>
          <p:cNvSpPr>
            <a:spLocks/>
          </p:cNvSpPr>
          <p:nvPr/>
        </p:nvSpPr>
        <p:spPr bwMode="auto">
          <a:xfrm>
            <a:off x="1295400" y="1447800"/>
            <a:ext cx="6858000" cy="3441700"/>
          </a:xfrm>
          <a:custGeom>
            <a:avLst/>
            <a:gdLst>
              <a:gd name="T0" fmla="*/ 0 w 4320"/>
              <a:gd name="T1" fmla="*/ 2147483647 h 2168"/>
              <a:gd name="T2" fmla="*/ 2147483647 w 4320"/>
              <a:gd name="T3" fmla="*/ 2147483647 h 2168"/>
              <a:gd name="T4" fmla="*/ 2147483647 w 4320"/>
              <a:gd name="T5" fmla="*/ 2147483647 h 2168"/>
              <a:gd name="T6" fmla="*/ 2147483647 w 4320"/>
              <a:gd name="T7" fmla="*/ 2147483647 h 2168"/>
              <a:gd name="T8" fmla="*/ 2147483647 w 4320"/>
              <a:gd name="T9" fmla="*/ 2147483647 h 2168"/>
              <a:gd name="T10" fmla="*/ 2147483647 w 4320"/>
              <a:gd name="T11" fmla="*/ 2147483647 h 2168"/>
              <a:gd name="T12" fmla="*/ 2147483647 w 4320"/>
              <a:gd name="T13" fmla="*/ 2147483647 h 2168"/>
              <a:gd name="T14" fmla="*/ 2147483647 w 4320"/>
              <a:gd name="T15" fmla="*/ 2147483647 h 2168"/>
              <a:gd name="T16" fmla="*/ 2147483647 w 4320"/>
              <a:gd name="T17" fmla="*/ 2147483647 h 2168"/>
              <a:gd name="T18" fmla="*/ 2147483647 w 4320"/>
              <a:gd name="T19" fmla="*/ 2147483647 h 2168"/>
              <a:gd name="T20" fmla="*/ 2147483647 w 4320"/>
              <a:gd name="T21" fmla="*/ 2147483647 h 2168"/>
              <a:gd name="T22" fmla="*/ 2147483647 w 4320"/>
              <a:gd name="T23" fmla="*/ 2147483647 h 2168"/>
              <a:gd name="T24" fmla="*/ 2147483647 w 4320"/>
              <a:gd name="T25" fmla="*/ 2147483647 h 2168"/>
              <a:gd name="T26" fmla="*/ 2147483647 w 4320"/>
              <a:gd name="T27" fmla="*/ 2147483647 h 2168"/>
              <a:gd name="T28" fmla="*/ 2147483647 w 4320"/>
              <a:gd name="T29" fmla="*/ 2147483647 h 2168"/>
              <a:gd name="T30" fmla="*/ 2147483647 w 4320"/>
              <a:gd name="T31" fmla="*/ 2147483647 h 2168"/>
              <a:gd name="T32" fmla="*/ 2147483647 w 4320"/>
              <a:gd name="T33" fmla="*/ 0 h 216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320"/>
              <a:gd name="T52" fmla="*/ 0 h 2168"/>
              <a:gd name="T53" fmla="*/ 4320 w 4320"/>
              <a:gd name="T54" fmla="*/ 2168 h 216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320" h="2168">
                <a:moveTo>
                  <a:pt x="0" y="2112"/>
                </a:moveTo>
                <a:cubicBezTo>
                  <a:pt x="108" y="2140"/>
                  <a:pt x="216" y="2168"/>
                  <a:pt x="288" y="2160"/>
                </a:cubicBezTo>
                <a:cubicBezTo>
                  <a:pt x="360" y="2152"/>
                  <a:pt x="360" y="2064"/>
                  <a:pt x="432" y="2064"/>
                </a:cubicBezTo>
                <a:cubicBezTo>
                  <a:pt x="504" y="2064"/>
                  <a:pt x="624" y="2168"/>
                  <a:pt x="720" y="2160"/>
                </a:cubicBezTo>
                <a:cubicBezTo>
                  <a:pt x="816" y="2152"/>
                  <a:pt x="928" y="2024"/>
                  <a:pt x="1008" y="2016"/>
                </a:cubicBezTo>
                <a:cubicBezTo>
                  <a:pt x="1088" y="2008"/>
                  <a:pt x="1136" y="2136"/>
                  <a:pt x="1200" y="2112"/>
                </a:cubicBezTo>
                <a:cubicBezTo>
                  <a:pt x="1264" y="2088"/>
                  <a:pt x="1320" y="1888"/>
                  <a:pt x="1392" y="1872"/>
                </a:cubicBezTo>
                <a:cubicBezTo>
                  <a:pt x="1464" y="1856"/>
                  <a:pt x="1576" y="2040"/>
                  <a:pt x="1632" y="2016"/>
                </a:cubicBezTo>
                <a:cubicBezTo>
                  <a:pt x="1688" y="1992"/>
                  <a:pt x="1648" y="1752"/>
                  <a:pt x="1728" y="1728"/>
                </a:cubicBezTo>
                <a:cubicBezTo>
                  <a:pt x="1808" y="1704"/>
                  <a:pt x="2008" y="1888"/>
                  <a:pt x="2112" y="1872"/>
                </a:cubicBezTo>
                <a:cubicBezTo>
                  <a:pt x="2216" y="1856"/>
                  <a:pt x="2256" y="1632"/>
                  <a:pt x="2352" y="1632"/>
                </a:cubicBezTo>
                <a:cubicBezTo>
                  <a:pt x="2448" y="1632"/>
                  <a:pt x="2592" y="1872"/>
                  <a:pt x="2688" y="1872"/>
                </a:cubicBezTo>
                <a:cubicBezTo>
                  <a:pt x="2784" y="1872"/>
                  <a:pt x="2824" y="1664"/>
                  <a:pt x="2928" y="1632"/>
                </a:cubicBezTo>
                <a:cubicBezTo>
                  <a:pt x="3032" y="1600"/>
                  <a:pt x="3216" y="1784"/>
                  <a:pt x="3312" y="1680"/>
                </a:cubicBezTo>
                <a:cubicBezTo>
                  <a:pt x="3408" y="1576"/>
                  <a:pt x="3376" y="1104"/>
                  <a:pt x="3504" y="1008"/>
                </a:cubicBezTo>
                <a:cubicBezTo>
                  <a:pt x="3632" y="912"/>
                  <a:pt x="3944" y="1272"/>
                  <a:pt x="4080" y="1104"/>
                </a:cubicBezTo>
                <a:cubicBezTo>
                  <a:pt x="4216" y="936"/>
                  <a:pt x="4280" y="184"/>
                  <a:pt x="432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95" name="Line 31"/>
          <p:cNvSpPr>
            <a:spLocks noChangeShapeType="1"/>
          </p:cNvSpPr>
          <p:nvPr/>
        </p:nvSpPr>
        <p:spPr bwMode="auto">
          <a:xfrm>
            <a:off x="1447800" y="1600200"/>
            <a:ext cx="6096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13696" name="Line 32"/>
          <p:cNvSpPr>
            <a:spLocks noChangeShapeType="1"/>
          </p:cNvSpPr>
          <p:nvPr/>
        </p:nvSpPr>
        <p:spPr bwMode="auto">
          <a:xfrm>
            <a:off x="1447800" y="2133600"/>
            <a:ext cx="609600" cy="0"/>
          </a:xfrm>
          <a:prstGeom prst="line">
            <a:avLst/>
          </a:prstGeom>
          <a:noFill/>
          <a:ln w="146050">
            <a:solidFill>
              <a:srgbClr val="FF00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97" name="WordArt 33"/>
          <p:cNvSpPr>
            <a:spLocks noChangeArrowheads="1" noChangeShapeType="1" noTextEdit="1"/>
          </p:cNvSpPr>
          <p:nvPr/>
        </p:nvSpPr>
        <p:spPr bwMode="auto">
          <a:xfrm>
            <a:off x="2286000" y="1447800"/>
            <a:ext cx="660400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  <a:ea typeface="Arial Black"/>
                <a:cs typeface="Arial Black"/>
              </a:rPr>
              <a:t>ACTION</a:t>
            </a:r>
          </a:p>
        </p:txBody>
      </p:sp>
      <p:sp>
        <p:nvSpPr>
          <p:cNvPr id="113698" name="Text Box 34"/>
          <p:cNvSpPr txBox="1">
            <a:spLocks noChangeArrowheads="1"/>
          </p:cNvSpPr>
          <p:nvPr/>
        </p:nvSpPr>
        <p:spPr bwMode="auto">
          <a:xfrm>
            <a:off x="6781800" y="3429000"/>
            <a:ext cx="20574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Act your way into FEELING!!</a:t>
            </a:r>
          </a:p>
        </p:txBody>
      </p:sp>
      <p:sp>
        <p:nvSpPr>
          <p:cNvPr id="113699" name="Text Box 35"/>
          <p:cNvSpPr txBox="1">
            <a:spLocks noChangeArrowheads="1"/>
          </p:cNvSpPr>
          <p:nvPr/>
        </p:nvSpPr>
        <p:spPr bwMode="auto">
          <a:xfrm>
            <a:off x="2209800" y="1905000"/>
            <a:ext cx="24384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EMOTION</a:t>
            </a:r>
          </a:p>
        </p:txBody>
      </p:sp>
      <p:sp>
        <p:nvSpPr>
          <p:cNvPr id="113700" name="WordArt 11"/>
          <p:cNvSpPr>
            <a:spLocks noChangeArrowheads="1" noChangeShapeType="1" noTextEdit="1"/>
          </p:cNvSpPr>
          <p:nvPr/>
        </p:nvSpPr>
        <p:spPr bwMode="auto">
          <a:xfrm rot="-5400000">
            <a:off x="4198144" y="5631656"/>
            <a:ext cx="1295400" cy="242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 Black"/>
                <a:ea typeface="Arial Black"/>
                <a:cs typeface="Arial Black"/>
              </a:rPr>
              <a:t>UBP</a:t>
            </a:r>
          </a:p>
        </p:txBody>
      </p:sp>
      <p:sp>
        <p:nvSpPr>
          <p:cNvPr id="113701" name="WordArt 9"/>
          <p:cNvSpPr>
            <a:spLocks noChangeArrowheads="1" noChangeShapeType="1" noTextEdit="1"/>
          </p:cNvSpPr>
          <p:nvPr/>
        </p:nvSpPr>
        <p:spPr bwMode="auto">
          <a:xfrm rot="-5400000">
            <a:off x="1759744" y="5631656"/>
            <a:ext cx="1295400" cy="242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 Black"/>
                <a:ea typeface="Arial Black"/>
                <a:cs typeface="Arial Black"/>
              </a:rPr>
              <a:t>Business Social</a:t>
            </a:r>
          </a:p>
        </p:txBody>
      </p:sp>
    </p:spTree>
    <p:extLst>
      <p:ext uri="{BB962C8B-B14F-4D97-AF65-F5344CB8AC3E}">
        <p14:creationId xmlns:p14="http://schemas.microsoft.com/office/powerpoint/2010/main" val="3978669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3"/>
          <p:cNvSpPr txBox="1">
            <a:spLocks noChangeArrowheads="1"/>
          </p:cNvSpPr>
          <p:nvPr/>
        </p:nvSpPr>
        <p:spPr bwMode="auto">
          <a:xfrm>
            <a:off x="1295400" y="1066800"/>
            <a:ext cx="678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5400" dirty="0">
                <a:solidFill>
                  <a:srgbClr val="FFFF00"/>
                </a:solidFill>
                <a:latin typeface="Calibri" charset="0"/>
              </a:rPr>
              <a:t>One to One Marketing/Network Marketing is a </a:t>
            </a:r>
          </a:p>
          <a:p>
            <a:pPr algn="ctr" eaLnBrk="1" hangingPunct="1"/>
            <a:r>
              <a:rPr lang="en-US" sz="5400" dirty="0">
                <a:solidFill>
                  <a:srgbClr val="FFFF00"/>
                </a:solidFill>
                <a:latin typeface="Calibri" charset="0"/>
              </a:rPr>
              <a:t> Relationship Business more than a Sales Business</a:t>
            </a:r>
          </a:p>
        </p:txBody>
      </p:sp>
    </p:spTree>
    <p:extLst>
      <p:ext uri="{BB962C8B-B14F-4D97-AF65-F5344CB8AC3E}">
        <p14:creationId xmlns:p14="http://schemas.microsoft.com/office/powerpoint/2010/main" val="695276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latin typeface="Arial Black"/>
                <a:cs typeface="Arial Black"/>
              </a:rPr>
              <a:t>BUILDING</a:t>
            </a:r>
            <a:br>
              <a:rPr lang="en-US" dirty="0">
                <a:solidFill>
                  <a:srgbClr val="FFFF00"/>
                </a:solidFill>
                <a:latin typeface="Arial Black"/>
                <a:cs typeface="Arial Black"/>
              </a:rPr>
            </a:br>
            <a:r>
              <a:rPr lang="en-US" dirty="0">
                <a:solidFill>
                  <a:srgbClr val="FFFF00"/>
                </a:solidFill>
                <a:latin typeface="Arial Black"/>
                <a:cs typeface="Arial Black"/>
              </a:rPr>
              <a:t>RICH RELATIONSHIPS!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190998"/>
            <a:ext cx="4005653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729" y="4204833"/>
            <a:ext cx="3444371" cy="2554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6846" y="4204833"/>
            <a:ext cx="10217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 Black"/>
                <a:cs typeface="Arial Black"/>
              </a:rPr>
              <a:t>MA</a:t>
            </a:r>
          </a:p>
          <a:p>
            <a:endParaRPr lang="en-US" sz="2000" dirty="0">
              <a:solidFill>
                <a:srgbClr val="FFFF00"/>
              </a:solidFill>
              <a:latin typeface="Arial Black"/>
              <a:cs typeface="Arial Black"/>
            </a:endParaRPr>
          </a:p>
          <a:p>
            <a:r>
              <a:rPr lang="en-US" sz="2000" dirty="0">
                <a:solidFill>
                  <a:srgbClr val="FFFF00"/>
                </a:solidFill>
                <a:latin typeface="Arial Black"/>
                <a:cs typeface="Arial Black"/>
              </a:rPr>
              <a:t>  F</a:t>
            </a:r>
          </a:p>
          <a:p>
            <a:r>
              <a:rPr lang="en-US" sz="2000" dirty="0">
                <a:solidFill>
                  <a:srgbClr val="FFFF00"/>
                </a:solidFill>
                <a:latin typeface="Arial Black"/>
                <a:cs typeface="Arial Black"/>
              </a:rPr>
              <a:t>  A</a:t>
            </a:r>
          </a:p>
          <a:p>
            <a:r>
              <a:rPr lang="en-US" sz="2000" dirty="0">
                <a:solidFill>
                  <a:srgbClr val="FFFF00"/>
                </a:solidFill>
                <a:latin typeface="Arial Black"/>
                <a:cs typeface="Arial Black"/>
              </a:rPr>
              <a:t>  M</a:t>
            </a:r>
          </a:p>
          <a:p>
            <a:r>
              <a:rPr lang="en-US" sz="2000" dirty="0">
                <a:solidFill>
                  <a:srgbClr val="FFFF00"/>
                </a:solidFill>
                <a:latin typeface="Arial Black"/>
                <a:cs typeface="Arial Black"/>
              </a:rPr>
              <a:t>   I</a:t>
            </a:r>
          </a:p>
          <a:p>
            <a:r>
              <a:rPr lang="en-US" sz="2000" dirty="0">
                <a:solidFill>
                  <a:srgbClr val="FFFF00"/>
                </a:solidFill>
                <a:latin typeface="Arial Black"/>
                <a:cs typeface="Arial Black"/>
              </a:rPr>
              <a:t>   L </a:t>
            </a:r>
          </a:p>
          <a:p>
            <a:r>
              <a:rPr lang="en-US" sz="2000" dirty="0">
                <a:solidFill>
                  <a:srgbClr val="FFFF00"/>
                </a:solidFill>
                <a:latin typeface="Arial Black"/>
                <a:cs typeface="Arial Black"/>
              </a:rPr>
              <a:t>   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1905000"/>
            <a:ext cx="40386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190" y="1801015"/>
            <a:ext cx="3560539" cy="23137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174675"/>
            <a:ext cx="4005653" cy="243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1474954"/>
            <a:ext cx="4038600" cy="26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77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>
                <a:solidFill>
                  <a:srgbClr val="FFFF00"/>
                </a:solidFill>
              </a:rPr>
              <a:t>INVEST IN 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/>
              <a:t>     </a:t>
            </a:r>
            <a:r>
              <a:rPr lang="en-US" sz="4000" dirty="0">
                <a:solidFill>
                  <a:schemeClr val="bg1"/>
                </a:solidFill>
              </a:rPr>
              <a:t>This business is:</a:t>
            </a:r>
          </a:p>
          <a:p>
            <a:r>
              <a:rPr lang="en-US" sz="4000" dirty="0">
                <a:solidFill>
                  <a:schemeClr val="bg1"/>
                </a:solidFill>
              </a:rPr>
              <a:t> 90% </a:t>
            </a:r>
            <a:r>
              <a:rPr lang="en-US" sz="4000">
                <a:solidFill>
                  <a:schemeClr val="bg1"/>
                </a:solidFill>
              </a:rPr>
              <a:t>People Skills &amp; </a:t>
            </a:r>
            <a:r>
              <a:rPr lang="en-US" sz="4000" dirty="0">
                <a:solidFill>
                  <a:schemeClr val="bg1"/>
                </a:solidFill>
              </a:rPr>
              <a:t>Personal        Growth</a:t>
            </a:r>
          </a:p>
          <a:p>
            <a:r>
              <a:rPr lang="en-US" sz="4000" dirty="0">
                <a:solidFill>
                  <a:schemeClr val="bg1"/>
                </a:solidFill>
              </a:rPr>
              <a:t> 10% Business Skills</a:t>
            </a:r>
          </a:p>
        </p:txBody>
      </p:sp>
    </p:spTree>
    <p:extLst>
      <p:ext uri="{BB962C8B-B14F-4D97-AF65-F5344CB8AC3E}">
        <p14:creationId xmlns:p14="http://schemas.microsoft.com/office/powerpoint/2010/main" val="3310656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mso576A9"/>
          <p:cNvPicPr>
            <a:picLocks noChangeAspect="1" noChangeArrowheads="1"/>
          </p:cNvPicPr>
          <p:nvPr/>
        </p:nvPicPr>
        <p:blipFill>
          <a:blip r:embed="rId3"/>
          <a:srcRect t="3767" r="10959" b="3297"/>
          <a:stretch>
            <a:fillRect/>
          </a:stretch>
        </p:blipFill>
        <p:spPr bwMode="auto">
          <a:xfrm>
            <a:off x="0" y="990600"/>
            <a:ext cx="914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WordArt 3"/>
          <p:cNvSpPr>
            <a:spLocks noChangeArrowheads="1" noChangeShapeType="1" noTextEdit="1"/>
          </p:cNvSpPr>
          <p:nvPr/>
        </p:nvSpPr>
        <p:spPr bwMode="auto">
          <a:xfrm>
            <a:off x="429297" y="304800"/>
            <a:ext cx="8255357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alibri" pitchFamily="34" charset="0"/>
                <a:ea typeface="Goudy Stout"/>
                <a:cs typeface="Goudy Stout"/>
              </a:rPr>
              <a:t>INVEST  IN  PEOPLE</a:t>
            </a:r>
            <a:endParaRPr lang="en-US" sz="28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Calibri" pitchFamily="34" charset="0"/>
              <a:ea typeface="Goudy Stout"/>
              <a:cs typeface="Goudy Stout"/>
            </a:endParaRPr>
          </a:p>
        </p:txBody>
      </p:sp>
      <p:sp>
        <p:nvSpPr>
          <p:cNvPr id="1165316" name="WordArt 4"/>
          <p:cNvSpPr>
            <a:spLocks noChangeArrowheads="1" noChangeShapeType="1" noTextEdit="1"/>
          </p:cNvSpPr>
          <p:nvPr/>
        </p:nvSpPr>
        <p:spPr bwMode="auto">
          <a:xfrm>
            <a:off x="609600" y="5562600"/>
            <a:ext cx="8229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alibri" pitchFamily="34" charset="0"/>
                <a:ea typeface="Goudy Stout"/>
                <a:cs typeface="Goudy Stout"/>
              </a:rPr>
              <a:t>WHEN YOU WORK FOR THE RIGHT PEOPLE,</a:t>
            </a:r>
          </a:p>
          <a:p>
            <a:pPr algn="ctr"/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alibri" pitchFamily="34" charset="0"/>
                <a:ea typeface="Goudy Stout"/>
                <a:cs typeface="Goudy Stout"/>
              </a:rPr>
              <a:t>MARKET AMERICA WILL PAY YOU RESIDUAL INCOME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Goudy Stout"/>
                <a:ea typeface="Goudy Stout"/>
                <a:cs typeface="Goudy Stou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6760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5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5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53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1062</Words>
  <Application>Microsoft Macintosh PowerPoint</Application>
  <PresentationFormat>On-screen Show (4:3)</PresentationFormat>
  <Paragraphs>238</Paragraphs>
  <Slides>15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Algerian</vt:lpstr>
      <vt:lpstr>Arial</vt:lpstr>
      <vt:lpstr>Arial Black</vt:lpstr>
      <vt:lpstr>Calibri</vt:lpstr>
      <vt:lpstr>Edwardian Script ITC</vt:lpstr>
      <vt:lpstr>Goudy Stout</vt:lpstr>
      <vt:lpstr>Tahoma</vt:lpstr>
      <vt:lpstr>Verdana</vt:lpstr>
      <vt:lpstr>Office Theme</vt:lpstr>
      <vt:lpstr>Twin Cities Welcomes</vt:lpstr>
      <vt:lpstr>DAVE AND JACKI BLASKO (after 50 years) PEOPLE ARE “FASCINATING" or Frustrating!  IT IS A CHOICE!  Beep! Beep!</vt:lpstr>
      <vt:lpstr>PowerPoint Presentation</vt:lpstr>
      <vt:lpstr>A mind is like a parachute…   It only works when it is open!</vt:lpstr>
      <vt:lpstr>PowerPoint Presentation</vt:lpstr>
      <vt:lpstr>PowerPoint Presentation</vt:lpstr>
      <vt:lpstr>BUILDING RICH RELATIONSHIPS!</vt:lpstr>
      <vt:lpstr>INVEST IN PEOPLE</vt:lpstr>
      <vt:lpstr>PowerPoint Presentation</vt:lpstr>
      <vt:lpstr>PowerPoint Presentation</vt:lpstr>
      <vt:lpstr>   “Treat people as if they were what they ought to be and you will help them become what they are capable of becoming”  ~ Johann von Goethe</vt:lpstr>
      <vt:lpstr>PEOPLE HAVE NEEDS</vt:lpstr>
      <vt:lpstr>Felt needs vs. Real needs</vt:lpstr>
      <vt:lpstr>Major Strengths that each ‘style’ contributes to the TEAM</vt:lpstr>
      <vt:lpstr>PowerPoint Presentation</vt:lpstr>
    </vt:vector>
  </TitlesOfParts>
  <Company>Heartbeep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 Blasko</dc:creator>
  <cp:lastModifiedBy>Jacki Blasko</cp:lastModifiedBy>
  <cp:revision>30</cp:revision>
  <cp:lastPrinted>2011-12-06T16:32:12Z</cp:lastPrinted>
  <dcterms:created xsi:type="dcterms:W3CDTF">2011-12-05T17:51:07Z</dcterms:created>
  <dcterms:modified xsi:type="dcterms:W3CDTF">2019-03-30T21:30:27Z</dcterms:modified>
</cp:coreProperties>
</file>