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7" r:id="rId3"/>
    <p:sldMasterId id="2147483709" r:id="rId4"/>
    <p:sldMasterId id="2147483721" r:id="rId5"/>
  </p:sldMasterIdLst>
  <p:notesMasterIdLst>
    <p:notesMasterId r:id="rId25"/>
  </p:notesMasterIdLst>
  <p:handoutMasterIdLst>
    <p:handoutMasterId r:id="rId26"/>
  </p:handoutMasterIdLst>
  <p:sldIdLst>
    <p:sldId id="345" r:id="rId6"/>
    <p:sldId id="257" r:id="rId7"/>
    <p:sldId id="265" r:id="rId8"/>
    <p:sldId id="266" r:id="rId9"/>
    <p:sldId id="268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342" r:id="rId22"/>
    <p:sldId id="344" r:id="rId23"/>
    <p:sldId id="34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016">
          <p15:clr>
            <a:srgbClr val="A4A3A4"/>
          </p15:clr>
        </p15:guide>
        <p15:guide id="4" pos="54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957D"/>
    <a:srgbClr val="EF621A"/>
    <a:srgbClr val="9288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082" autoAdjust="0"/>
    <p:restoredTop sz="50118"/>
  </p:normalViewPr>
  <p:slideViewPr>
    <p:cSldViewPr snapToGrid="0" snapToObjects="1" showGuides="1">
      <p:cViewPr varScale="1">
        <p:scale>
          <a:sx n="32" d="100"/>
          <a:sy n="32" d="100"/>
        </p:scale>
        <p:origin x="904" y="160"/>
      </p:cViewPr>
      <p:guideLst>
        <p:guide orient="horz" pos="720"/>
        <p:guide pos="3840"/>
        <p:guide orient="horz" pos="1016"/>
        <p:guide pos="54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3" d="100"/>
        <a:sy n="12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8582D-55CB-BE4E-A748-90888541A016}" type="datetimeFigureOut">
              <a:rPr lang="en-US" smtClean="0"/>
              <a:t>11/27/17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8BD09-C4E2-9B45-BDE7-97CACE58B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64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79DB8-3FA5-C940-9F6E-024F619516CD}" type="datetimeFigureOut">
              <a:rPr lang="en-US" smtClean="0"/>
              <a:t>11/27/17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385A7-2A8A-404B-A92D-0A697D6560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7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Verdana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569" y="8684684"/>
            <a:ext cx="297223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72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72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72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72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fld id="{CBB578FA-A0C7-F441-845A-1EBD3FBDF297}" type="slidenum">
              <a:rPr lang="en-US">
                <a:solidFill>
                  <a:srgbClr val="000000"/>
                </a:solidFill>
                <a:latin typeface="Verdana" charset="0"/>
                <a:cs typeface="Verdana" charset="0"/>
              </a:rPr>
              <a:pPr algn="ctr"/>
              <a:t>16</a:t>
            </a:fld>
            <a:endParaRPr lang="en-US" dirty="0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5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FBD585-4093-D048-BE74-25EAC1294E45}" type="datetimeFigureOut">
              <a:rPr lang="en-US" smtClean="0"/>
              <a:t>11/27/17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B022E8-02DC-7746-A6B5-B23D0C1714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FBD585-4093-D048-BE74-25EAC1294E45}" type="datetimeFigureOut">
              <a:rPr lang="en-US" smtClean="0"/>
              <a:t>11/27/17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B022E8-02DC-7746-A6B5-B23D0C1714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3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FBD585-4093-D048-BE74-25EAC1294E45}" type="datetimeFigureOut">
              <a:rPr lang="en-US" smtClean="0"/>
              <a:t>11/27/17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B022E8-02DC-7746-A6B5-B23D0C1714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2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CD3-C432-F344-906E-E7D4F599B305}" type="datetimeFigureOut">
              <a:rPr lang="en-US" smtClean="0"/>
              <a:t>11/27/17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CEE-091D-4244-A15A-C83499566B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31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CD3-C432-F344-906E-E7D4F599B305}" type="datetimeFigureOut">
              <a:rPr lang="en-US" smtClean="0"/>
              <a:t>11/27/17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CEE-091D-4244-A15A-C83499566B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75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CD3-C432-F344-906E-E7D4F599B305}" type="datetimeFigureOut">
              <a:rPr lang="en-US" smtClean="0"/>
              <a:t>11/27/17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CEE-091D-4244-A15A-C83499566B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15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CD3-C432-F344-906E-E7D4F599B305}" type="datetimeFigureOut">
              <a:rPr lang="en-US" smtClean="0"/>
              <a:t>11/27/17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CEE-091D-4244-A15A-C83499566B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603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CD3-C432-F344-906E-E7D4F599B305}" type="datetimeFigureOut">
              <a:rPr lang="en-US" smtClean="0"/>
              <a:t>11/27/17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CEE-091D-4244-A15A-C83499566B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49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CD3-C432-F344-906E-E7D4F599B305}" type="datetimeFigureOut">
              <a:rPr lang="en-US" smtClean="0"/>
              <a:t>11/27/17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CEE-091D-4244-A15A-C83499566B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518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CD3-C432-F344-906E-E7D4F599B305}" type="datetimeFigureOut">
              <a:rPr lang="en-US" smtClean="0"/>
              <a:t>11/27/17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CEE-091D-4244-A15A-C83499566B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95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CD3-C432-F344-906E-E7D4F599B305}" type="datetimeFigureOut">
              <a:rPr lang="en-US" smtClean="0"/>
              <a:t>11/27/17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CEE-091D-4244-A15A-C83499566B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7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FBD585-4093-D048-BE74-25EAC1294E45}" type="datetimeFigureOut">
              <a:rPr lang="en-US" smtClean="0"/>
              <a:t>11/27/17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B022E8-02DC-7746-A6B5-B23D0C1714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CD3-C432-F344-906E-E7D4F599B305}" type="datetimeFigureOut">
              <a:rPr lang="en-US" smtClean="0"/>
              <a:t>11/27/17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CEE-091D-4244-A15A-C83499566B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022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CD3-C432-F344-906E-E7D4F599B305}" type="datetimeFigureOut">
              <a:rPr lang="en-US" smtClean="0"/>
              <a:t>11/27/17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CEE-091D-4244-A15A-C83499566B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79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CD3-C432-F344-906E-E7D4F599B305}" type="datetimeFigureOut">
              <a:rPr lang="en-US" smtClean="0"/>
              <a:t>11/27/17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CEE-091D-4244-A15A-C83499566B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74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CD3-C432-F344-906E-E7D4F599B30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CEE-091D-4244-A15A-C83499566B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1312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CD3-C432-F344-906E-E7D4F599B30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CEE-091D-4244-A15A-C83499566B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4808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CD3-C432-F344-906E-E7D4F599B30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CEE-091D-4244-A15A-C83499566B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9602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CD3-C432-F344-906E-E7D4F599B30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CEE-091D-4244-A15A-C83499566B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5940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CD3-C432-F344-906E-E7D4F599B30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CEE-091D-4244-A15A-C83499566B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9598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CD3-C432-F344-906E-E7D4F599B30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CEE-091D-4244-A15A-C83499566B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279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CD3-C432-F344-906E-E7D4F599B30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CEE-091D-4244-A15A-C83499566B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458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FBD585-4093-D048-BE74-25EAC1294E45}" type="datetimeFigureOut">
              <a:rPr lang="en-US" smtClean="0"/>
              <a:t>11/27/17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B022E8-02DC-7746-A6B5-B23D0C1714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1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CD3-C432-F344-906E-E7D4F599B30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CEE-091D-4244-A15A-C83499566B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3350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CD3-C432-F344-906E-E7D4F599B30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CEE-091D-4244-A15A-C83499566B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0787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CD3-C432-F344-906E-E7D4F599B30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CEE-091D-4244-A15A-C83499566B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2639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CD3-C432-F344-906E-E7D4F599B30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CEE-091D-4244-A15A-C83499566B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483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CD3-C432-F344-906E-E7D4F599B30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CEE-091D-4244-A15A-C83499566B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07461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CD3-C432-F344-906E-E7D4F599B30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CEE-091D-4244-A15A-C83499566B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646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CD3-C432-F344-906E-E7D4F599B30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CEE-091D-4244-A15A-C83499566B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4755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CD3-C432-F344-906E-E7D4F599B30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CEE-091D-4244-A15A-C83499566B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2189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CD3-C432-F344-906E-E7D4F599B30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CEE-091D-4244-A15A-C83499566B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71376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CD3-C432-F344-906E-E7D4F599B30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CEE-091D-4244-A15A-C83499566B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387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FBD585-4093-D048-BE74-25EAC1294E45}" type="datetimeFigureOut">
              <a:rPr lang="en-US" smtClean="0"/>
              <a:t>11/27/17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B022E8-02DC-7746-A6B5-B23D0C1714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7661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CD3-C432-F344-906E-E7D4F599B30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CEE-091D-4244-A15A-C83499566B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60584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CD3-C432-F344-906E-E7D4F599B30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CEE-091D-4244-A15A-C83499566B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8096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CD3-C432-F344-906E-E7D4F599B30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CEE-091D-4244-A15A-C83499566B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26165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CD3-C432-F344-906E-E7D4F599B30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CEE-091D-4244-A15A-C83499566B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15046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DCD3-C432-F344-906E-E7D4F599B30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3CEE-091D-4244-A15A-C83499566B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6064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FBD585-4093-D048-BE74-25EAC1294E45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B022E8-02DC-7746-A6B5-B23D0C1714C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88383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FBD585-4093-D048-BE74-25EAC1294E45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B022E8-02DC-7746-A6B5-B23D0C1714C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3332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FBD585-4093-D048-BE74-25EAC1294E45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B022E8-02DC-7746-A6B5-B23D0C1714C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99459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FBD585-4093-D048-BE74-25EAC1294E45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B022E8-02DC-7746-A6B5-B23D0C1714C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6788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FBD585-4093-D048-BE74-25EAC1294E45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B022E8-02DC-7746-A6B5-B23D0C1714C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933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FBD585-4093-D048-BE74-25EAC1294E45}" type="datetimeFigureOut">
              <a:rPr lang="en-US" smtClean="0"/>
              <a:t>11/27/17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B022E8-02DC-7746-A6B5-B23D0C1714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687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FBD585-4093-D048-BE74-25EAC1294E45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B022E8-02DC-7746-A6B5-B23D0C1714C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15344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FBD585-4093-D048-BE74-25EAC1294E45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B022E8-02DC-7746-A6B5-B23D0C1714C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41260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FBD585-4093-D048-BE74-25EAC1294E45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B022E8-02DC-7746-A6B5-B23D0C1714C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4389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FBD585-4093-D048-BE74-25EAC1294E45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B022E8-02DC-7746-A6B5-B23D0C1714C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96595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FBD585-4093-D048-BE74-25EAC1294E45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B022E8-02DC-7746-A6B5-B23D0C1714C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18833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FBD585-4093-D048-BE74-25EAC1294E45}" type="datetimeFigureOut">
              <a:rPr lang="en-US" smtClean="0">
                <a:solidFill>
                  <a:prstClr val="black"/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B022E8-02DC-7746-A6B5-B23D0C1714C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22818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Verdana"/>
                <a:ea typeface="Verdana"/>
                <a:cs typeface="Verdana"/>
              </a:defRPr>
            </a:lvl1pPr>
            <a:lvl2pPr>
              <a:defRPr>
                <a:latin typeface="Verdana"/>
                <a:ea typeface="Verdana"/>
                <a:cs typeface="Verdana"/>
              </a:defRPr>
            </a:lvl2pPr>
            <a:lvl3pPr>
              <a:defRPr>
                <a:latin typeface="Verdana"/>
                <a:ea typeface="Verdana"/>
                <a:cs typeface="Verdana"/>
              </a:defRPr>
            </a:lvl3pPr>
            <a:lvl4pPr>
              <a:defRPr>
                <a:latin typeface="Verdana"/>
                <a:ea typeface="Verdana"/>
                <a:cs typeface="Verdana"/>
              </a:defRPr>
            </a:lvl4pPr>
            <a:lvl5pPr>
              <a:defRPr>
                <a:latin typeface="Verdana"/>
                <a:ea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5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FBD585-4093-D048-BE74-25EAC1294E45}" type="datetimeFigureOut">
              <a:rPr lang="en-US" smtClean="0"/>
              <a:t>11/27/17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B022E8-02DC-7746-A6B5-B23D0C1714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65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FBD585-4093-D048-BE74-25EAC1294E45}" type="datetimeFigureOut">
              <a:rPr lang="en-US" smtClean="0"/>
              <a:t>11/27/17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B022E8-02DC-7746-A6B5-B23D0C1714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9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FBD585-4093-D048-BE74-25EAC1294E45}" type="datetimeFigureOut">
              <a:rPr lang="en-US" smtClean="0"/>
              <a:t>11/27/17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B022E8-02DC-7746-A6B5-B23D0C1714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77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FBD585-4093-D048-BE74-25EAC1294E45}" type="datetimeFigureOut">
              <a:rPr lang="en-US" smtClean="0"/>
              <a:t>11/27/17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B022E8-02DC-7746-A6B5-B23D0C1714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6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KoiBckgrn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74514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6442"/>
            <a:ext cx="10515600" cy="5173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1887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Lucida Grande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KoiBckgrnd_Full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0DCD3-C432-F344-906E-E7D4F599B305}" type="datetimeFigureOut">
              <a:rPr lang="en-US" smtClean="0"/>
              <a:t>11/27/17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C3CEE-091D-4244-A15A-C83499566B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63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KoiBckgrnd_Full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0DCD3-C432-F344-906E-E7D4F599B30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C3CEE-091D-4244-A15A-C83499566B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98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KoiBckgrnd_Full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0DCD3-C432-F344-906E-E7D4F599B30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11/27/17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C3CEE-091D-4244-A15A-C83499566B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359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KoiBckgrnd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74514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6442"/>
            <a:ext cx="10515600" cy="5173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8800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Lucida Grande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0"/>
            <a:ext cx="12198173" cy="6858000"/>
          </a:xfrm>
          <a:prstGeom prst="rect">
            <a:avLst/>
          </a:prstGeom>
          <a:solidFill>
            <a:srgbClr val="58957D">
              <a:alpha val="8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1948777"/>
            <a:ext cx="103632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solidFill>
                  <a:schemeClr val="bg1"/>
                </a:solidFill>
                <a:latin typeface="Verdana"/>
                <a:cs typeface="Verdana"/>
              </a:rPr>
              <a:t>SPECIAL</a:t>
            </a:r>
            <a:endParaRPr lang="en-US" sz="80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" y="3418802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en-US" sz="5300" i="1" dirty="0" smtClean="0">
                <a:solidFill>
                  <a:schemeClr val="bg1"/>
                </a:solidFill>
                <a:latin typeface="Verdana"/>
                <a:cs typeface="Verdana"/>
              </a:rPr>
              <a:t>BUSINESS BUILDING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US" sz="5300" i="1" dirty="0" smtClean="0">
                <a:solidFill>
                  <a:schemeClr val="bg1"/>
                </a:solidFill>
                <a:latin typeface="Verdana"/>
                <a:cs typeface="Verdana"/>
              </a:rPr>
              <a:t>TRAINING</a:t>
            </a:r>
            <a:endParaRPr lang="en-US" sz="5300" i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1827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394436"/>
            <a:ext cx="7531457" cy="411466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Verdana" charset="0"/>
                <a:ea typeface="Verdana" charset="0"/>
                <a:cs typeface="Verdana" charset="0"/>
              </a:rPr>
              <a:t>People follow you because of what you have done for the organization</a:t>
            </a:r>
          </a:p>
          <a:p>
            <a:pPr marL="0" indent="0">
              <a:buNone/>
            </a:pPr>
            <a:endParaRPr lang="en-US" sz="2600" dirty="0" smtClean="0">
              <a:latin typeface="Verdana" charset="0"/>
              <a:ea typeface="Verdana" charset="0"/>
              <a:cs typeface="Verdana" charset="0"/>
            </a:endParaRP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Good things are happening; Profit increases, Morale is high, Turnover is low, Needs are being met and Goals are being reached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Accompanying this growth is the “Big MO” – Momentum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Problems get solved with little effort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People like to get together for a purpose</a:t>
            </a:r>
          </a:p>
        </p:txBody>
      </p:sp>
      <p:sp>
        <p:nvSpPr>
          <p:cNvPr id="6" name="Rectangle 5"/>
          <p:cNvSpPr/>
          <p:nvPr/>
        </p:nvSpPr>
        <p:spPr>
          <a:xfrm>
            <a:off x="-220856" y="6764040"/>
            <a:ext cx="4141070" cy="187920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7657" y="0"/>
            <a:ext cx="10980415" cy="1892300"/>
          </a:xfrm>
          <a:prstGeom prst="rect">
            <a:avLst/>
          </a:prstGeom>
          <a:gradFill flip="none" rotWithShape="1">
            <a:gsLst>
              <a:gs pos="80000">
                <a:srgbClr val="58957D">
                  <a:alpha val="65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7657" y="1801341"/>
            <a:ext cx="8969745" cy="86016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265724"/>
            <a:ext cx="71614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4400" dirty="0" smtClean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LEVEL 3 – PRODUCTION</a:t>
            </a:r>
          </a:p>
          <a:p>
            <a:r>
              <a:rPr lang="en-US" dirty="0" smtClean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(RESULTS)</a:t>
            </a:r>
            <a:endParaRPr lang="en-US" dirty="0">
              <a:solidFill>
                <a:srgbClr val="FFFFFF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7657" y="1801340"/>
            <a:ext cx="12209657" cy="90959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5361"/>
            <a:ext cx="7531457" cy="411466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Verdana" charset="0"/>
                <a:ea typeface="Verdana" charset="0"/>
                <a:cs typeface="Verdana" charset="0"/>
              </a:rPr>
              <a:t>Characteristics that must be mastered on this level to advance</a:t>
            </a:r>
          </a:p>
          <a:p>
            <a:endParaRPr lang="en-US" sz="2600" dirty="0" smtClean="0">
              <a:latin typeface="Verdana" charset="0"/>
              <a:ea typeface="Verdana" charset="0"/>
              <a:cs typeface="Verdana" charset="0"/>
            </a:endParaRP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Initiate and accept responsibility for growth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Develop and follow a statement of purpose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Develop accountability for results, beginning with yourself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Know and do the things that give a high return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Communicate the strategy and vision of the organization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-220856" y="6764040"/>
            <a:ext cx="4141070" cy="187920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7657" y="0"/>
            <a:ext cx="10980415" cy="1892300"/>
          </a:xfrm>
          <a:prstGeom prst="rect">
            <a:avLst/>
          </a:prstGeom>
          <a:gradFill flip="none" rotWithShape="1">
            <a:gsLst>
              <a:gs pos="80000">
                <a:srgbClr val="58957D">
                  <a:alpha val="65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7657" y="1801341"/>
            <a:ext cx="8969745" cy="86016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265724"/>
            <a:ext cx="71614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4400" dirty="0" smtClean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LEVEL 3 – PRODUCTION</a:t>
            </a:r>
          </a:p>
          <a:p>
            <a:r>
              <a:rPr lang="en-US" dirty="0" smtClean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(RESULTS)</a:t>
            </a:r>
            <a:endParaRPr lang="en-US" dirty="0">
              <a:solidFill>
                <a:srgbClr val="FFFFFF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7657" y="1801340"/>
            <a:ext cx="12209657" cy="90959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34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0972"/>
            <a:ext cx="7531457" cy="533906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Verdana" charset="0"/>
                <a:ea typeface="Verdana" charset="0"/>
                <a:cs typeface="Verdana" charset="0"/>
              </a:rPr>
              <a:t>People follow you because of what you have done for them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Leader is great because of their ability to empower others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Your commitment to developing leaders insures long-term growth to organization and people</a:t>
            </a:r>
          </a:p>
          <a:p>
            <a:r>
              <a:rPr lang="en-US" sz="2600" i="1" dirty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CAUTION!: </a:t>
            </a:r>
            <a:r>
              <a:rPr lang="en-US" sz="2600" dirty="0" smtClean="0">
                <a:latin typeface="Verdana" charset="0"/>
                <a:ea typeface="Verdana" charset="0"/>
                <a:cs typeface="Verdana" charset="0"/>
              </a:rPr>
              <a:t>New people may view you as a “Position” leader because you have had no contact with them</a:t>
            </a:r>
            <a:endParaRPr lang="en-US" sz="2600" dirty="0">
              <a:latin typeface="Verdana" charset="0"/>
              <a:ea typeface="Verdana" charset="0"/>
              <a:cs typeface="Verdana" charset="0"/>
            </a:endParaRP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Walk slowly through the crowd… somehow keep in touch with everyone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Continue to teach and train the 20 Percenters</a:t>
            </a:r>
            <a:endParaRPr lang="en-US" sz="22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20856" y="6764040"/>
            <a:ext cx="4141070" cy="187920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7657" y="0"/>
            <a:ext cx="10980415" cy="1892300"/>
          </a:xfrm>
          <a:prstGeom prst="rect">
            <a:avLst/>
          </a:prstGeom>
          <a:gradFill flip="none" rotWithShape="1">
            <a:gsLst>
              <a:gs pos="80000">
                <a:srgbClr val="58957D">
                  <a:alpha val="65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7657" y="1801341"/>
            <a:ext cx="8969745" cy="86016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265724"/>
            <a:ext cx="71614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4400" dirty="0" smtClean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LEVEL 4 – PEOPLE DEVELOPMENT</a:t>
            </a:r>
          </a:p>
          <a:p>
            <a:r>
              <a:rPr lang="en-US" dirty="0" smtClean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(REPRODUCTION)</a:t>
            </a:r>
            <a:endParaRPr lang="en-US" dirty="0">
              <a:solidFill>
                <a:srgbClr val="FFFFFF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7657" y="1801340"/>
            <a:ext cx="12209657" cy="90959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7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50746"/>
            <a:ext cx="7531457" cy="533906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Verdana" charset="0"/>
                <a:ea typeface="Verdana" charset="0"/>
                <a:cs typeface="Verdana" charset="0"/>
              </a:rPr>
              <a:t>Characteristics that must be mastered on this level to advance</a:t>
            </a:r>
          </a:p>
          <a:p>
            <a:pPr marL="0" indent="0">
              <a:buNone/>
            </a:pPr>
            <a:endParaRPr lang="en-US" sz="2600" dirty="0" smtClean="0">
              <a:latin typeface="Verdana" charset="0"/>
              <a:ea typeface="Verdana" charset="0"/>
              <a:cs typeface="Verdana" charset="0"/>
            </a:endParaRP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Realize people are your most valuable asset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Priority is to develop people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Be a model for others to follow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Pareto Principle 20/80 Rule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Attract other winners/producers to the common goal</a:t>
            </a:r>
            <a:endParaRPr lang="en-US" sz="22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20856" y="6764040"/>
            <a:ext cx="4141070" cy="187920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17657" y="0"/>
            <a:ext cx="10980415" cy="1892300"/>
          </a:xfrm>
          <a:prstGeom prst="rect">
            <a:avLst/>
          </a:prstGeom>
          <a:gradFill flip="none" rotWithShape="1">
            <a:gsLst>
              <a:gs pos="80000">
                <a:srgbClr val="58957D">
                  <a:alpha val="65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17657" y="1801341"/>
            <a:ext cx="8969745" cy="86016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8200" y="265724"/>
            <a:ext cx="71614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4400" dirty="0" smtClean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LEVEL 4 – PEOPLE DEVELOPMENT</a:t>
            </a:r>
          </a:p>
          <a:p>
            <a:r>
              <a:rPr lang="en-US" dirty="0" smtClean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(REPRODUCTION)</a:t>
            </a:r>
            <a:endParaRPr lang="en-US" dirty="0">
              <a:solidFill>
                <a:srgbClr val="FFFFFF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7657" y="1801340"/>
            <a:ext cx="12209657" cy="90959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0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892300"/>
            <a:ext cx="7531457" cy="533906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Verdana" charset="0"/>
                <a:ea typeface="Verdana" charset="0"/>
                <a:cs typeface="Verdana" charset="0"/>
              </a:rPr>
              <a:t>People follow you because of who you are and what you represent</a:t>
            </a:r>
          </a:p>
          <a:p>
            <a:pPr lvl="1"/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Most of us have not yet arrived at this level</a:t>
            </a:r>
          </a:p>
          <a:p>
            <a:pPr lvl="1"/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Only a lifetime of proven leadership will allow us to sit at this level</a:t>
            </a:r>
          </a:p>
          <a:p>
            <a:pPr lvl="1"/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Level is reserved for leaders who have spent years growing people and organizations</a:t>
            </a:r>
          </a:p>
          <a:p>
            <a:r>
              <a:rPr lang="en-US" sz="2600" dirty="0" smtClean="0">
                <a:latin typeface="Verdana" charset="0"/>
                <a:ea typeface="Verdana" charset="0"/>
                <a:cs typeface="Verdana" charset="0"/>
              </a:rPr>
              <a:t>Characteristics that define a level 5 Leader</a:t>
            </a:r>
            <a:endParaRPr lang="en-US" sz="2600" dirty="0">
              <a:latin typeface="Verdana" charset="0"/>
              <a:ea typeface="Verdana" charset="0"/>
              <a:cs typeface="Verdana" charset="0"/>
            </a:endParaRPr>
          </a:p>
          <a:p>
            <a:pPr lvl="1"/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Your followers are loyal and sacrificial</a:t>
            </a:r>
          </a:p>
          <a:p>
            <a:pPr lvl="1"/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You have become a statesman/consultant and are sought out by others</a:t>
            </a:r>
          </a:p>
          <a:p>
            <a:pPr lvl="1"/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Greatest joy comes from watching others grow and develop</a:t>
            </a:r>
          </a:p>
          <a:p>
            <a:pPr lvl="1"/>
            <a:r>
              <a:rPr lang="en-US" dirty="0" smtClean="0">
                <a:latin typeface="Verdana" charset="0"/>
                <a:ea typeface="Verdana" charset="0"/>
                <a:cs typeface="Verdana" charset="0"/>
              </a:rPr>
              <a:t>You transcend the organization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  <a:p>
            <a:pPr lvl="1"/>
            <a:endParaRPr lang="en-US" sz="2200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20856" y="6764040"/>
            <a:ext cx="4141070" cy="187920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17657" y="0"/>
            <a:ext cx="10980415" cy="1892300"/>
          </a:xfrm>
          <a:prstGeom prst="rect">
            <a:avLst/>
          </a:prstGeom>
          <a:gradFill flip="none" rotWithShape="1">
            <a:gsLst>
              <a:gs pos="80000">
                <a:srgbClr val="58957D">
                  <a:alpha val="65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17657" y="1801341"/>
            <a:ext cx="8969745" cy="86016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8199" y="265724"/>
            <a:ext cx="75314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4400" dirty="0" smtClean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LEVEL 5 – PERSONHOOD</a:t>
            </a:r>
          </a:p>
          <a:p>
            <a:r>
              <a:rPr lang="en-US" dirty="0" smtClean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(RESPECT)</a:t>
            </a:r>
            <a:endParaRPr lang="en-US" dirty="0">
              <a:solidFill>
                <a:srgbClr val="FFFFFF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7657" y="1801340"/>
            <a:ext cx="12209657" cy="90959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8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0436"/>
            <a:ext cx="7531457" cy="5339060"/>
          </a:xfrm>
        </p:spPr>
        <p:txBody>
          <a:bodyPr>
            <a:normAutofit/>
          </a:bodyPr>
          <a:lstStyle/>
          <a:p>
            <a:r>
              <a:rPr lang="en-US" sz="2300" dirty="0" smtClean="0">
                <a:latin typeface="Verdana" charset="0"/>
                <a:ea typeface="Verdana" charset="0"/>
                <a:cs typeface="Verdana" charset="0"/>
              </a:rPr>
              <a:t>The higher you go, the longer it takes</a:t>
            </a:r>
          </a:p>
          <a:p>
            <a:r>
              <a:rPr lang="en-US" sz="2300" dirty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The higher you go</a:t>
            </a:r>
            <a:r>
              <a:rPr lang="en-US" sz="2300" dirty="0" smtClean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, the higher the level of commitment</a:t>
            </a:r>
          </a:p>
          <a:p>
            <a:r>
              <a:rPr lang="en-US" sz="2300" dirty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The higher you go</a:t>
            </a:r>
            <a:r>
              <a:rPr lang="en-US" sz="2300" dirty="0" smtClean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, the easier it is to lead</a:t>
            </a:r>
          </a:p>
          <a:p>
            <a:r>
              <a:rPr lang="en-US" sz="2300" dirty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The higher you go</a:t>
            </a:r>
            <a:r>
              <a:rPr lang="en-US" sz="2300" dirty="0" smtClean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, the greater the growth</a:t>
            </a:r>
          </a:p>
          <a:p>
            <a:r>
              <a:rPr lang="en-US" sz="2300" dirty="0" smtClean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You never leave the base level</a:t>
            </a:r>
          </a:p>
          <a:p>
            <a:r>
              <a:rPr lang="en-US" sz="2300" dirty="0" smtClean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For your leadership to remain effective, it is essential that you take other influencers with you to higher levels</a:t>
            </a:r>
          </a:p>
          <a:p>
            <a:r>
              <a:rPr lang="en-US" sz="2300" dirty="0" smtClean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You must know what level you are on at this moment</a:t>
            </a:r>
            <a:endParaRPr lang="en-US" sz="2300" dirty="0">
              <a:latin typeface="Verdana" charset="0"/>
              <a:ea typeface="Verdana" charset="0"/>
              <a:cs typeface="Verdana" charset="0"/>
            </a:endParaRPr>
          </a:p>
          <a:p>
            <a:pPr lvl="1"/>
            <a:endParaRPr lang="en-US" sz="2200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20856" y="6764040"/>
            <a:ext cx="4141070" cy="187920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7657" y="0"/>
            <a:ext cx="10980415" cy="1892300"/>
          </a:xfrm>
          <a:prstGeom prst="rect">
            <a:avLst/>
          </a:prstGeom>
          <a:gradFill flip="none" rotWithShape="1">
            <a:gsLst>
              <a:gs pos="80000">
                <a:srgbClr val="58957D">
                  <a:alpha val="65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7657" y="1801341"/>
            <a:ext cx="8969745" cy="86016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265724"/>
            <a:ext cx="71614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4400" dirty="0" smtClean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INSIGHTS ON THE LEADERSHIP</a:t>
            </a:r>
          </a:p>
          <a:p>
            <a:r>
              <a:rPr lang="en-US" dirty="0" smtClean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(LEVELS PROCESS)</a:t>
            </a:r>
            <a:endParaRPr lang="en-US" dirty="0">
              <a:solidFill>
                <a:srgbClr val="FFFFFF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7657" y="1801340"/>
            <a:ext cx="12209657" cy="90959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2773485"/>
            <a:ext cx="6156569" cy="3420208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Verdana" charset="0"/>
                <a:ea typeface="Verdana" charset="0"/>
                <a:cs typeface="Verdana" charset="0"/>
              </a:rPr>
              <a:t>Use &amp; Sell Product – Create     your  Shopping Annuity</a:t>
            </a:r>
          </a:p>
          <a:p>
            <a:r>
              <a:rPr lang="en-US" sz="2600" dirty="0" smtClean="0">
                <a:latin typeface="Verdana" charset="0"/>
                <a:ea typeface="Verdana" charset="0"/>
                <a:cs typeface="Verdana" charset="0"/>
              </a:rPr>
              <a:t>Show the Plan</a:t>
            </a:r>
          </a:p>
          <a:p>
            <a:r>
              <a:rPr lang="en-US" sz="2600" dirty="0" smtClean="0">
                <a:latin typeface="Verdana" charset="0"/>
                <a:ea typeface="Verdana" charset="0"/>
                <a:cs typeface="Verdana" charset="0"/>
              </a:rPr>
              <a:t>Promote, Attend &amp; Build from             Event to Event</a:t>
            </a:r>
          </a:p>
          <a:p>
            <a:r>
              <a:rPr lang="en-US" sz="2600" dirty="0" smtClean="0">
                <a:latin typeface="Verdana" charset="0"/>
                <a:ea typeface="Verdana" charset="0"/>
                <a:cs typeface="Verdana" charset="0"/>
              </a:rPr>
              <a:t>Duplicate &amp; Build in the Homes      through the ABC Pattern</a:t>
            </a:r>
            <a:endParaRPr lang="en-US" sz="2200" dirty="0">
              <a:latin typeface="Verdana" charset="0"/>
              <a:ea typeface="Verdana" charset="0"/>
              <a:cs typeface="Verdana" charset="0"/>
            </a:endParaRPr>
          </a:p>
          <a:p>
            <a:pPr lvl="1"/>
            <a:endParaRPr lang="en-US" sz="2200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7657" y="0"/>
            <a:ext cx="10980415" cy="1892300"/>
          </a:xfrm>
          <a:prstGeom prst="rect">
            <a:avLst/>
          </a:prstGeom>
          <a:gradFill flip="none" rotWithShape="1">
            <a:gsLst>
              <a:gs pos="80000">
                <a:srgbClr val="58957D">
                  <a:alpha val="65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7657" y="1801341"/>
            <a:ext cx="8969745" cy="86016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265724"/>
            <a:ext cx="71614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4400" dirty="0" smtClean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RESULT PRODUCING </a:t>
            </a:r>
          </a:p>
          <a:p>
            <a:r>
              <a:rPr lang="en-US" sz="4400" dirty="0" smtClean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ACTIVITIES</a:t>
            </a:r>
            <a:endParaRPr lang="en-US" dirty="0">
              <a:solidFill>
                <a:srgbClr val="FFFFFF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20856" y="6764040"/>
            <a:ext cx="4141070" cy="187920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17657" y="1801340"/>
            <a:ext cx="12209657" cy="90959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0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7657" y="0"/>
            <a:ext cx="10980415" cy="1892300"/>
          </a:xfrm>
          <a:prstGeom prst="rect">
            <a:avLst/>
          </a:prstGeom>
          <a:gradFill flip="none" rotWithShape="1">
            <a:gsLst>
              <a:gs pos="80000">
                <a:srgbClr val="58957D">
                  <a:alpha val="65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RESULT PRODUCING </a:t>
            </a:r>
            <a:br>
              <a:rPr lang="en-US" sz="4400" dirty="0" smtClean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en-US" sz="4400" dirty="0" smtClean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ACTIVITIES</a:t>
            </a:r>
            <a:endParaRPr lang="en-US" sz="4400" b="1" i="1" u="sng" dirty="0">
              <a:solidFill>
                <a:srgbClr val="FFFFFF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349500"/>
            <a:ext cx="6146800" cy="5040482"/>
          </a:xfrm>
        </p:spPr>
        <p:txBody>
          <a:bodyPr>
            <a:normAutofit/>
          </a:bodyPr>
          <a:lstStyle/>
          <a:p>
            <a:r>
              <a:rPr lang="en-US" sz="2600" i="1" dirty="0" smtClean="0">
                <a:latin typeface="Verdana" charset="0"/>
                <a:ea typeface="Verdana" charset="0"/>
                <a:cs typeface="Verdana" charset="0"/>
              </a:rPr>
              <a:t>HOW MUCH BV &amp; IBV DID YOU CREATE THIS WEEK?</a:t>
            </a:r>
          </a:p>
          <a:p>
            <a:endParaRPr lang="en-US" sz="2600" i="1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en-US" sz="2600" i="1" dirty="0" smtClean="0">
                <a:latin typeface="Verdana" charset="0"/>
                <a:ea typeface="Verdana" charset="0"/>
                <a:cs typeface="Verdana" charset="0"/>
              </a:rPr>
              <a:t>HOW MANY TIMES DID YOU SHOW THE PLAN THIS WEEK?</a:t>
            </a:r>
          </a:p>
          <a:p>
            <a:endParaRPr lang="en-US" sz="2600" i="1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en-US" sz="2600" i="1" dirty="0" smtClean="0">
                <a:latin typeface="Verdana" charset="0"/>
                <a:ea typeface="Verdana" charset="0"/>
                <a:cs typeface="Verdana" charset="0"/>
              </a:rPr>
              <a:t>HOW MANY TICKETS DO YOU HAVE TO THE NEXT EVENT (LOCAL/CORP)?</a:t>
            </a:r>
          </a:p>
          <a:p>
            <a:endParaRPr lang="en-US" sz="2600" dirty="0" smtClean="0">
              <a:latin typeface="Verdana" charset="0"/>
              <a:ea typeface="Verdana" charset="0"/>
              <a:cs typeface="Verdana" charset="0"/>
            </a:endParaRPr>
          </a:p>
          <a:p>
            <a:endParaRPr lang="en-US" sz="2600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20856" y="6764040"/>
            <a:ext cx="4141070" cy="187920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7657" y="1801340"/>
            <a:ext cx="12209657" cy="90959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7657" y="0"/>
            <a:ext cx="10980415" cy="1892300"/>
          </a:xfrm>
          <a:prstGeom prst="rect">
            <a:avLst/>
          </a:prstGeom>
          <a:gradFill flip="none" rotWithShape="1">
            <a:gsLst>
              <a:gs pos="80000">
                <a:srgbClr val="58957D">
                  <a:alpha val="65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LEADERSHIP QUADRANT</a:t>
            </a:r>
            <a:endParaRPr lang="en-US" sz="4400" b="1" i="1" u="sng" dirty="0">
              <a:solidFill>
                <a:srgbClr val="FFFFFF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20856" y="6764040"/>
            <a:ext cx="4141070" cy="187920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7657" y="1801340"/>
            <a:ext cx="12209657" cy="90959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8202" y="3182582"/>
            <a:ext cx="2958395" cy="981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Lucida Grande"/>
              <a:buNone/>
            </a:pPr>
            <a:r>
              <a:rPr lang="en-US" sz="2800" smtClean="0">
                <a:latin typeface="Verdana" charset="0"/>
                <a:ea typeface="Verdana" charset="0"/>
                <a:cs typeface="Verdana" charset="0"/>
              </a:rPr>
              <a:t>Demonstrate</a:t>
            </a:r>
          </a:p>
          <a:p>
            <a:pPr marL="0" lvl="1" indent="0" algn="ctr">
              <a:buFont typeface="Lucida Grande"/>
              <a:buNone/>
            </a:pPr>
            <a:r>
              <a:rPr lang="en-US" sz="2400" smtClean="0">
                <a:latin typeface="Verdana" charset="0"/>
                <a:ea typeface="Verdana" charset="0"/>
                <a:cs typeface="Verdana" charset="0"/>
              </a:rPr>
              <a:t>(How)</a:t>
            </a:r>
          </a:p>
          <a:p>
            <a:pPr lvl="1"/>
            <a:endParaRPr lang="en-US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56594" y="3182582"/>
            <a:ext cx="2958395" cy="981015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Lucida Grande"/>
              <a:buNone/>
            </a:pPr>
            <a:r>
              <a:rPr lang="en-US" sz="2800" dirty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Sell</a:t>
            </a:r>
          </a:p>
          <a:p>
            <a:pPr marL="0" lvl="1" indent="0" algn="ctr">
              <a:buFont typeface="Lucida Grande"/>
              <a:buNone/>
            </a:pPr>
            <a:r>
              <a:rPr lang="en-US" sz="2400" dirty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(Why)</a:t>
            </a:r>
          </a:p>
          <a:p>
            <a:pPr marL="457178" lvl="1" indent="0">
              <a:buFont typeface="Lucida Grande"/>
              <a:buNone/>
            </a:pPr>
            <a:endParaRPr lang="en-US" dirty="0" smtClean="0">
              <a:solidFill>
                <a:prstClr val="black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98202" y="4331670"/>
            <a:ext cx="2958395" cy="1893757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Lucida Grande"/>
              <a:buNone/>
            </a:pPr>
            <a:r>
              <a:rPr lang="en-US" sz="2800" dirty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Delegate</a:t>
            </a:r>
          </a:p>
          <a:p>
            <a:pPr marL="0" lvl="1" indent="0" algn="ctr">
              <a:buFont typeface="Lucida Grande"/>
              <a:buNone/>
            </a:pPr>
            <a:r>
              <a:rPr lang="en-US" sz="2400" dirty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(Duplicate)</a:t>
            </a:r>
          </a:p>
          <a:p>
            <a:pPr lvl="1"/>
            <a:endParaRPr lang="en-US" dirty="0" smtClean="0">
              <a:solidFill>
                <a:prstClr val="black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356594" y="4331670"/>
            <a:ext cx="2958395" cy="1893757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Lucida Grande"/>
              <a:buNone/>
            </a:pPr>
            <a:r>
              <a:rPr lang="en-US" sz="2800" dirty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Tell</a:t>
            </a:r>
          </a:p>
          <a:p>
            <a:pPr marL="0" lvl="1" indent="0" algn="ctr">
              <a:buFont typeface="Lucida Grande"/>
              <a:buNone/>
            </a:pPr>
            <a:r>
              <a:rPr lang="en-US" sz="2400" dirty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(What)</a:t>
            </a:r>
          </a:p>
          <a:p>
            <a:pPr lvl="1"/>
            <a:endParaRPr lang="en-US" dirty="0" smtClean="0">
              <a:solidFill>
                <a:prstClr val="black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356594" y="2891684"/>
            <a:ext cx="3" cy="2637693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3121" y="4241747"/>
            <a:ext cx="5541494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0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0"/>
            <a:ext cx="12198173" cy="6858000"/>
          </a:xfrm>
          <a:prstGeom prst="rect">
            <a:avLst/>
          </a:prstGeom>
          <a:solidFill>
            <a:srgbClr val="58957D">
              <a:alpha val="8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914400" y="928505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6000" b="1" dirty="0" smtClean="0">
                <a:solidFill>
                  <a:schemeClr val="bg1"/>
                </a:solidFill>
                <a:latin typeface="Verdana"/>
                <a:cs typeface="Verdana"/>
              </a:rPr>
              <a:t>WE WANT TO CREATE DUPLICATION NOT DEPENDENCY</a:t>
            </a:r>
            <a:endParaRPr lang="en-US" sz="60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914400" y="3697105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i="1" dirty="0" smtClean="0">
                <a:solidFill>
                  <a:schemeClr val="bg1"/>
                </a:solidFill>
                <a:latin typeface="Verdana"/>
                <a:cs typeface="Verdana"/>
              </a:rPr>
              <a:t>You can give a man a fish and feed him today or you can teach him how to fish and he can feed himself for a lifetime! </a:t>
            </a:r>
            <a:endParaRPr lang="en-US" i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508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37452"/>
            <a:ext cx="10980415" cy="1118265"/>
          </a:xfrm>
          <a:prstGeom prst="rect">
            <a:avLst/>
          </a:prstGeom>
          <a:gradFill flip="none" rotWithShape="1">
            <a:gsLst>
              <a:gs pos="80000">
                <a:srgbClr val="58957D">
                  <a:alpha val="65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29146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LEADERSHIP</a:t>
            </a:r>
            <a:endParaRPr lang="en-US" sz="4400" dirty="0">
              <a:solidFill>
                <a:srgbClr val="FFFFFF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5672"/>
            <a:ext cx="7531457" cy="3662485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Verdana" charset="0"/>
                <a:ea typeface="Verdana" charset="0"/>
                <a:cs typeface="Verdana" charset="0"/>
              </a:rPr>
              <a:t>The higher the leadership, the greater the effectiveness</a:t>
            </a:r>
          </a:p>
          <a:p>
            <a:r>
              <a:rPr lang="en-US" sz="2600" dirty="0" smtClean="0">
                <a:latin typeface="Verdana" charset="0"/>
                <a:ea typeface="Verdana" charset="0"/>
                <a:cs typeface="Verdana" charset="0"/>
              </a:rPr>
              <a:t>Leadership develops daily, not in a day</a:t>
            </a:r>
          </a:p>
          <a:p>
            <a:r>
              <a:rPr lang="en-US" sz="2600" dirty="0" smtClean="0">
                <a:latin typeface="Verdana" charset="0"/>
                <a:ea typeface="Verdana" charset="0"/>
                <a:cs typeface="Verdana" charset="0"/>
              </a:rPr>
              <a:t>Collection of skills over time</a:t>
            </a:r>
          </a:p>
          <a:p>
            <a:r>
              <a:rPr lang="en-US" sz="2600" dirty="0" smtClean="0">
                <a:latin typeface="Verdana" charset="0"/>
                <a:ea typeface="Verdana" charset="0"/>
                <a:cs typeface="Verdana" charset="0"/>
              </a:rPr>
              <a:t>It has many facets:</a:t>
            </a:r>
          </a:p>
          <a:p>
            <a:endParaRPr lang="en-US" sz="2600" dirty="0" smtClean="0">
              <a:latin typeface="Verdana" charset="0"/>
              <a:ea typeface="Verdana" charset="0"/>
              <a:cs typeface="Verdana" charset="0"/>
            </a:endParaRPr>
          </a:p>
          <a:p>
            <a:endParaRPr lang="en-US" sz="2600" dirty="0" smtClean="0">
              <a:latin typeface="Verdana" charset="0"/>
              <a:ea typeface="Verdana" charset="0"/>
              <a:cs typeface="Verdana" charset="0"/>
            </a:endParaRPr>
          </a:p>
          <a:p>
            <a:endParaRPr lang="en-US" sz="2600" dirty="0" smtClean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endParaRPr lang="en-US" sz="2600" dirty="0" smtClean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endParaRPr lang="en-US" sz="2600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20856" y="6764040"/>
            <a:ext cx="4141070" cy="187920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032249"/>
            <a:ext cx="12328769" cy="86016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3948286"/>
            <a:ext cx="7531457" cy="1377989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Respect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Experience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Emotional Strength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Timing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People Skills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Discipline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Vision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Momentum</a:t>
            </a:r>
            <a:endParaRPr lang="en-US" sz="22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5930903"/>
            <a:ext cx="7531457" cy="366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latin typeface="Verdana" charset="0"/>
                <a:ea typeface="Verdana" charset="0"/>
                <a:cs typeface="Verdana" charset="0"/>
              </a:rPr>
              <a:t>The first person you must lead, </a:t>
            </a:r>
            <a:r>
              <a:rPr lang="en-US" sz="2600" i="1" dirty="0">
                <a:latin typeface="Verdana" charset="0"/>
                <a:ea typeface="Verdana" charset="0"/>
                <a:cs typeface="Verdana" charset="0"/>
              </a:rPr>
              <a:t>IS YOU!</a:t>
            </a:r>
          </a:p>
          <a:p>
            <a:endParaRPr lang="en-US" sz="2600" dirty="0" smtClean="0">
              <a:latin typeface="Verdana" charset="0"/>
              <a:ea typeface="Verdana" charset="0"/>
              <a:cs typeface="Verdana" charset="0"/>
            </a:endParaRPr>
          </a:p>
          <a:p>
            <a:endParaRPr lang="en-US" sz="2600" dirty="0" smtClean="0">
              <a:latin typeface="Verdana" charset="0"/>
              <a:ea typeface="Verdana" charset="0"/>
              <a:cs typeface="Verdana" charset="0"/>
            </a:endParaRPr>
          </a:p>
          <a:p>
            <a:endParaRPr lang="en-US" sz="2600" dirty="0" smtClean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Font typeface="Arial"/>
              <a:buNone/>
            </a:pPr>
            <a:endParaRPr lang="en-US" sz="2600" dirty="0" smtClean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Font typeface="Arial"/>
              <a:buNone/>
            </a:pPr>
            <a:endParaRPr lang="en-US" sz="2600" dirty="0" smtClean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7657" y="0"/>
            <a:ext cx="10980415" cy="1892300"/>
          </a:xfrm>
          <a:prstGeom prst="rect">
            <a:avLst/>
          </a:prstGeom>
          <a:gradFill flip="none" rotWithShape="1">
            <a:gsLst>
              <a:gs pos="80000">
                <a:srgbClr val="58957D">
                  <a:alpha val="65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17657" y="1801341"/>
            <a:ext cx="8969745" cy="86016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5724"/>
            <a:ext cx="7161472" cy="13255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FIVE LEVELS OF LEADERSHIP</a:t>
            </a:r>
            <a:endParaRPr lang="en-US" sz="4400" dirty="0">
              <a:solidFill>
                <a:srgbClr val="FFFFFF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28901"/>
            <a:ext cx="8366090" cy="3662485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>
                <a:latin typeface="Verdana" charset="0"/>
                <a:ea typeface="Verdana" charset="0"/>
                <a:cs typeface="Verdana" charset="0"/>
              </a:rPr>
              <a:t>Level 1 – Position (Right)</a:t>
            </a:r>
          </a:p>
          <a:p>
            <a:endParaRPr lang="en-US" sz="2600" dirty="0" smtClean="0">
              <a:latin typeface="Verdana" charset="0"/>
              <a:ea typeface="Verdana" charset="0"/>
              <a:cs typeface="Verdana" charset="0"/>
            </a:endParaRPr>
          </a:p>
          <a:p>
            <a:r>
              <a:rPr lang="en-US" sz="2600" dirty="0" smtClean="0">
                <a:latin typeface="Verdana" charset="0"/>
                <a:ea typeface="Verdana" charset="0"/>
                <a:cs typeface="Verdana" charset="0"/>
              </a:rPr>
              <a:t>Level 2 – Permission (Relationships)</a:t>
            </a:r>
          </a:p>
          <a:p>
            <a:endParaRPr lang="en-US" sz="2600" dirty="0" smtClean="0">
              <a:latin typeface="Verdana" charset="0"/>
              <a:ea typeface="Verdana" charset="0"/>
              <a:cs typeface="Verdana" charset="0"/>
            </a:endParaRPr>
          </a:p>
          <a:p>
            <a:r>
              <a:rPr lang="en-US" sz="2600" dirty="0" smtClean="0">
                <a:latin typeface="Verdana" charset="0"/>
                <a:ea typeface="Verdana" charset="0"/>
                <a:cs typeface="Verdana" charset="0"/>
              </a:rPr>
              <a:t>Level 3 – Production (Results)</a:t>
            </a:r>
          </a:p>
          <a:p>
            <a:endParaRPr lang="en-US" sz="2600" dirty="0" smtClean="0">
              <a:latin typeface="Verdana" charset="0"/>
              <a:ea typeface="Verdana" charset="0"/>
              <a:cs typeface="Verdana" charset="0"/>
            </a:endParaRPr>
          </a:p>
          <a:p>
            <a:r>
              <a:rPr lang="en-US" sz="2600" dirty="0" smtClean="0">
                <a:latin typeface="Verdana" charset="0"/>
                <a:ea typeface="Verdana" charset="0"/>
                <a:cs typeface="Verdana" charset="0"/>
              </a:rPr>
              <a:t>Level 4 – People Development (Reproduction)</a:t>
            </a:r>
          </a:p>
          <a:p>
            <a:endParaRPr lang="en-US" sz="2600" dirty="0" smtClean="0">
              <a:latin typeface="Verdana" charset="0"/>
              <a:ea typeface="Verdana" charset="0"/>
              <a:cs typeface="Verdana" charset="0"/>
            </a:endParaRPr>
          </a:p>
          <a:p>
            <a:r>
              <a:rPr lang="en-US" sz="2600" dirty="0" smtClean="0">
                <a:latin typeface="Verdana" charset="0"/>
                <a:ea typeface="Verdana" charset="0"/>
                <a:cs typeface="Verdana" charset="0"/>
              </a:rPr>
              <a:t>Level 5 – Personhood (Respect)</a:t>
            </a:r>
            <a:endParaRPr lang="en-US" sz="26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20856" y="6764040"/>
            <a:ext cx="4141070" cy="187920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-17657" y="1801340"/>
            <a:ext cx="12209657" cy="90959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7657" y="0"/>
            <a:ext cx="10980415" cy="1892300"/>
          </a:xfrm>
          <a:prstGeom prst="rect">
            <a:avLst/>
          </a:prstGeom>
          <a:gradFill flip="none" rotWithShape="1">
            <a:gsLst>
              <a:gs pos="80000">
                <a:srgbClr val="58957D">
                  <a:alpha val="65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7657" y="1801341"/>
            <a:ext cx="8969745" cy="86016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265724"/>
            <a:ext cx="71614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4400" dirty="0" smtClean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LEVEL 1 – POSITION</a:t>
            </a:r>
          </a:p>
          <a:p>
            <a:r>
              <a:rPr lang="en-US" dirty="0" smtClean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(RIGHT)</a:t>
            </a:r>
            <a:endParaRPr lang="en-US" dirty="0">
              <a:solidFill>
                <a:srgbClr val="FFFFFF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5357"/>
            <a:ext cx="7531457" cy="2157375"/>
          </a:xfrm>
        </p:spPr>
        <p:txBody>
          <a:bodyPr>
            <a:noAutofit/>
          </a:bodyPr>
          <a:lstStyle/>
          <a:p>
            <a:r>
              <a:rPr lang="en-US" sz="2600" dirty="0" smtClean="0">
                <a:latin typeface="Verdana" charset="0"/>
                <a:ea typeface="Verdana" charset="0"/>
                <a:cs typeface="Verdana" charset="0"/>
              </a:rPr>
              <a:t>People follow you because they have to</a:t>
            </a:r>
          </a:p>
          <a:p>
            <a:pPr marL="0" indent="0">
              <a:buNone/>
            </a:pPr>
            <a:endParaRPr lang="en-US" sz="2600" dirty="0" smtClean="0">
              <a:latin typeface="Verdana" charset="0"/>
              <a:ea typeface="Verdana" charset="0"/>
              <a:cs typeface="Verdana" charset="0"/>
            </a:endParaRPr>
          </a:p>
          <a:p>
            <a:pPr lvl="1"/>
            <a:r>
              <a:rPr lang="en-US" sz="2400" dirty="0" smtClean="0">
                <a:latin typeface="Verdana" charset="0"/>
                <a:ea typeface="Verdana" charset="0"/>
                <a:cs typeface="Verdana" charset="0"/>
              </a:rPr>
              <a:t>Can not extend influence beyond title</a:t>
            </a:r>
          </a:p>
          <a:p>
            <a:pPr marL="457200" lvl="1" indent="0">
              <a:buNone/>
            </a:pPr>
            <a:endParaRPr lang="en-US" sz="2400" dirty="0" smtClean="0">
              <a:latin typeface="Verdana" charset="0"/>
              <a:ea typeface="Verdana" charset="0"/>
              <a:cs typeface="Verdana" charset="0"/>
            </a:endParaRPr>
          </a:p>
          <a:p>
            <a:pPr lvl="1"/>
            <a:r>
              <a:rPr lang="en-US" sz="2400" dirty="0" smtClean="0">
                <a:latin typeface="Verdana" charset="0"/>
                <a:ea typeface="Verdana" charset="0"/>
                <a:cs typeface="Verdana" charset="0"/>
              </a:rPr>
              <a:t>Get into territorial rights</a:t>
            </a:r>
          </a:p>
          <a:p>
            <a:pPr marL="457200" lvl="1" indent="0">
              <a:buNone/>
            </a:pPr>
            <a:endParaRPr lang="en-US" sz="2400" dirty="0" smtClean="0">
              <a:latin typeface="Verdana" charset="0"/>
              <a:ea typeface="Verdana" charset="0"/>
              <a:cs typeface="Verdana" charset="0"/>
            </a:endParaRPr>
          </a:p>
          <a:p>
            <a:pPr lvl="1"/>
            <a:r>
              <a:rPr lang="en-US" sz="2400" dirty="0" smtClean="0">
                <a:latin typeface="Verdana" charset="0"/>
                <a:ea typeface="Verdana" charset="0"/>
                <a:cs typeface="Verdana" charset="0"/>
              </a:rPr>
              <a:t>Into tradition, organizational charts</a:t>
            </a:r>
          </a:p>
          <a:p>
            <a:pPr marL="457200" lvl="1" indent="0">
              <a:buNone/>
            </a:pPr>
            <a:endParaRPr lang="en-US" sz="2200" dirty="0" smtClean="0">
              <a:latin typeface="Verdana" charset="0"/>
              <a:ea typeface="Verdana" charset="0"/>
              <a:cs typeface="Verdana" charset="0"/>
            </a:endParaRPr>
          </a:p>
          <a:p>
            <a:pPr lvl="1"/>
            <a:endParaRPr lang="en-US" dirty="0">
              <a:latin typeface="Verdana" charset="0"/>
              <a:ea typeface="Verdana" charset="0"/>
              <a:cs typeface="Verdana" charset="0"/>
            </a:endParaRPr>
          </a:p>
          <a:p>
            <a:pPr marL="457200" lvl="1" indent="0">
              <a:buNone/>
            </a:pPr>
            <a:r>
              <a:rPr lang="en-US" baseline="30000" dirty="0" smtClean="0">
                <a:latin typeface="Verdana" charset="0"/>
                <a:ea typeface="Verdana" charset="0"/>
                <a:cs typeface="Verdana" charset="0"/>
              </a:rPr>
              <a:t>*These habits are not negative unless they become only basis for authority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-220856" y="6764040"/>
            <a:ext cx="4141070" cy="187920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17657" y="1801340"/>
            <a:ext cx="12209657" cy="90959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7207"/>
            <a:ext cx="7531457" cy="411466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Verdana" charset="0"/>
                <a:ea typeface="Verdana" charset="0"/>
                <a:cs typeface="Verdana" charset="0"/>
              </a:rPr>
              <a:t>Leadership is based on TITLE </a:t>
            </a:r>
            <a:r>
              <a:rPr lang="en-US" sz="2600" u="sng" dirty="0" smtClean="0">
                <a:latin typeface="Verdana" charset="0"/>
                <a:ea typeface="Verdana" charset="0"/>
                <a:cs typeface="Verdana" charset="0"/>
              </a:rPr>
              <a:t>not</a:t>
            </a:r>
            <a:r>
              <a:rPr lang="en-US" sz="2600" dirty="0" smtClean="0">
                <a:latin typeface="Verdana" charset="0"/>
                <a:ea typeface="Verdana" charset="0"/>
                <a:cs typeface="Verdana" charset="0"/>
              </a:rPr>
              <a:t> TALENT</a:t>
            </a:r>
          </a:p>
          <a:p>
            <a:pPr marL="0" indent="0">
              <a:buNone/>
            </a:pPr>
            <a:endParaRPr lang="en-US" sz="2600" dirty="0" smtClean="0">
              <a:latin typeface="Verdana" charset="0"/>
              <a:ea typeface="Verdana" charset="0"/>
              <a:cs typeface="Verdana" charset="0"/>
            </a:endParaRPr>
          </a:p>
          <a:p>
            <a:r>
              <a:rPr lang="en-US" sz="2600" dirty="0" smtClean="0">
                <a:latin typeface="Verdana" charset="0"/>
                <a:ea typeface="Verdana" charset="0"/>
                <a:cs typeface="Verdana" charset="0"/>
              </a:rPr>
              <a:t>Have difficulty working with volunteers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Volunteers… no monetary leverage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White collar… want to participate in decision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Younger people… unimpressed with symbols</a:t>
            </a:r>
          </a:p>
          <a:p>
            <a:pPr marL="457200" lvl="1" indent="0">
              <a:buNone/>
            </a:pPr>
            <a:endParaRPr lang="en-US" sz="2200" dirty="0" smtClean="0">
              <a:latin typeface="Verdana" charset="0"/>
              <a:ea typeface="Verdana" charset="0"/>
              <a:cs typeface="Verdana" charset="0"/>
            </a:endParaRPr>
          </a:p>
          <a:p>
            <a:pPr lvl="0"/>
            <a:r>
              <a:rPr lang="en-US" sz="2600" i="1" dirty="0" smtClean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CAUTION!: </a:t>
            </a:r>
            <a:r>
              <a:rPr lang="en-US" sz="2600" dirty="0" smtClean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Longer you stay here the higher the turnover and the lower the morale</a:t>
            </a:r>
            <a:endParaRPr lang="en-US" sz="2600" dirty="0">
              <a:solidFill>
                <a:prstClr val="black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20856" y="6764040"/>
            <a:ext cx="4141070" cy="187920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17657" y="0"/>
            <a:ext cx="10980415" cy="1892300"/>
          </a:xfrm>
          <a:prstGeom prst="rect">
            <a:avLst/>
          </a:prstGeom>
          <a:gradFill flip="none" rotWithShape="1">
            <a:gsLst>
              <a:gs pos="80000">
                <a:srgbClr val="58957D">
                  <a:alpha val="65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17657" y="1801341"/>
            <a:ext cx="8969745" cy="86016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8200" y="265724"/>
            <a:ext cx="71614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4400" dirty="0" smtClean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LEVEL 1 – POSITION</a:t>
            </a:r>
          </a:p>
          <a:p>
            <a:r>
              <a:rPr lang="en-US" dirty="0" smtClean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(RIGHT)</a:t>
            </a:r>
            <a:endParaRPr lang="en-US" dirty="0">
              <a:solidFill>
                <a:srgbClr val="FFFFFF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7657" y="1801340"/>
            <a:ext cx="12209657" cy="90959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857" y="2551690"/>
            <a:ext cx="7531457" cy="411466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Verdana" charset="0"/>
                <a:ea typeface="Verdana" charset="0"/>
                <a:cs typeface="Verdana" charset="0"/>
              </a:rPr>
              <a:t>Characteristics that must be exhibited with excellence to advance</a:t>
            </a:r>
          </a:p>
          <a:p>
            <a:pPr marL="0" indent="0">
              <a:buNone/>
            </a:pPr>
            <a:endParaRPr lang="en-US" sz="2600" dirty="0" smtClean="0">
              <a:latin typeface="Verdana" charset="0"/>
              <a:ea typeface="Verdana" charset="0"/>
              <a:cs typeface="Verdana" charset="0"/>
            </a:endParaRP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Know your job description thoroughly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Know the history of organization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Be a team player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Accept responsibility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Do your job with consistent excellent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Do more than expected</a:t>
            </a:r>
          </a:p>
        </p:txBody>
      </p:sp>
      <p:sp>
        <p:nvSpPr>
          <p:cNvPr id="6" name="Rectangle 5"/>
          <p:cNvSpPr/>
          <p:nvPr/>
        </p:nvSpPr>
        <p:spPr>
          <a:xfrm>
            <a:off x="-220856" y="6764040"/>
            <a:ext cx="4141070" cy="187920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7657" y="0"/>
            <a:ext cx="10980415" cy="1892300"/>
          </a:xfrm>
          <a:prstGeom prst="rect">
            <a:avLst/>
          </a:prstGeom>
          <a:gradFill flip="none" rotWithShape="1">
            <a:gsLst>
              <a:gs pos="80000">
                <a:srgbClr val="58957D">
                  <a:alpha val="65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7657" y="1801341"/>
            <a:ext cx="8969745" cy="86016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265724"/>
            <a:ext cx="71614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4400" dirty="0" smtClean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LEVEL 1 – POSITION</a:t>
            </a:r>
          </a:p>
          <a:p>
            <a:r>
              <a:rPr lang="en-US" dirty="0" smtClean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(RIGHT)</a:t>
            </a:r>
            <a:endParaRPr lang="en-US" dirty="0">
              <a:solidFill>
                <a:srgbClr val="FFFFFF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7657" y="1801340"/>
            <a:ext cx="12209657" cy="90959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3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5823"/>
            <a:ext cx="7531457" cy="4114660"/>
          </a:xfrm>
        </p:spPr>
        <p:txBody>
          <a:bodyPr>
            <a:normAutofit fontScale="92500"/>
          </a:bodyPr>
          <a:lstStyle/>
          <a:p>
            <a:r>
              <a:rPr lang="en-US" sz="2600" dirty="0" smtClean="0">
                <a:latin typeface="Verdana" charset="0"/>
                <a:ea typeface="Verdana" charset="0"/>
                <a:cs typeface="Verdana" charset="0"/>
              </a:rPr>
              <a:t>People follow you because they want to</a:t>
            </a:r>
          </a:p>
          <a:p>
            <a:pPr marL="0" indent="0">
              <a:buNone/>
            </a:pPr>
            <a:endParaRPr lang="en-US" sz="2600" dirty="0" smtClean="0">
              <a:latin typeface="Verdana" charset="0"/>
              <a:ea typeface="Verdana" charset="0"/>
              <a:cs typeface="Verdana" charset="0"/>
            </a:endParaRP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Allows you to influence beyond title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People work with you when they are not obligated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Donates time, energy and focus on follower’s needs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You can love people without leading them, But you can not lead people without loving them</a:t>
            </a:r>
          </a:p>
          <a:p>
            <a:pPr marL="457200" lvl="1" indent="0">
              <a:buNone/>
            </a:pPr>
            <a:endParaRPr lang="en-US" sz="2200" dirty="0" smtClean="0">
              <a:latin typeface="Verdana" charset="0"/>
              <a:ea typeface="Verdana" charset="0"/>
              <a:cs typeface="Verdana" charset="0"/>
            </a:endParaRPr>
          </a:p>
          <a:p>
            <a:pPr lvl="0"/>
            <a:r>
              <a:rPr lang="en-US" sz="2600" i="1" dirty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CAUTION!: </a:t>
            </a:r>
            <a:r>
              <a:rPr lang="en-US" sz="2600" dirty="0" smtClean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Staying too long at this level without rising will cause your highly motivated people to become restless</a:t>
            </a:r>
            <a:endParaRPr lang="en-US" sz="2600" dirty="0">
              <a:solidFill>
                <a:prstClr val="black"/>
              </a:solidFill>
              <a:latin typeface="Verdana" charset="0"/>
              <a:ea typeface="Verdana" charset="0"/>
              <a:cs typeface="Verdana" charset="0"/>
            </a:endParaRPr>
          </a:p>
          <a:p>
            <a:pPr lvl="1"/>
            <a:endParaRPr lang="en-US" sz="2200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20856" y="6764040"/>
            <a:ext cx="4141070" cy="187920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7657" y="0"/>
            <a:ext cx="10980415" cy="1892300"/>
          </a:xfrm>
          <a:prstGeom prst="rect">
            <a:avLst/>
          </a:prstGeom>
          <a:gradFill flip="none" rotWithShape="1">
            <a:gsLst>
              <a:gs pos="80000">
                <a:srgbClr val="58957D">
                  <a:alpha val="65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7657" y="1801341"/>
            <a:ext cx="8969745" cy="86016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265724"/>
            <a:ext cx="71614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4400" dirty="0" smtClean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LEVEL 2 – PERMISSION</a:t>
            </a:r>
          </a:p>
          <a:p>
            <a:r>
              <a:rPr lang="en-US" dirty="0" smtClean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(RELATIONSHIP)</a:t>
            </a:r>
            <a:endParaRPr lang="en-US" dirty="0">
              <a:solidFill>
                <a:srgbClr val="FFFFFF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7657" y="1801340"/>
            <a:ext cx="12209657" cy="90959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15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3054"/>
            <a:ext cx="7531457" cy="411466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Verdana" charset="0"/>
                <a:ea typeface="Verdana" charset="0"/>
                <a:cs typeface="Verdana" charset="0"/>
              </a:rPr>
              <a:t>Pareto Principle: 20/80 Rule</a:t>
            </a:r>
          </a:p>
          <a:p>
            <a:pPr marL="0" indent="0">
              <a:buNone/>
            </a:pPr>
            <a:endParaRPr lang="en-US" sz="2600" dirty="0" smtClean="0">
              <a:latin typeface="Verdana" charset="0"/>
              <a:ea typeface="Verdana" charset="0"/>
              <a:cs typeface="Verdana" charset="0"/>
            </a:endParaRP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Identify which are the top 20% producers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Identify what top 20% of activities generate 80% of results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80% of your “people time” with the top 20%</a:t>
            </a:r>
          </a:p>
          <a:p>
            <a:pPr lvl="1"/>
            <a:endParaRPr lang="en-US" sz="2200" dirty="0" smtClean="0">
              <a:latin typeface="Verdana" charset="0"/>
              <a:ea typeface="Verdana" charset="0"/>
              <a:cs typeface="Verdana" charset="0"/>
            </a:endParaRPr>
          </a:p>
          <a:p>
            <a:pPr lvl="0"/>
            <a:r>
              <a:rPr lang="en-US" sz="2600" dirty="0" smtClean="0">
                <a:solidFill>
                  <a:prstClr val="black"/>
                </a:solidFill>
                <a:latin typeface="Verdana" charset="0"/>
                <a:ea typeface="Verdana" charset="0"/>
                <a:cs typeface="Verdana" charset="0"/>
              </a:rPr>
              <a:t>20% will generate 80% of organization’s success</a:t>
            </a:r>
            <a:endParaRPr lang="en-US" sz="2600" dirty="0">
              <a:solidFill>
                <a:prstClr val="black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20856" y="6764040"/>
            <a:ext cx="4141070" cy="187920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7657" y="0"/>
            <a:ext cx="10980415" cy="1892300"/>
          </a:xfrm>
          <a:prstGeom prst="rect">
            <a:avLst/>
          </a:prstGeom>
          <a:gradFill flip="none" rotWithShape="1">
            <a:gsLst>
              <a:gs pos="80000">
                <a:srgbClr val="58957D">
                  <a:alpha val="65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7657" y="1801341"/>
            <a:ext cx="8969745" cy="86016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265724"/>
            <a:ext cx="71614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4400" dirty="0" smtClean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LEVEL 2 – PERMISSION</a:t>
            </a:r>
          </a:p>
          <a:p>
            <a:r>
              <a:rPr lang="en-US" dirty="0" smtClean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(RELATIONSHIPS)</a:t>
            </a:r>
            <a:endParaRPr lang="en-US" dirty="0">
              <a:solidFill>
                <a:srgbClr val="FFFFFF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7657" y="1801340"/>
            <a:ext cx="12209657" cy="90959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394437"/>
            <a:ext cx="7531457" cy="411466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Verdana" charset="0"/>
                <a:ea typeface="Verdana" charset="0"/>
                <a:cs typeface="Verdana" charset="0"/>
              </a:rPr>
              <a:t>Characteristic’s that must be mastered on this level to advance</a:t>
            </a:r>
          </a:p>
          <a:p>
            <a:pPr marL="0" indent="0">
              <a:buNone/>
            </a:pPr>
            <a:endParaRPr lang="en-US" sz="2600" dirty="0" smtClean="0">
              <a:latin typeface="Verdana" charset="0"/>
              <a:ea typeface="Verdana" charset="0"/>
              <a:cs typeface="Verdana" charset="0"/>
            </a:endParaRP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Possess a genuine love for people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Make those who work with you more successful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See through other peoples eyes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Do “win-win” or don’t do it at all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Include others in your journey</a:t>
            </a:r>
          </a:p>
          <a:p>
            <a:pPr lvl="1"/>
            <a:r>
              <a:rPr lang="en-US" sz="2200" dirty="0" smtClean="0">
                <a:latin typeface="Verdana" charset="0"/>
                <a:ea typeface="Verdana" charset="0"/>
                <a:cs typeface="Verdana" charset="0"/>
              </a:rPr>
              <a:t>Deal wisely with difficult people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-220856" y="6764040"/>
            <a:ext cx="4141070" cy="187920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7657" y="0"/>
            <a:ext cx="10980415" cy="1892300"/>
          </a:xfrm>
          <a:prstGeom prst="rect">
            <a:avLst/>
          </a:prstGeom>
          <a:gradFill flip="none" rotWithShape="1">
            <a:gsLst>
              <a:gs pos="80000">
                <a:srgbClr val="58957D">
                  <a:alpha val="65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7657" y="1801340"/>
            <a:ext cx="12209657" cy="90959"/>
          </a:xfrm>
          <a:prstGeom prst="rect">
            <a:avLst/>
          </a:prstGeom>
          <a:solidFill>
            <a:srgbClr val="5895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265724"/>
            <a:ext cx="71614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4400" dirty="0" smtClean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LEVEL 2 – PERMISSION</a:t>
            </a:r>
          </a:p>
          <a:p>
            <a:r>
              <a:rPr lang="en-US" dirty="0" smtClean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(RELATIONSHIPS)</a:t>
            </a:r>
            <a:endParaRPr lang="en-US" dirty="0">
              <a:solidFill>
                <a:srgbClr val="FFFFFF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23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971</Words>
  <Application>Microsoft Macintosh PowerPoint</Application>
  <PresentationFormat>Widescreen</PresentationFormat>
  <Paragraphs>172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Lucida Grande</vt:lpstr>
      <vt:lpstr>MS PGothic</vt:lpstr>
      <vt:lpstr>Verdana</vt:lpstr>
      <vt:lpstr>Arial</vt:lpstr>
      <vt:lpstr>Calibri</vt:lpstr>
      <vt:lpstr>Office Theme</vt:lpstr>
      <vt:lpstr>Custom Design</vt:lpstr>
      <vt:lpstr>1_Custom Design</vt:lpstr>
      <vt:lpstr>2_Custom Design</vt:lpstr>
      <vt:lpstr>1_Office Theme</vt:lpstr>
      <vt:lpstr>PowerPoint Presentation</vt:lpstr>
      <vt:lpstr>LEADERSHIP</vt:lpstr>
      <vt:lpstr>FIVE LEVELS OF LEADERSHIP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 PRODUCING  ACTIVITIES</vt:lpstr>
      <vt:lpstr>LEADERSHIP QUADRANT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UnFranchise System</dc:title>
  <dc:creator>Microsoft Office User</dc:creator>
  <cp:lastModifiedBy>Jacki Blasko</cp:lastModifiedBy>
  <cp:revision>82</cp:revision>
  <dcterms:created xsi:type="dcterms:W3CDTF">2016-02-26T15:12:52Z</dcterms:created>
  <dcterms:modified xsi:type="dcterms:W3CDTF">2017-11-28T01:37:32Z</dcterms:modified>
</cp:coreProperties>
</file>