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gif" ContentType="image/gif"/>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embeddings/oleObject1.bin" ContentType="application/vnd.openxmlformats-officedocument.oleObject"/>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8"/>
  </p:notesMasterIdLst>
  <p:sldIdLst>
    <p:sldId id="257" r:id="rId2"/>
    <p:sldId id="259" r:id="rId3"/>
    <p:sldId id="260" r:id="rId4"/>
    <p:sldId id="262" r:id="rId5"/>
    <p:sldId id="263" r:id="rId6"/>
    <p:sldId id="258"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64" d="100"/>
          <a:sy n="64" d="100"/>
        </p:scale>
        <p:origin x="-2232"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A293B2-3783-7448-BFC2-215FDB61B8FE}" type="datetimeFigureOut">
              <a:rPr lang="en-US" smtClean="0"/>
              <a:t>2/18/11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87B8AC8-F15F-074C-BB80-8939C8843315}" type="slidenum">
              <a:rPr lang="en-US" smtClean="0"/>
              <a:t>‹#›</a:t>
            </a:fld>
            <a:endParaRPr lang="en-US"/>
          </a:p>
        </p:txBody>
      </p:sp>
    </p:spTree>
    <p:extLst>
      <p:ext uri="{BB962C8B-B14F-4D97-AF65-F5344CB8AC3E}">
        <p14:creationId xmlns:p14="http://schemas.microsoft.com/office/powerpoint/2010/main" val="4275157221"/>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Rectangle 7"/>
          <p:cNvSpPr>
            <a:spLocks noGrp="1" noChangeArrowheads="1"/>
          </p:cNvSpPr>
          <p:nvPr>
            <p:ph type="sldNum" sz="quarter" idx="5"/>
          </p:nvPr>
        </p:nvSpPr>
        <p:spPr>
          <a:noFill/>
        </p:spPr>
        <p:txBody>
          <a:bodyPr/>
          <a:lstStyle/>
          <a:p>
            <a:fld id="{A795FD2A-7F17-5B4D-A45D-211101060269}" type="slidenum">
              <a:rPr lang="en-US"/>
              <a:pPr/>
              <a:t>1</a:t>
            </a:fld>
            <a:endParaRPr lang="en-US"/>
          </a:p>
        </p:txBody>
      </p:sp>
      <p:sp>
        <p:nvSpPr>
          <p:cNvPr id="122883" name="Rectangle 2"/>
          <p:cNvSpPr>
            <a:spLocks noGrp="1" noRot="1" noChangeAspect="1" noChangeArrowheads="1" noTextEdit="1"/>
          </p:cNvSpPr>
          <p:nvPr>
            <p:ph type="sldImg"/>
          </p:nvPr>
        </p:nvSpPr>
        <p:spPr>
          <a:xfrm>
            <a:off x="1144588" y="685800"/>
            <a:ext cx="4572000" cy="3429000"/>
          </a:xfrm>
          <a:solidFill>
            <a:srgbClr val="FFFFFF"/>
          </a:solidFill>
          <a:ln/>
        </p:spPr>
      </p:sp>
      <p:sp>
        <p:nvSpPr>
          <p:cNvPr id="12288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ea typeface="MS PGothic" charset="0"/>
              <a:cs typeface="MS PGothic"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7"/>
          <p:cNvSpPr>
            <a:spLocks noGrp="1" noChangeArrowheads="1"/>
          </p:cNvSpPr>
          <p:nvPr>
            <p:ph type="sldNum" sz="quarter" idx="5"/>
          </p:nvPr>
        </p:nvSpPr>
        <p:spPr>
          <a:noFill/>
        </p:spPr>
        <p:txBody>
          <a:bodyPr/>
          <a:lstStyle/>
          <a:p>
            <a:fld id="{FF553122-362E-F346-A19A-F1A538EA8C06}" type="slidenum">
              <a:rPr lang="en-US"/>
              <a:pPr/>
              <a:t>2</a:t>
            </a:fld>
            <a:endParaRPr lang="en-US"/>
          </a:p>
        </p:txBody>
      </p:sp>
      <p:sp>
        <p:nvSpPr>
          <p:cNvPr id="155651" name="Rectangle 2"/>
          <p:cNvSpPr>
            <a:spLocks noGrp="1" noRot="1" noChangeAspect="1" noChangeArrowheads="1" noTextEdit="1"/>
          </p:cNvSpPr>
          <p:nvPr>
            <p:ph type="sldImg"/>
          </p:nvPr>
        </p:nvSpPr>
        <p:spPr>
          <a:ln/>
        </p:spPr>
      </p:sp>
      <p:sp>
        <p:nvSpPr>
          <p:cNvPr id="155652" name="Rectangle 3"/>
          <p:cNvSpPr>
            <a:spLocks noGrp="1" noChangeArrowheads="1"/>
          </p:cNvSpPr>
          <p:nvPr>
            <p:ph type="body" idx="1"/>
          </p:nvPr>
        </p:nvSpPr>
        <p:spPr>
          <a:noFill/>
          <a:ln/>
        </p:spPr>
        <p:txBody>
          <a:bodyPr/>
          <a:lstStyle/>
          <a:p>
            <a:pPr marL="228600" indent="-228600" eaLnBrk="1" hangingPunct="1"/>
            <a:r>
              <a:rPr lang="en-US">
                <a:ea typeface="MS PGothic" charset="0"/>
                <a:cs typeface="MS PGothic" charset="0"/>
              </a:rPr>
              <a:t>IF YOU WANT CHANGE…</a:t>
            </a:r>
          </a:p>
          <a:p>
            <a:pPr marL="228600" indent="-228600" eaLnBrk="1" hangingPunct="1"/>
            <a:r>
              <a:rPr lang="en-US">
                <a:ea typeface="MS PGothic" charset="0"/>
                <a:cs typeface="MS PGothic" charset="0"/>
              </a:rPr>
              <a:t>YOU MUST BE DISCILINED TO DEVELOP THE RIGHT HABITS</a:t>
            </a:r>
          </a:p>
          <a:p>
            <a:pPr marL="228600" indent="-228600" eaLnBrk="1" hangingPunct="1"/>
            <a:endParaRPr lang="en-US">
              <a:ea typeface="MS PGothic" charset="0"/>
              <a:cs typeface="MS PGothic" charset="0"/>
            </a:endParaRPr>
          </a:p>
          <a:p>
            <a:pPr marL="228600" indent="-228600" eaLnBrk="1" hangingPunct="1"/>
            <a:r>
              <a:rPr lang="en-US">
                <a:ea typeface="MS PGothic" charset="0"/>
                <a:cs typeface="MS PGothic" charset="0"/>
              </a:rPr>
              <a:t>THERE ARE ONLY 3 THINGS THAT YOU HAVE TOTAL CONTROL OVER!  YOU MUST DECIDE TODAY…</a:t>
            </a:r>
          </a:p>
          <a:p>
            <a:pPr marL="228600" indent="-228600" eaLnBrk="1" hangingPunct="1">
              <a:buFontTx/>
              <a:buAutoNum type="arabicPeriod"/>
            </a:pPr>
            <a:r>
              <a:rPr lang="en-US">
                <a:ea typeface="MS PGothic" charset="0"/>
                <a:cs typeface="MS PGothic" charset="0"/>
              </a:rPr>
              <a:t>YOU CAN CONTROL YOUR ATTITUDE.  IT IS A DECISION!  GOOD MORNING LORD OR GOOD LORD IT’S MORNING!</a:t>
            </a:r>
          </a:p>
          <a:p>
            <a:pPr marL="228600" indent="-228600" eaLnBrk="1" hangingPunct="1">
              <a:buFontTx/>
              <a:buAutoNum type="arabicPeriod"/>
            </a:pPr>
            <a:r>
              <a:rPr lang="en-US">
                <a:ea typeface="MS PGothic" charset="0"/>
                <a:cs typeface="MS PGothic" charset="0"/>
              </a:rPr>
              <a:t> HOW MANY PEOPLE YOU TALK TO.    ….YOU CAN NOT CONTROL WHAT THEY SAY…PRACTICE IT WILL GET BETTER…MORE YES’S</a:t>
            </a:r>
          </a:p>
          <a:p>
            <a:pPr marL="228600" indent="-228600" eaLnBrk="1" hangingPunct="1">
              <a:buFontTx/>
              <a:buAutoNum type="arabicPeriod"/>
            </a:pPr>
            <a:r>
              <a:rPr lang="en-US">
                <a:ea typeface="MS PGothic" charset="0"/>
                <a:cs typeface="MS PGothic" charset="0"/>
              </a:rPr>
              <a:t> WHAT YOU DO….EVERYDAY….PRIORITIES…</a:t>
            </a:r>
          </a:p>
          <a:p>
            <a:pPr marL="228600" indent="-228600" eaLnBrk="1" hangingPunct="1"/>
            <a:r>
              <a:rPr lang="en-US">
                <a:ea typeface="MS PGothic" charset="0"/>
                <a:cs typeface="MS PGothic" charset="0"/>
              </a:rPr>
              <a:t>            LET’S LOOK AT YOUR TIME!!!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p:spPr>
        <p:txBody>
          <a:bodyPr/>
          <a:lstStyle/>
          <a:p>
            <a:fld id="{5BD074F5-5A2B-474B-BF07-DBCD8B8140D0}" type="slidenum">
              <a:rPr lang="en-US"/>
              <a:pPr/>
              <a:t>3</a:t>
            </a:fld>
            <a:endParaRPr lang="en-US"/>
          </a:p>
        </p:txBody>
      </p:sp>
      <p:sp>
        <p:nvSpPr>
          <p:cNvPr id="153603" name="Rectangle 2"/>
          <p:cNvSpPr>
            <a:spLocks noGrp="1" noRot="1" noChangeAspect="1" noChangeArrowheads="1" noTextEdit="1"/>
          </p:cNvSpPr>
          <p:nvPr>
            <p:ph type="sldImg"/>
          </p:nvPr>
        </p:nvSpPr>
        <p:spPr>
          <a:xfrm>
            <a:off x="1146175" y="685800"/>
            <a:ext cx="4570413" cy="3429000"/>
          </a:xfrm>
          <a:ln/>
        </p:spPr>
      </p:sp>
      <p:sp>
        <p:nvSpPr>
          <p:cNvPr id="153604" name="Rectangle 3"/>
          <p:cNvSpPr>
            <a:spLocks noGrp="1" noChangeArrowheads="1"/>
          </p:cNvSpPr>
          <p:nvPr>
            <p:ph type="body" idx="1"/>
          </p:nvPr>
        </p:nvSpPr>
        <p:spPr>
          <a:noFill/>
          <a:ln/>
        </p:spPr>
        <p:txBody>
          <a:bodyPr/>
          <a:lstStyle/>
          <a:p>
            <a:pPr eaLnBrk="1" hangingPunct="1"/>
            <a:r>
              <a:rPr lang="en-US">
                <a:ea typeface="ＭＳ Ｐゴシック" charset="-128"/>
                <a:cs typeface="ＭＳ Ｐゴシック" charset="-128"/>
              </a:rPr>
              <a:t>Urgent vs important        effective is doing the right things    efficient doing the right thing right       Is this going to get me to my goal    every call you get     everything that comes up  if not, don’t do it.    Everything I do takes me toward my goal or farther away.</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a:noFill/>
          <a:ln/>
        </p:spPr>
        <p:txBody>
          <a:bodyPr/>
          <a:lstStyle/>
          <a:p>
            <a:endParaRPr lang="en-US" dirty="0">
              <a:ea typeface="ＭＳ Ｐゴシック" charset="-128"/>
              <a:cs typeface="ＭＳ Ｐゴシック" charset="-128"/>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p:cNvSpPr>
            <a:spLocks noGrp="1" noRot="1" noChangeAspect="1" noChangeArrowheads="1" noTextEdit="1"/>
          </p:cNvSpPr>
          <p:nvPr>
            <p:ph type="sldImg"/>
          </p:nvPr>
        </p:nvSpPr>
        <p:spPr>
          <a:ln/>
        </p:spPr>
      </p:sp>
      <p:sp>
        <p:nvSpPr>
          <p:cNvPr id="224259" name="Rectangle 3"/>
          <p:cNvSpPr>
            <a:spLocks noGrp="1" noChangeArrowheads="1"/>
          </p:cNvSpPr>
          <p:nvPr>
            <p:ph type="body" idx="1"/>
          </p:nvPr>
        </p:nvSpPr>
        <p:spPr>
          <a:noFill/>
          <a:ln/>
        </p:spPr>
        <p:txBody>
          <a:bodyPr/>
          <a:lstStyle/>
          <a:p>
            <a:endParaRPr lang="en-US">
              <a:ea typeface="ＭＳ Ｐゴシック" charset="-128"/>
              <a:cs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C1973A1-61D0-6042-AB57-3AFB9D660B82}" type="datetimeFigureOut">
              <a:rPr lang="en-US" smtClean="0"/>
              <a:t>2/18/11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AE27B-CE4E-6344-ABC4-11F374BC932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1973A1-61D0-6042-AB57-3AFB9D660B82}" type="datetimeFigureOut">
              <a:rPr lang="en-US" smtClean="0"/>
              <a:t>2/18/11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AE27B-CE4E-6344-ABC4-11F374BC932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1973A1-61D0-6042-AB57-3AFB9D660B82}" type="datetimeFigureOut">
              <a:rPr lang="en-US" smtClean="0"/>
              <a:t>2/18/11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AE27B-CE4E-6344-ABC4-11F374BC932E}"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93493478"/>
      </p:ext>
    </p:extLst>
  </p:cSld>
  <p:clrMapOvr>
    <a:masterClrMapping/>
  </p:clrMapOvr>
  <p:transition xmlns:p14="http://schemas.microsoft.com/office/powerpoint/2010/mai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C1973A1-61D0-6042-AB57-3AFB9D660B82}" type="datetimeFigureOut">
              <a:rPr lang="en-US" smtClean="0"/>
              <a:t>2/18/11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AE27B-CE4E-6344-ABC4-11F374BC932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C1973A1-61D0-6042-AB57-3AFB9D660B82}" type="datetimeFigureOut">
              <a:rPr lang="en-US" smtClean="0"/>
              <a:t>2/18/11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2AE27B-CE4E-6344-ABC4-11F374BC932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C1973A1-61D0-6042-AB57-3AFB9D660B82}" type="datetimeFigureOut">
              <a:rPr lang="en-US" smtClean="0"/>
              <a:t>2/18/11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2AE27B-CE4E-6344-ABC4-11F374BC932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C1973A1-61D0-6042-AB57-3AFB9D660B82}" type="datetimeFigureOut">
              <a:rPr lang="en-US" smtClean="0"/>
              <a:t>2/18/11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2AE27B-CE4E-6344-ABC4-11F374BC932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C1973A1-61D0-6042-AB57-3AFB9D660B82}" type="datetimeFigureOut">
              <a:rPr lang="en-US" smtClean="0"/>
              <a:t>2/18/11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2AE27B-CE4E-6344-ABC4-11F374BC932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1973A1-61D0-6042-AB57-3AFB9D660B82}" type="datetimeFigureOut">
              <a:rPr lang="en-US" smtClean="0"/>
              <a:t>2/18/11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02AE27B-CE4E-6344-ABC4-11F374BC932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1973A1-61D0-6042-AB57-3AFB9D660B82}" type="datetimeFigureOut">
              <a:rPr lang="en-US" smtClean="0"/>
              <a:t>2/18/11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2AE27B-CE4E-6344-ABC4-11F374BC932E}"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C1973A1-61D0-6042-AB57-3AFB9D660B82}" type="datetimeFigureOut">
              <a:rPr lang="en-US" smtClean="0"/>
              <a:t>2/18/11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2AE27B-CE4E-6344-ABC4-11F374BC932E}"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1973A1-61D0-6042-AB57-3AFB9D660B82}" type="datetimeFigureOut">
              <a:rPr lang="en-US" smtClean="0"/>
              <a:t>2/18/11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2AE27B-CE4E-6344-ABC4-11F374BC932E}"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 Id="rId3" Type="http://schemas.openxmlformats.org/officeDocument/2006/relationships/image" Target="../media/image1.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emf"/></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4" Type="http://schemas.openxmlformats.org/officeDocument/2006/relationships/oleObject" Target="../embeddings/oleObject1.bin"/><Relationship Id="rId5" Type="http://schemas.openxmlformats.org/officeDocument/2006/relationships/oleObject" Target="../embeddings/Microsoft_Word_97_-_2004_Document1.doc"/><Relationship Id="rId6" Type="http://schemas.openxmlformats.org/officeDocument/2006/relationships/image" Target="../media/image3.emf"/><Relationship Id="rId1" Type="http://schemas.openxmlformats.org/officeDocument/2006/relationships/vmlDrawing" Target="../drawings/vmlDrawing1.vml"/><Relationship Id="rId2"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3" Type="http://schemas.openxmlformats.org/officeDocument/2006/relationships/image" Target="../media/image4.gif"/><Relationship Id="rId4" Type="http://schemas.openxmlformats.org/officeDocument/2006/relationships/image" Target="../media/image5.jpeg"/><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WordArt 3"/>
          <p:cNvSpPr>
            <a:spLocks noChangeArrowheads="1" noChangeShapeType="1" noTextEdit="1"/>
          </p:cNvSpPr>
          <p:nvPr/>
        </p:nvSpPr>
        <p:spPr bwMode="auto">
          <a:xfrm>
            <a:off x="609600" y="381000"/>
            <a:ext cx="8001000" cy="1371600"/>
          </a:xfrm>
          <a:prstGeom prst="rect">
            <a:avLst/>
          </a:prstGeom>
        </p:spPr>
        <p:txBody>
          <a:bodyPr wrap="none" fromWordArt="1">
            <a:prstTxWarp prst="textPlain">
              <a:avLst>
                <a:gd name="adj" fmla="val 47528"/>
              </a:avLst>
            </a:prstTxWarp>
            <a:scene3d>
              <a:camera prst="orthographicFront"/>
              <a:lightRig rig="balanced" dir="t">
                <a:rot lat="0" lon="0" rev="2100000"/>
              </a:lightRig>
            </a:scene3d>
            <a:sp3d extrusionH="57150" prstMaterial="metal">
              <a:bevelT w="38100" h="25400"/>
              <a:contourClr>
                <a:schemeClr val="bg2"/>
              </a:contourClr>
            </a:sp3d>
          </a:bodyPr>
          <a:lstStyle/>
          <a:p>
            <a:pPr algn="ctr"/>
            <a:r>
              <a:rPr lang="en-US" sz="3600" b="1" kern="10" dirty="0">
                <a:ln w="50800"/>
                <a:solidFill>
                  <a:srgbClr val="FFFF00"/>
                </a:solidFill>
                <a:latin typeface="Arial Black"/>
                <a:ea typeface="Arial Black"/>
                <a:cs typeface="Arial Black"/>
              </a:rPr>
              <a:t>3 SUCCESS PRINCIPLES</a:t>
            </a:r>
          </a:p>
          <a:p>
            <a:pPr algn="ctr"/>
            <a:r>
              <a:rPr lang="en-US" sz="3600" b="1" kern="10" dirty="0">
                <a:ln w="50800"/>
                <a:solidFill>
                  <a:srgbClr val="FFFF00"/>
                </a:solidFill>
                <a:latin typeface="Arial Black"/>
                <a:ea typeface="Arial Black"/>
                <a:cs typeface="Arial Black"/>
              </a:rPr>
              <a:t>For LIFE</a:t>
            </a:r>
          </a:p>
        </p:txBody>
      </p:sp>
      <p:pic>
        <p:nvPicPr>
          <p:cNvPr id="76804" name="Picture 4" descr="mso430ED"/>
          <p:cNvPicPr>
            <a:picLocks noGrp="1" noChangeAspect="1" noChangeArrowheads="1"/>
          </p:cNvPicPr>
          <p:nvPr>
            <p:ph type="body" idx="1"/>
          </p:nvPr>
        </p:nvPicPr>
        <p:blipFill>
          <a:blip r:embed="rId3"/>
          <a:srcRect/>
          <a:stretch>
            <a:fillRect/>
          </a:stretch>
        </p:blipFill>
        <p:spPr>
          <a:xfrm>
            <a:off x="533400" y="1981200"/>
            <a:ext cx="2824163" cy="3740150"/>
          </a:xfrm>
          <a:effectLst>
            <a:outerShdw blurRad="63500" dist="38099" dir="2700000" algn="ctr" rotWithShape="0">
              <a:srgbClr val="808080">
                <a:alpha val="74997"/>
              </a:srgbClr>
            </a:outerShdw>
          </a:effectLst>
        </p:spPr>
      </p:pic>
      <p:sp>
        <p:nvSpPr>
          <p:cNvPr id="6" name="Rectangle 5"/>
          <p:cNvSpPr/>
          <p:nvPr/>
        </p:nvSpPr>
        <p:spPr>
          <a:xfrm>
            <a:off x="2286000" y="2133600"/>
            <a:ext cx="6478376" cy="954107"/>
          </a:xfrm>
          <a:prstGeom prst="rect">
            <a:avLst/>
          </a:prstGeom>
          <a:noFill/>
        </p:spPr>
        <p:txBody>
          <a:bodyPr>
            <a:spAutoFit/>
            <a:scene3d>
              <a:camera prst="orthographicFront"/>
              <a:lightRig rig="balanced" dir="t">
                <a:rot lat="0" lon="0" rev="2100000"/>
              </a:lightRig>
            </a:scene3d>
            <a:sp3d extrusionH="57150" prstMaterial="metal">
              <a:bevelT w="38100" h="25400"/>
              <a:contourClr>
                <a:schemeClr val="bg2"/>
              </a:contourClr>
            </a:sp3d>
          </a:bodyPr>
          <a:lstStyle/>
          <a:p>
            <a:pPr marL="514350" indent="-514350" algn="ctr">
              <a:buFontTx/>
              <a:buAutoNum type="arabicPeriod"/>
              <a:defRPr/>
            </a:pPr>
            <a:r>
              <a:rPr lang="en-US" sz="2800" b="1" dirty="0">
                <a:ln w="50800"/>
                <a:latin typeface="Arial Black"/>
              </a:rPr>
              <a:t>DO YOU HAVE A </a:t>
            </a:r>
          </a:p>
          <a:p>
            <a:pPr marL="514350" indent="-514350" algn="ctr">
              <a:defRPr/>
            </a:pPr>
            <a:r>
              <a:rPr lang="en-US" sz="2800" b="1" dirty="0">
                <a:ln w="50800"/>
                <a:latin typeface="Arial Black"/>
              </a:rPr>
              <a:t>HUGE WHY?</a:t>
            </a:r>
          </a:p>
        </p:txBody>
      </p:sp>
      <p:sp>
        <p:nvSpPr>
          <p:cNvPr id="7" name="Rectangle 6"/>
          <p:cNvSpPr/>
          <p:nvPr/>
        </p:nvSpPr>
        <p:spPr>
          <a:xfrm>
            <a:off x="3357562" y="3505200"/>
            <a:ext cx="5786437" cy="1384995"/>
          </a:xfrm>
          <a:prstGeom prst="rect">
            <a:avLst/>
          </a:prstGeom>
          <a:noFill/>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n-US" sz="2800" b="1" dirty="0">
                <a:ln w="50800"/>
                <a:solidFill>
                  <a:srgbClr val="FFFF00"/>
                </a:solidFill>
                <a:latin typeface="Arial Black"/>
              </a:rPr>
              <a:t>2.</a:t>
            </a:r>
            <a:r>
              <a:rPr lang="en-US" sz="2800" b="1" dirty="0" smtClean="0">
                <a:ln w="50800"/>
                <a:solidFill>
                  <a:srgbClr val="FFFF00"/>
                </a:solidFill>
                <a:latin typeface="Arial Black"/>
              </a:rPr>
              <a:t> ARE YOU PRO-ACTIVE IN YOUR RESULTS PRODUCING ACTIVITIES? (B5)</a:t>
            </a:r>
            <a:endParaRPr lang="en-US" sz="2800" b="1" dirty="0">
              <a:ln w="50800"/>
              <a:solidFill>
                <a:srgbClr val="FFFF00"/>
              </a:solidFill>
              <a:latin typeface="Arial Black"/>
            </a:endParaRPr>
          </a:p>
        </p:txBody>
      </p:sp>
      <p:sp>
        <p:nvSpPr>
          <p:cNvPr id="8" name="Rectangle 7"/>
          <p:cNvSpPr/>
          <p:nvPr/>
        </p:nvSpPr>
        <p:spPr>
          <a:xfrm>
            <a:off x="3048000" y="5208039"/>
            <a:ext cx="6096000" cy="1384995"/>
          </a:xfrm>
          <a:prstGeom prst="rect">
            <a:avLst/>
          </a:prstGeom>
          <a:noFill/>
        </p:spPr>
        <p:txBody>
          <a:bodyPr wrap="square">
            <a:spAutoFit/>
            <a:scene3d>
              <a:camera prst="orthographicFront"/>
              <a:lightRig rig="balanced" dir="t">
                <a:rot lat="0" lon="0" rev="2100000"/>
              </a:lightRig>
            </a:scene3d>
            <a:sp3d extrusionH="57150" prstMaterial="metal">
              <a:bevelT w="38100" h="25400"/>
              <a:contourClr>
                <a:schemeClr val="bg2"/>
              </a:contourClr>
            </a:sp3d>
          </a:bodyPr>
          <a:lstStyle/>
          <a:p>
            <a:pPr algn="ctr">
              <a:defRPr/>
            </a:pPr>
            <a:r>
              <a:rPr lang="en-US" sz="2800" b="1" dirty="0">
                <a:ln w="50800"/>
                <a:solidFill>
                  <a:srgbClr val="FFFFFF"/>
                </a:solidFill>
                <a:latin typeface="Arial Black"/>
              </a:rPr>
              <a:t>3.</a:t>
            </a:r>
            <a:r>
              <a:rPr lang="en-US" sz="2800" b="1" dirty="0" smtClean="0">
                <a:ln w="50800"/>
                <a:solidFill>
                  <a:srgbClr val="FFFFFF"/>
                </a:solidFill>
                <a:latin typeface="Arial Black"/>
              </a:rPr>
              <a:t> ARE YOU DEVELOPING PEOPLE &amp;</a:t>
            </a:r>
          </a:p>
          <a:p>
            <a:pPr algn="ctr">
              <a:defRPr/>
            </a:pPr>
            <a:r>
              <a:rPr lang="en-US" sz="2800" b="1" dirty="0" smtClean="0">
                <a:ln w="50800"/>
                <a:solidFill>
                  <a:srgbClr val="FFFFFF"/>
                </a:solidFill>
                <a:latin typeface="Arial Black"/>
              </a:rPr>
              <a:t>BUSINESSS  SKILLS?</a:t>
            </a:r>
          </a:p>
        </p:txBody>
      </p:sp>
    </p:spTree>
  </p:cSld>
  <p:clrMapOvr>
    <a:masterClrMapping/>
  </p:clrMapOvr>
  <p:transition xmlns:p14="http://schemas.microsoft.com/office/powerpoint/2010/mai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mph" presetSubtype="0" fill="hold" grpId="0" nodeType="clickEffect">
                                  <p:stCondLst>
                                    <p:cond delay="0"/>
                                  </p:stCondLst>
                                  <p:iterate type="lt">
                                    <p:tmPct val="4000"/>
                                  </p:iterate>
                                  <p:childTnLst>
                                    <p:set>
                                      <p:cBhvr override="childStyle">
                                        <p:cTn id="6" dur="500" fill="hold"/>
                                        <p:tgtEl>
                                          <p:spTgt spid="7"/>
                                        </p:tgtEl>
                                        <p:attrNameLst>
                                          <p:attrName>style.color</p:attrName>
                                        </p:attrNameLst>
                                      </p:cBhvr>
                                      <p:to>
                                        <p:clrVal>
                                          <a:srgbClr val="FF0000"/>
                                        </p:clrVal>
                                      </p:to>
                                    </p:set>
                                    <p:set>
                                      <p:cBhvr>
                                        <p:cTn id="7" dur="500" fill="hold"/>
                                        <p:tgtEl>
                                          <p:spTgt spid="7"/>
                                        </p:tgtEl>
                                        <p:attrNameLst>
                                          <p:attrName>fillcolor</p:attrName>
                                        </p:attrNameLst>
                                      </p:cBhvr>
                                      <p:to>
                                        <p:clrVal>
                                          <a:srgbClr val="FF0000"/>
                                        </p:clrVal>
                                      </p:to>
                                    </p:set>
                                    <p:set>
                                      <p:cBhvr>
                                        <p:cTn id="8" dur="500" fill="hold"/>
                                        <p:tgtEl>
                                          <p:spTgt spid="7"/>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1219200" y="762000"/>
            <a:ext cx="7772400" cy="1143000"/>
          </a:xfrm>
          <a:effectLst>
            <a:outerShdw blurRad="63500" dist="38099" dir="2700000" algn="ctr" rotWithShape="0">
              <a:srgbClr val="000000">
                <a:alpha val="74997"/>
              </a:srgbClr>
            </a:outerShdw>
          </a:effectLst>
        </p:spPr>
        <p:txBody>
          <a:bodyPr>
            <a:scene3d>
              <a:camera prst="orthographicFront"/>
              <a:lightRig rig="balanced" dir="t">
                <a:rot lat="0" lon="0" rev="2100000"/>
              </a:lightRig>
            </a:scene3d>
            <a:sp3d extrusionH="57150" prstMaterial="metal">
              <a:bevelT w="38100" h="25400"/>
              <a:contourClr>
                <a:schemeClr val="bg2"/>
              </a:contourClr>
            </a:sp3d>
          </a:bodyPr>
          <a:lstStyle/>
          <a:p>
            <a:pPr algn="r" eaLnBrk="1" hangingPunct="1">
              <a:defRPr/>
            </a:pPr>
            <a:r>
              <a:rPr lang="en-US" b="1" i="1" dirty="0">
                <a:ln w="50800"/>
                <a:solidFill>
                  <a:schemeClr val="bg1">
                    <a:shade val="50000"/>
                  </a:schemeClr>
                </a:solidFill>
                <a:latin typeface="Trebuchet MS" charset="0"/>
              </a:rPr>
              <a:t>Things You Can Control!</a:t>
            </a:r>
          </a:p>
        </p:txBody>
      </p:sp>
      <p:sp>
        <p:nvSpPr>
          <p:cNvPr id="7171" name="Rectangle 3"/>
          <p:cNvSpPr>
            <a:spLocks noGrp="1" noChangeArrowheads="1"/>
          </p:cNvSpPr>
          <p:nvPr>
            <p:ph type="body" idx="1"/>
          </p:nvPr>
        </p:nvSpPr>
        <p:spPr>
          <a:xfrm>
            <a:off x="2743200" y="1981200"/>
            <a:ext cx="5791200" cy="3886200"/>
          </a:xfrm>
          <a:effectLst>
            <a:outerShdw blurRad="63500" dist="38099" dir="2700000" algn="ctr" rotWithShape="0">
              <a:srgbClr val="000000">
                <a:alpha val="74997"/>
              </a:srgbClr>
            </a:outerShdw>
          </a:effectLst>
        </p:spPr>
        <p:txBody>
          <a:bodyPr>
            <a:noAutofit/>
            <a:scene3d>
              <a:camera prst="orthographicFront"/>
              <a:lightRig rig="glow" dir="tl">
                <a:rot lat="0" lon="0" rev="5400000"/>
              </a:lightRig>
            </a:scene3d>
            <a:sp3d contourW="12700">
              <a:bevelT w="25400" h="25400"/>
              <a:contourClr>
                <a:schemeClr val="accent6">
                  <a:shade val="73000"/>
                </a:schemeClr>
              </a:contourClr>
            </a:sp3d>
          </a:bodyPr>
          <a:lstStyle/>
          <a:p>
            <a:pPr marL="609600" indent="-609600" eaLnBrk="1" hangingPunct="1">
              <a:lnSpc>
                <a:spcPct val="150000"/>
              </a:lnSpc>
              <a:buFontTx/>
              <a:buAutoNum type="arabicPeriod"/>
              <a:defRPr/>
            </a:pPr>
            <a:r>
              <a:rPr lang="en-US" b="1" i="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ebuchet MS" charset="0"/>
              </a:rPr>
              <a:t>Your MIND (Attitudes) PMA      PME</a:t>
            </a:r>
          </a:p>
          <a:p>
            <a:pPr marL="609600" indent="-609600" eaLnBrk="1" hangingPunct="1">
              <a:lnSpc>
                <a:spcPct val="150000"/>
              </a:lnSpc>
              <a:buFontTx/>
              <a:buAutoNum type="arabicPeriod"/>
              <a:defRPr/>
            </a:pPr>
            <a:r>
              <a:rPr lang="en-US" b="1" i="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ebuchet MS" charset="0"/>
              </a:rPr>
              <a:t>Your TIME! (What You Do Every Day)</a:t>
            </a:r>
          </a:p>
          <a:p>
            <a:pPr marL="609600" indent="-609600" eaLnBrk="1" hangingPunct="1">
              <a:lnSpc>
                <a:spcPct val="150000"/>
              </a:lnSpc>
              <a:buFontTx/>
              <a:buAutoNum type="arabicPeriod"/>
              <a:defRPr/>
            </a:pPr>
            <a:r>
              <a:rPr lang="en-US" b="1" i="1"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latin typeface="Trebuchet MS" charset="0"/>
              </a:rPr>
              <a:t>  How many people you talk to everyday!</a:t>
            </a:r>
          </a:p>
        </p:txBody>
      </p:sp>
      <p:pic>
        <p:nvPicPr>
          <p:cNvPr id="154628" name="Picture 25" descr="sy01297_"/>
          <p:cNvPicPr>
            <a:picLocks noChangeAspect="1" noChangeArrowheads="1"/>
          </p:cNvPicPr>
          <p:nvPr/>
        </p:nvPicPr>
        <p:blipFill>
          <a:blip r:embed="rId3"/>
          <a:srcRect/>
          <a:stretch>
            <a:fillRect/>
          </a:stretch>
        </p:blipFill>
        <p:spPr bwMode="auto">
          <a:xfrm>
            <a:off x="152400" y="152400"/>
            <a:ext cx="2514600" cy="3057525"/>
          </a:xfrm>
          <a:prstGeom prst="rect">
            <a:avLst/>
          </a:prstGeom>
          <a:noFill/>
          <a:ln w="9525">
            <a:noFill/>
            <a:miter lim="800000"/>
            <a:headEnd/>
            <a:tailEnd/>
          </a:ln>
        </p:spPr>
      </p:pic>
      <p:cxnSp>
        <p:nvCxnSpPr>
          <p:cNvPr id="154629" name="Straight Connector 6"/>
          <p:cNvCxnSpPr>
            <a:cxnSpLocks noChangeShapeType="1"/>
          </p:cNvCxnSpPr>
          <p:nvPr/>
        </p:nvCxnSpPr>
        <p:spPr bwMode="auto">
          <a:xfrm>
            <a:off x="2971800" y="1981200"/>
            <a:ext cx="5410200" cy="1588"/>
          </a:xfrm>
          <a:prstGeom prst="line">
            <a:avLst/>
          </a:prstGeom>
          <a:noFill/>
          <a:ln w="9525">
            <a:solidFill>
              <a:schemeClr val="tx1"/>
            </a:solidFill>
            <a:round/>
            <a:headEnd/>
            <a:tailEnd/>
          </a:ln>
        </p:spPr>
      </p:cxnSp>
    </p:spTree>
    <p:extLst>
      <p:ext uri="{BB962C8B-B14F-4D97-AF65-F5344CB8AC3E}">
        <p14:creationId xmlns:p14="http://schemas.microsoft.com/office/powerpoint/2010/main" val="329645807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2658" name="Rectangle 2"/>
          <p:cNvSpPr>
            <a:spLocks noGrp="1" noChangeArrowheads="1"/>
          </p:cNvSpPr>
          <p:nvPr>
            <p:ph type="body" sz="half" idx="1"/>
          </p:nvPr>
        </p:nvSpPr>
        <p:spPr>
          <a:xfrm>
            <a:off x="152400" y="762000"/>
            <a:ext cx="3962400" cy="3429000"/>
          </a:xfrm>
          <a:solidFill>
            <a:schemeClr val="bg2">
              <a:lumMod val="60000"/>
              <a:lumOff val="40000"/>
            </a:schemeClr>
          </a:solidFill>
        </p:spPr>
        <p:txBody>
          <a:bodyPr/>
          <a:lstStyle/>
          <a:p>
            <a:pPr eaLnBrk="1" hangingPunct="1">
              <a:defRPr/>
            </a:pPr>
            <a:r>
              <a:rPr lang="en-US" b="1" dirty="0">
                <a:solidFill>
                  <a:srgbClr val="800000"/>
                </a:solidFill>
                <a:ea typeface="ＭＳ Ｐゴシック" charset="-128"/>
                <a:cs typeface="ＭＳ Ｐゴシック" charset="-128"/>
              </a:rPr>
              <a:t>BE PROACTIVE</a:t>
            </a:r>
          </a:p>
          <a:p>
            <a:pPr lvl="3" eaLnBrk="1" hangingPunct="1">
              <a:defRPr/>
            </a:pPr>
            <a:r>
              <a:rPr lang="en-US" sz="1800" b="1" dirty="0">
                <a:solidFill>
                  <a:schemeClr val="tx2"/>
                </a:solidFill>
                <a:ea typeface="ＭＳ Ｐゴシック" charset="-128"/>
              </a:rPr>
              <a:t>RESULTS PRODUCING ACTIVITIES</a:t>
            </a:r>
          </a:p>
        </p:txBody>
      </p:sp>
      <p:graphicFrame>
        <p:nvGraphicFramePr>
          <p:cNvPr id="152578" name="Object 3"/>
          <p:cNvGraphicFramePr>
            <a:graphicFrameLocks noGrp="1" noChangeAspect="1"/>
          </p:cNvGraphicFramePr>
          <p:nvPr>
            <p:ph sz="half" idx="2"/>
          </p:nvPr>
        </p:nvGraphicFramePr>
        <p:xfrm>
          <a:off x="4419600" y="228600"/>
          <a:ext cx="4572000" cy="6400800"/>
        </p:xfrm>
        <a:graphic>
          <a:graphicData uri="http://schemas.openxmlformats.org/presentationml/2006/ole">
            <mc:AlternateContent xmlns:mc="http://schemas.openxmlformats.org/markup-compatibility/2006">
              <mc:Choice xmlns:v="urn:schemas-microsoft-com:vml" Requires="v">
                <p:oleObj spid="_x0000_s1043" name="Document" r:id="rId5" imgW="6629400" imgH="8534400" progId="Word.Document.8">
                  <p:embed/>
                </p:oleObj>
              </mc:Choice>
              <mc:Fallback>
                <p:oleObj name="Document" r:id="rId5" imgW="6629400" imgH="8534400" progId="Word.Documen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19600" y="228600"/>
                        <a:ext cx="4572000" cy="6400800"/>
                      </a:xfrm>
                      <a:prstGeom prst="rect">
                        <a:avLst/>
                      </a:prstGeom>
                      <a:solidFill>
                        <a:srgbClr val="FFFFFF"/>
                      </a:solidFill>
                    </p:spPr>
                  </p:pic>
                </p:oleObj>
              </mc:Fallback>
            </mc:AlternateContent>
          </a:graphicData>
        </a:graphic>
      </p:graphicFrame>
      <p:sp>
        <p:nvSpPr>
          <p:cNvPr id="1222660" name="WordArt 4"/>
          <p:cNvSpPr>
            <a:spLocks noChangeArrowheads="1" noChangeShapeType="1" noTextEdit="1"/>
          </p:cNvSpPr>
          <p:nvPr/>
        </p:nvSpPr>
        <p:spPr bwMode="auto">
          <a:xfrm rot="-1255009">
            <a:off x="-82550" y="2133600"/>
            <a:ext cx="2298700" cy="1120775"/>
          </a:xfrm>
          <a:prstGeom prst="rect">
            <a:avLst/>
          </a:prstGeom>
        </p:spPr>
        <p:txBody>
          <a:bodyPr wrap="none" fromWordArt="1">
            <a:prstTxWarp prst="textPlain">
              <a:avLst>
                <a:gd name="adj" fmla="val 44111"/>
              </a:avLst>
            </a:prstTxWarp>
          </a:bodyPr>
          <a:lstStyle/>
          <a:p>
            <a:pPr algn="ctr"/>
            <a:r>
              <a:rPr lang="en-US" sz="3600" kern="10">
                <a:ln w="9525">
                  <a:solidFill>
                    <a:srgbClr val="000000"/>
                  </a:solidFill>
                  <a:round/>
                  <a:headEnd/>
                  <a:tailEnd/>
                </a:ln>
                <a:solidFill>
                  <a:srgbClr val="FFFF00"/>
                </a:solidFill>
                <a:latin typeface="Arial Black"/>
                <a:ea typeface="Arial Black"/>
                <a:cs typeface="Arial Black"/>
              </a:rPr>
              <a:t>80%</a:t>
            </a:r>
          </a:p>
        </p:txBody>
      </p:sp>
      <p:sp>
        <p:nvSpPr>
          <p:cNvPr id="1222661" name="WordArt 5"/>
          <p:cNvSpPr>
            <a:spLocks noChangeArrowheads="1" noChangeShapeType="1" noTextEdit="1"/>
          </p:cNvSpPr>
          <p:nvPr/>
        </p:nvSpPr>
        <p:spPr bwMode="auto">
          <a:xfrm rot="-1255009">
            <a:off x="687388" y="3748088"/>
            <a:ext cx="2032000" cy="989012"/>
          </a:xfrm>
          <a:prstGeom prst="rect">
            <a:avLst/>
          </a:prstGeom>
        </p:spPr>
        <p:txBody>
          <a:bodyPr wrap="none" fromWordArt="1">
            <a:prstTxWarp prst="textPlain">
              <a:avLst>
                <a:gd name="adj" fmla="val 40435"/>
              </a:avLst>
            </a:prstTxWarp>
          </a:bodyPr>
          <a:lstStyle/>
          <a:p>
            <a:pPr algn="ctr"/>
            <a:r>
              <a:rPr lang="en-US" sz="2800" kern="10">
                <a:ln w="9525">
                  <a:solidFill>
                    <a:srgbClr val="000000"/>
                  </a:solidFill>
                  <a:round/>
                  <a:headEnd/>
                  <a:tailEnd/>
                </a:ln>
                <a:solidFill>
                  <a:srgbClr val="FFFF00"/>
                </a:solidFill>
                <a:latin typeface="Arial Black"/>
                <a:ea typeface="Arial Black"/>
                <a:cs typeface="Arial Black"/>
              </a:rPr>
              <a:t>20%</a:t>
            </a:r>
          </a:p>
        </p:txBody>
      </p:sp>
      <p:sp>
        <p:nvSpPr>
          <p:cNvPr id="1222662" name="WordArt 6"/>
          <p:cNvSpPr>
            <a:spLocks noChangeArrowheads="1" noChangeShapeType="1" noTextEdit="1"/>
          </p:cNvSpPr>
          <p:nvPr/>
        </p:nvSpPr>
        <p:spPr bwMode="auto">
          <a:xfrm>
            <a:off x="4419600" y="381000"/>
            <a:ext cx="4357688" cy="638175"/>
          </a:xfrm>
          <a:prstGeom prst="rect">
            <a:avLst/>
          </a:prstGeom>
        </p:spPr>
        <p:txBody>
          <a:bodyPr wrap="none" fromWordArt="1">
            <a:prstTxWarp prst="textPlain">
              <a:avLst>
                <a:gd name="adj" fmla="val 50000"/>
              </a:avLst>
            </a:prstTxWarp>
          </a:bodyPr>
          <a:lstStyle/>
          <a:p>
            <a:pPr algn="ctr"/>
            <a:r>
              <a:rPr lang="en-US" sz="3600" i="1" kern="10">
                <a:ln w="9525">
                  <a:solidFill>
                    <a:srgbClr val="000000"/>
                  </a:solidFill>
                  <a:round/>
                  <a:headEnd/>
                  <a:tailEnd/>
                </a:ln>
                <a:solidFill>
                  <a:srgbClr val="BE0221"/>
                </a:solidFill>
                <a:effectLst>
                  <a:outerShdw blurRad="63500" dist="38099" dir="2700000" algn="ctr" rotWithShape="0">
                    <a:srgbClr val="000000">
                      <a:alpha val="79999"/>
                    </a:srgbClr>
                  </a:outerShdw>
                </a:effectLst>
                <a:latin typeface="Arial Black"/>
                <a:ea typeface="Arial Black"/>
                <a:cs typeface="Arial Black"/>
              </a:rPr>
              <a:t>urgent vs. important</a:t>
            </a:r>
          </a:p>
        </p:txBody>
      </p:sp>
      <p:sp>
        <p:nvSpPr>
          <p:cNvPr id="1222663" name="WordArt 7"/>
          <p:cNvSpPr>
            <a:spLocks noChangeArrowheads="1" noChangeShapeType="1" noTextEdit="1"/>
          </p:cNvSpPr>
          <p:nvPr/>
        </p:nvSpPr>
        <p:spPr bwMode="auto">
          <a:xfrm>
            <a:off x="4495800" y="2590800"/>
            <a:ext cx="2990850" cy="3810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BE0221"/>
                </a:solidFill>
                <a:latin typeface="Arial Black"/>
                <a:ea typeface="Arial Black"/>
                <a:cs typeface="Arial Black"/>
              </a:rPr>
              <a:t>168 hours</a:t>
            </a:r>
          </a:p>
        </p:txBody>
      </p:sp>
      <p:sp>
        <p:nvSpPr>
          <p:cNvPr id="1222664" name="WordArt 8"/>
          <p:cNvSpPr>
            <a:spLocks noChangeArrowheads="1" noChangeShapeType="1" noTextEdit="1"/>
          </p:cNvSpPr>
          <p:nvPr/>
        </p:nvSpPr>
        <p:spPr bwMode="auto">
          <a:xfrm>
            <a:off x="4876800" y="3657600"/>
            <a:ext cx="2457450" cy="4191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BE0221"/>
                </a:solidFill>
                <a:latin typeface="Arial Black"/>
                <a:ea typeface="Arial Black"/>
                <a:cs typeface="Arial Black"/>
              </a:rPr>
              <a:t>- 50 hours  Sleep</a:t>
            </a:r>
          </a:p>
        </p:txBody>
      </p:sp>
      <p:sp>
        <p:nvSpPr>
          <p:cNvPr id="1222665" name="WordArt 9"/>
          <p:cNvSpPr>
            <a:spLocks noChangeArrowheads="1" noChangeShapeType="1" noTextEdit="1"/>
          </p:cNvSpPr>
          <p:nvPr/>
        </p:nvSpPr>
        <p:spPr bwMode="auto">
          <a:xfrm>
            <a:off x="4876800" y="3200400"/>
            <a:ext cx="2286000" cy="3048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BE0221"/>
                </a:solidFill>
                <a:latin typeface="Arial Black"/>
                <a:ea typeface="Arial Black"/>
                <a:cs typeface="Arial Black"/>
              </a:rPr>
              <a:t>- 50 hours Work</a:t>
            </a:r>
          </a:p>
        </p:txBody>
      </p:sp>
      <p:sp>
        <p:nvSpPr>
          <p:cNvPr id="1222666" name="WordArt 10"/>
          <p:cNvSpPr>
            <a:spLocks noChangeArrowheads="1" noChangeShapeType="1" noTextEdit="1"/>
          </p:cNvSpPr>
          <p:nvPr/>
        </p:nvSpPr>
        <p:spPr bwMode="auto">
          <a:xfrm>
            <a:off x="5105400" y="4114800"/>
            <a:ext cx="2286000" cy="3048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BE0221"/>
                </a:solidFill>
                <a:latin typeface="Arial Black"/>
                <a:ea typeface="Arial Black"/>
                <a:cs typeface="Arial Black"/>
              </a:rPr>
              <a:t>- 24 hours Rest</a:t>
            </a:r>
          </a:p>
        </p:txBody>
      </p:sp>
      <p:sp>
        <p:nvSpPr>
          <p:cNvPr id="1222667" name="Line 11"/>
          <p:cNvSpPr>
            <a:spLocks noChangeShapeType="1"/>
          </p:cNvSpPr>
          <p:nvPr/>
        </p:nvSpPr>
        <p:spPr bwMode="auto">
          <a:xfrm>
            <a:off x="4495800" y="4724400"/>
            <a:ext cx="3352800" cy="0"/>
          </a:xfrm>
          <a:prstGeom prst="line">
            <a:avLst/>
          </a:prstGeom>
          <a:noFill/>
          <a:ln w="57150">
            <a:solidFill>
              <a:schemeClr val="tx1"/>
            </a:solidFill>
            <a:round/>
            <a:headEnd/>
            <a:tailEnd/>
          </a:ln>
        </p:spPr>
        <p:txBody>
          <a:bodyPr>
            <a:prstTxWarp prst="textNoShape">
              <a:avLst/>
            </a:prstTxWarp>
          </a:bodyPr>
          <a:lstStyle/>
          <a:p>
            <a:endParaRPr lang="en-US"/>
          </a:p>
        </p:txBody>
      </p:sp>
      <p:sp>
        <p:nvSpPr>
          <p:cNvPr id="1222668" name="WordArt 12"/>
          <p:cNvSpPr>
            <a:spLocks noChangeArrowheads="1" noChangeShapeType="1" noTextEdit="1"/>
          </p:cNvSpPr>
          <p:nvPr/>
        </p:nvSpPr>
        <p:spPr bwMode="auto">
          <a:xfrm>
            <a:off x="4495800" y="5029200"/>
            <a:ext cx="2990850" cy="381000"/>
          </a:xfrm>
          <a:prstGeom prst="rect">
            <a:avLst/>
          </a:prstGeom>
        </p:spPr>
        <p:txBody>
          <a:bodyPr wrap="none" fromWordArt="1">
            <a:prstTxWarp prst="textPlain">
              <a:avLst>
                <a:gd name="adj" fmla="val 50000"/>
              </a:avLst>
            </a:prstTxWarp>
          </a:bodyPr>
          <a:lstStyle/>
          <a:p>
            <a:pPr algn="ctr"/>
            <a:r>
              <a:rPr lang="en-US" sz="3600" kern="10">
                <a:ln w="9525">
                  <a:solidFill>
                    <a:srgbClr val="000000"/>
                  </a:solidFill>
                  <a:round/>
                  <a:headEnd/>
                  <a:tailEnd/>
                </a:ln>
                <a:solidFill>
                  <a:srgbClr val="BE0221"/>
                </a:solidFill>
                <a:latin typeface="Arial Black"/>
                <a:ea typeface="Arial Black"/>
                <a:cs typeface="Arial Black"/>
              </a:rPr>
              <a:t>44 hours/6= 7 hrs</a:t>
            </a:r>
          </a:p>
        </p:txBody>
      </p:sp>
      <p:sp>
        <p:nvSpPr>
          <p:cNvPr id="152589" name="TextBox 13"/>
          <p:cNvSpPr txBox="1">
            <a:spLocks noChangeArrowheads="1"/>
          </p:cNvSpPr>
          <p:nvPr/>
        </p:nvSpPr>
        <p:spPr bwMode="auto">
          <a:xfrm>
            <a:off x="152400" y="5410200"/>
            <a:ext cx="4343400" cy="523220"/>
          </a:xfrm>
          <a:prstGeom prst="rect">
            <a:avLst/>
          </a:prstGeom>
          <a:noFill/>
          <a:ln w="9525">
            <a:noFill/>
            <a:miter lim="800000"/>
            <a:headEnd/>
            <a:tailEnd/>
          </a:ln>
        </p:spPr>
        <p:txBody>
          <a:bodyPr wrap="square">
            <a:prstTxWarp prst="textNoShape">
              <a:avLst/>
            </a:prstTxWarp>
            <a:spAutoFit/>
          </a:bodyPr>
          <a:lstStyle/>
          <a:p>
            <a:r>
              <a:rPr lang="en-US" sz="2800" dirty="0">
                <a:solidFill>
                  <a:srgbClr val="FFFF00"/>
                </a:solidFill>
                <a:latin typeface="Bernard MT Condensed"/>
              </a:rPr>
              <a:t>“Where does your time go?”</a:t>
            </a:r>
          </a:p>
        </p:txBody>
      </p:sp>
    </p:spTree>
    <p:extLst>
      <p:ext uri="{BB962C8B-B14F-4D97-AF65-F5344CB8AC3E}">
        <p14:creationId xmlns:p14="http://schemas.microsoft.com/office/powerpoint/2010/main" val="1334431799"/>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2658">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22658">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2265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3" presetClass="entr" presetSubtype="0" fill="hold" grpId="0" nodeType="clickEffect">
                                  <p:stCondLst>
                                    <p:cond delay="0"/>
                                  </p:stCondLst>
                                  <p:childTnLst>
                                    <p:set>
                                      <p:cBhvr>
                                        <p:cTn id="14" dur="1" fill="hold">
                                          <p:stCondLst>
                                            <p:cond delay="0"/>
                                          </p:stCondLst>
                                        </p:cTn>
                                        <p:tgtEl>
                                          <p:spTgt spid="122266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3" presetClass="entr" presetSubtype="0" fill="hold" grpId="0" nodeType="clickEffect">
                                  <p:stCondLst>
                                    <p:cond delay="0"/>
                                  </p:stCondLst>
                                  <p:childTnLst>
                                    <p:set>
                                      <p:cBhvr>
                                        <p:cTn id="18" dur="1" fill="hold">
                                          <p:stCondLst>
                                            <p:cond delay="0"/>
                                          </p:stCondLst>
                                        </p:cTn>
                                        <p:tgtEl>
                                          <p:spTgt spid="122266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5" presetClass="entr" presetSubtype="10" fill="hold" grpId="0" nodeType="clickEffect">
                                  <p:stCondLst>
                                    <p:cond delay="0"/>
                                  </p:stCondLst>
                                  <p:childTnLst>
                                    <p:set>
                                      <p:cBhvr>
                                        <p:cTn id="22" dur="1" fill="hold">
                                          <p:stCondLst>
                                            <p:cond delay="0"/>
                                          </p:stCondLst>
                                        </p:cTn>
                                        <p:tgtEl>
                                          <p:spTgt spid="1222662"/>
                                        </p:tgtEl>
                                        <p:attrNameLst>
                                          <p:attrName>style.visibility</p:attrName>
                                        </p:attrNameLst>
                                      </p:cBhvr>
                                      <p:to>
                                        <p:strVal val="visible"/>
                                      </p:to>
                                    </p:set>
                                    <p:animEffect transition="in" filter="checkerboard(across)">
                                      <p:cBhvr>
                                        <p:cTn id="23" dur="500"/>
                                        <p:tgtEl>
                                          <p:spTgt spid="1222662"/>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ntr" presetSubtype="0" fill="hold" grpId="0" nodeType="clickEffect">
                                  <p:stCondLst>
                                    <p:cond delay="0"/>
                                  </p:stCondLst>
                                  <p:childTnLst>
                                    <p:set>
                                      <p:cBhvr>
                                        <p:cTn id="27" dur="1" fill="hold">
                                          <p:stCondLst>
                                            <p:cond delay="0"/>
                                          </p:stCondLst>
                                        </p:cTn>
                                        <p:tgtEl>
                                          <p:spTgt spid="1222663"/>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3" presetClass="entr" presetSubtype="0" fill="hold" grpId="0" nodeType="clickEffect">
                                  <p:stCondLst>
                                    <p:cond delay="0"/>
                                  </p:stCondLst>
                                  <p:childTnLst>
                                    <p:set>
                                      <p:cBhvr>
                                        <p:cTn id="31" dur="1" fill="hold">
                                          <p:stCondLst>
                                            <p:cond delay="0"/>
                                          </p:stCondLst>
                                        </p:cTn>
                                        <p:tgtEl>
                                          <p:spTgt spid="1222665"/>
                                        </p:tgtEl>
                                        <p:attrNameLst>
                                          <p:attrName>style.visibility</p:attrName>
                                        </p:attrNameLst>
                                      </p:cBhvr>
                                      <p:to>
                                        <p:strVal val="visible"/>
                                      </p:to>
                                    </p:set>
                                  </p:childTnLst>
                                </p:cTn>
                              </p:par>
                            </p:childTnLst>
                          </p:cTn>
                        </p:par>
                      </p:childTnLst>
                    </p:cTn>
                  </p:par>
                  <p:par>
                    <p:cTn id="32" fill="hold">
                      <p:stCondLst>
                        <p:cond delay="indefinite"/>
                      </p:stCondLst>
                      <p:childTnLst>
                        <p:par>
                          <p:cTn id="33" fill="hold">
                            <p:stCondLst>
                              <p:cond delay="0"/>
                            </p:stCondLst>
                            <p:childTnLst>
                              <p:par>
                                <p:cTn id="34" presetID="3" presetClass="entr" presetSubtype="0" fill="hold" grpId="0" nodeType="clickEffect">
                                  <p:stCondLst>
                                    <p:cond delay="0"/>
                                  </p:stCondLst>
                                  <p:childTnLst>
                                    <p:set>
                                      <p:cBhvr>
                                        <p:cTn id="35" dur="1" fill="hold">
                                          <p:stCondLst>
                                            <p:cond delay="0"/>
                                          </p:stCondLst>
                                        </p:cTn>
                                        <p:tgtEl>
                                          <p:spTgt spid="1222664"/>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3" presetClass="entr" presetSubtype="0" fill="hold" grpId="0" nodeType="clickEffect">
                                  <p:stCondLst>
                                    <p:cond delay="0"/>
                                  </p:stCondLst>
                                  <p:childTnLst>
                                    <p:set>
                                      <p:cBhvr>
                                        <p:cTn id="39" dur="1" fill="hold">
                                          <p:stCondLst>
                                            <p:cond delay="0"/>
                                          </p:stCondLst>
                                        </p:cTn>
                                        <p:tgtEl>
                                          <p:spTgt spid="1222666"/>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1222667"/>
                                        </p:tgtEl>
                                        <p:attrNameLst>
                                          <p:attrName>style.visibility</p:attrName>
                                        </p:attrNameLst>
                                      </p:cBhvr>
                                      <p:to>
                                        <p:strVal val="visible"/>
                                      </p:to>
                                    </p:set>
                                  </p:childTnLst>
                                </p:cTn>
                              </p:par>
                            </p:childTnLst>
                          </p:cTn>
                        </p:par>
                      </p:childTnLst>
                    </p:cTn>
                  </p:par>
                  <p:par>
                    <p:cTn id="42" fill="hold">
                      <p:stCondLst>
                        <p:cond delay="indefinite"/>
                      </p:stCondLst>
                      <p:childTnLst>
                        <p:par>
                          <p:cTn id="43" fill="hold">
                            <p:stCondLst>
                              <p:cond delay="0"/>
                            </p:stCondLst>
                            <p:childTnLst>
                              <p:par>
                                <p:cTn id="44" presetID="3" presetClass="entr" presetSubtype="0" fill="hold" grpId="0" nodeType="clickEffect">
                                  <p:stCondLst>
                                    <p:cond delay="0"/>
                                  </p:stCondLst>
                                  <p:childTnLst>
                                    <p:set>
                                      <p:cBhvr>
                                        <p:cTn id="45" dur="1" fill="hold">
                                          <p:stCondLst>
                                            <p:cond delay="0"/>
                                          </p:stCondLst>
                                        </p:cTn>
                                        <p:tgtEl>
                                          <p:spTgt spid="12226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2658" grpId="0" build="p" animBg="1"/>
      <p:bldP spid="1222660" grpId="0" animBg="1"/>
      <p:bldP spid="1222661" grpId="0" animBg="1"/>
      <p:bldP spid="1222662" grpId="0" animBg="1"/>
      <p:bldP spid="1222663" grpId="0" animBg="1"/>
      <p:bldP spid="1222664" grpId="0" animBg="1"/>
      <p:bldP spid="1222665" grpId="0" animBg="1"/>
      <p:bldP spid="1222666" grpId="0" animBg="1"/>
      <p:bldP spid="1222667" grpId="0" animBg="1"/>
      <p:bldP spid="1222668"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1"/>
          <p:cNvSpPr>
            <a:spLocks noGrp="1"/>
          </p:cNvSpPr>
          <p:nvPr>
            <p:ph type="dt" sz="half" idx="10"/>
          </p:nvPr>
        </p:nvSpPr>
        <p:spPr/>
        <p:txBody>
          <a:bodyPr/>
          <a:lstStyle/>
          <a:p>
            <a:endParaRPr lang="en-US"/>
          </a:p>
        </p:txBody>
      </p:sp>
      <p:sp>
        <p:nvSpPr>
          <p:cNvPr id="7" name="Footer Placeholder 2"/>
          <p:cNvSpPr>
            <a:spLocks noGrp="1"/>
          </p:cNvSpPr>
          <p:nvPr>
            <p:ph type="ftr" sz="quarter" idx="11"/>
          </p:nvPr>
        </p:nvSpPr>
        <p:spPr/>
        <p:txBody>
          <a:bodyPr/>
          <a:lstStyle/>
          <a:p>
            <a:endParaRPr lang="en-US" dirty="0"/>
          </a:p>
        </p:txBody>
      </p:sp>
      <p:sp>
        <p:nvSpPr>
          <p:cNvPr id="4" name="Title 3"/>
          <p:cNvSpPr>
            <a:spLocks noGrp="1"/>
          </p:cNvSpPr>
          <p:nvPr>
            <p:ph type="title" idx="4294967295"/>
          </p:nvPr>
        </p:nvSpPr>
        <p:spPr>
          <a:xfrm>
            <a:off x="685800" y="76200"/>
            <a:ext cx="7772400" cy="1143000"/>
          </a:xfrm>
        </p:spPr>
        <p:txBody>
          <a:bodyPr/>
          <a:lstStyle/>
          <a:p>
            <a:r>
              <a:rPr lang="en-US" b="1" dirty="0">
                <a:solidFill>
                  <a:srgbClr val="FFFF00"/>
                </a:solidFill>
                <a:effectLst>
                  <a:outerShdw blurRad="38100" dist="38100" dir="2700000" algn="tl">
                    <a:srgbClr val="000000"/>
                  </a:outerShdw>
                </a:effectLst>
                <a:latin typeface="Trebuchet MS" pitchFamily="34" charset="0"/>
              </a:rPr>
              <a:t>12 Hours Per Week</a:t>
            </a:r>
          </a:p>
        </p:txBody>
      </p:sp>
      <p:sp>
        <p:nvSpPr>
          <p:cNvPr id="2" name="Date Placeholder 1"/>
          <p:cNvSpPr txBox="1">
            <a:spLocks noGrp="1"/>
          </p:cNvSpPr>
          <p:nvPr/>
        </p:nvSpPr>
        <p:spPr bwMode="auto">
          <a:xfrm>
            <a:off x="685800" y="6248400"/>
            <a:ext cx="1905000" cy="457200"/>
          </a:xfrm>
          <a:prstGeom prst="rect">
            <a:avLst/>
          </a:prstGeom>
          <a:noFill/>
          <a:ln>
            <a:miter lim="800000"/>
            <a:headEnd/>
            <a:tailEnd/>
          </a:ln>
          <a:effectLst>
            <a:outerShdw algn="ctr" rotWithShape="0">
              <a:srgbClr val="808080">
                <a:alpha val="75000"/>
              </a:srgbClr>
            </a:outerShdw>
          </a:effectLst>
        </p:spPr>
        <p:txBody>
          <a:bodyPr/>
          <a:lstStyle/>
          <a:p>
            <a:pPr algn="l"/>
            <a:endParaRPr lang="en-US" sz="1400" u="none">
              <a:effectLst/>
              <a:ea typeface="ＭＳ Ｐゴシック" pitchFamily="34" charset="-128"/>
              <a:cs typeface="Arial" charset="0"/>
            </a:endParaRPr>
          </a:p>
        </p:txBody>
      </p:sp>
      <p:graphicFrame>
        <p:nvGraphicFramePr>
          <p:cNvPr id="6457386" name="Group 42"/>
          <p:cNvGraphicFramePr>
            <a:graphicFrameLocks noGrp="1"/>
          </p:cNvGraphicFramePr>
          <p:nvPr/>
        </p:nvGraphicFramePr>
        <p:xfrm>
          <a:off x="685800" y="1219200"/>
          <a:ext cx="7772400" cy="4120514"/>
        </p:xfrm>
        <a:graphic>
          <a:graphicData uri="http://schemas.openxmlformats.org/drawingml/2006/table">
            <a:tbl>
              <a:tblPr/>
              <a:tblGrid>
                <a:gridCol w="1943100"/>
                <a:gridCol w="1943100"/>
                <a:gridCol w="1943100"/>
                <a:gridCol w="19431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Trebuchet MS" pitchFamily="34" charset="0"/>
                          <a:ea typeface="ＭＳ Ｐゴシック" pitchFamily="34" charset="-128"/>
                          <a:cs typeface="Arial" charset="0"/>
                        </a:rPr>
                        <a:t>Activity</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bg1"/>
                          </a:solidFill>
                          <a:effectLst/>
                          <a:latin typeface="Trebuchet MS" pitchFamily="34" charset="0"/>
                          <a:ea typeface="ＭＳ Ｐゴシック" pitchFamily="34" charset="-128"/>
                          <a:cs typeface="Arial" charset="0"/>
                        </a:rPr>
                        <a:t>Basic 5 Step</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chemeClr val="bg1"/>
                          </a:solidFill>
                          <a:effectLst/>
                          <a:latin typeface="Trebuchet MS" pitchFamily="34" charset="0"/>
                          <a:ea typeface="ＭＳ Ｐゴシック" pitchFamily="34" charset="-128"/>
                          <a:cs typeface="Arial" charset="0"/>
                        </a:rPr>
                        <a:t>Up to Executive Coordinator</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chemeClr val="bg1"/>
                          </a:solidFill>
                          <a:effectLst/>
                          <a:latin typeface="Trebuchet MS" pitchFamily="34" charset="0"/>
                          <a:ea typeface="ＭＳ Ｐゴシック" pitchFamily="34" charset="-128"/>
                          <a:cs typeface="Arial" charset="0"/>
                        </a:rPr>
                        <a:t>Executive </a:t>
                      </a:r>
                      <a:br>
                        <a:rPr kumimoji="0" lang="en-US" sz="1800" b="0" i="0" u="none" strike="noStrike" cap="none" normalizeH="0" baseline="0" dirty="0" smtClean="0">
                          <a:ln>
                            <a:noFill/>
                          </a:ln>
                          <a:solidFill>
                            <a:schemeClr val="bg1"/>
                          </a:solidFill>
                          <a:effectLst/>
                          <a:latin typeface="Trebuchet MS" pitchFamily="34" charset="0"/>
                          <a:ea typeface="ＭＳ Ｐゴシック" pitchFamily="34" charset="-128"/>
                          <a:cs typeface="Arial" charset="0"/>
                        </a:rPr>
                      </a:br>
                      <a:r>
                        <a:rPr kumimoji="0" lang="en-US" sz="1800" b="0" i="0" u="none" strike="noStrike" cap="none" normalizeH="0" baseline="0" dirty="0" err="1" smtClean="0">
                          <a:ln>
                            <a:noFill/>
                          </a:ln>
                          <a:solidFill>
                            <a:schemeClr val="bg1"/>
                          </a:solidFill>
                          <a:effectLst/>
                          <a:latin typeface="Trebuchet MS" pitchFamily="34" charset="0"/>
                          <a:ea typeface="ＭＳ Ｐゴシック" pitchFamily="34" charset="-128"/>
                          <a:cs typeface="Arial" charset="0"/>
                        </a:rPr>
                        <a:t>Coord</a:t>
                      </a:r>
                      <a:r>
                        <a:rPr kumimoji="0" lang="en-US" sz="1800" b="0" i="0" u="none" strike="noStrike" cap="none" normalizeH="0" baseline="0" dirty="0" smtClean="0">
                          <a:ln>
                            <a:noFill/>
                          </a:ln>
                          <a:solidFill>
                            <a:schemeClr val="bg1"/>
                          </a:solidFill>
                          <a:effectLst/>
                          <a:latin typeface="Trebuchet MS" pitchFamily="34" charset="0"/>
                          <a:ea typeface="ＭＳ Ｐゴシック" pitchFamily="34" charset="-128"/>
                          <a:cs typeface="Arial" charset="0"/>
                        </a:rPr>
                        <a:t>.  &amp; above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tx1"/>
                    </a:solidFill>
                  </a:tcPr>
                </a:tc>
              </a:tr>
              <a:tr h="371475">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FFFF99"/>
                          </a:solidFill>
                          <a:effectLst/>
                          <a:latin typeface="Trebuchet MS" pitchFamily="34" charset="0"/>
                          <a:ea typeface="ＭＳ Ｐゴシック" pitchFamily="34" charset="-128"/>
                          <a:cs typeface="Arial" charset="0"/>
                        </a:rPr>
                        <a:t>Sell Business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FFFF99"/>
                          </a:solidFill>
                          <a:effectLst/>
                          <a:latin typeface="Trebuchet MS" pitchFamily="34" charset="0"/>
                          <a:ea typeface="ＭＳ Ｐゴシック" pitchFamily="34" charset="-128"/>
                          <a:cs typeface="Arial" charset="0"/>
                        </a:rPr>
                        <a:t>4. Prospecting, Recruiting and Sponsoring</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FFFF99"/>
                          </a:solidFill>
                          <a:effectLst/>
                          <a:latin typeface="Trebuchet MS" pitchFamily="34" charset="0"/>
                          <a:ea typeface="ＭＳ Ｐゴシック" pitchFamily="34" charset="-128"/>
                          <a:cs typeface="Arial" charset="0"/>
                        </a:rPr>
                        <a:t>6 Hours (50%)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FFFF99"/>
                          </a:solidFill>
                          <a:effectLst/>
                          <a:latin typeface="Trebuchet MS" pitchFamily="34" charset="0"/>
                          <a:ea typeface="ＭＳ Ｐゴシック" pitchFamily="34" charset="-128"/>
                          <a:cs typeface="Arial" charset="0"/>
                        </a:rPr>
                        <a:t>8 Hours (67%)</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vMerge="1">
                  <a:txBody>
                    <a:bodyPr/>
                    <a:lstStyle/>
                    <a:p>
                      <a:endParaRPr 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FFFF99"/>
                          </a:solidFill>
                          <a:effectLst/>
                          <a:latin typeface="Trebuchet MS" pitchFamily="34" charset="0"/>
                          <a:ea typeface="ＭＳ Ｐゴシック" pitchFamily="34" charset="-128"/>
                          <a:cs typeface="Arial" charset="0"/>
                        </a:rPr>
                        <a:t>5. Follow Up and ABC Pattern of Building Depth</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FFFF99"/>
                          </a:solidFill>
                          <a:effectLst/>
                          <a:latin typeface="Trebuchet MS" pitchFamily="34" charset="0"/>
                          <a:ea typeface="ＭＳ Ｐゴシック" pitchFamily="34" charset="-128"/>
                          <a:cs typeface="Arial" charset="0"/>
                        </a:rPr>
                        <a:t>Sell Products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FFFF99"/>
                          </a:solidFill>
                          <a:effectLst/>
                          <a:latin typeface="Trebuchet MS" pitchFamily="34" charset="0"/>
                          <a:ea typeface="ＭＳ Ｐゴシック" pitchFamily="34" charset="-128"/>
                          <a:cs typeface="Arial" charset="0"/>
                        </a:rPr>
                        <a:t>3. Retail</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FFFF99"/>
                          </a:solidFill>
                          <a:effectLst/>
                          <a:latin typeface="Trebuchet MS" pitchFamily="34" charset="0"/>
                          <a:ea typeface="ＭＳ Ｐゴシック" pitchFamily="34" charset="-128"/>
                          <a:cs typeface="Arial" charset="0"/>
                        </a:rPr>
                        <a:t>4 Hours (33%)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FFFF99"/>
                          </a:solidFill>
                          <a:effectLst/>
                          <a:latin typeface="Trebuchet MS" pitchFamily="34" charset="0"/>
                          <a:ea typeface="ＭＳ Ｐゴシック" pitchFamily="34" charset="-128"/>
                          <a:cs typeface="Arial" charset="0"/>
                        </a:rPr>
                        <a:t>2 Hours (17%)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FFFF99"/>
                          </a:solidFill>
                          <a:effectLst/>
                          <a:latin typeface="Trebuchet MS" pitchFamily="34" charset="0"/>
                          <a:ea typeface="ＭＳ Ｐゴシック" pitchFamily="34" charset="-128"/>
                          <a:cs typeface="Arial" charset="0"/>
                        </a:rPr>
                        <a:t>Sell Tickets to Events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FFFF99"/>
                          </a:solidFill>
                          <a:effectLst/>
                          <a:latin typeface="Trebuchet MS" pitchFamily="34" charset="0"/>
                          <a:ea typeface="ＭＳ Ｐゴシック" pitchFamily="34" charset="-128"/>
                          <a:cs typeface="Arial" charset="0"/>
                        </a:rPr>
                        <a:t>1. Attitude and Knowledge</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FFFF99"/>
                          </a:solidFill>
                          <a:effectLst/>
                          <a:latin typeface="Trebuchet MS" pitchFamily="34" charset="0"/>
                          <a:ea typeface="ＭＳ Ｐゴシック" pitchFamily="34" charset="-128"/>
                          <a:cs typeface="Arial" charset="0"/>
                        </a:rPr>
                        <a:t>1 Hour (8%)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FFFF99"/>
                          </a:solidFill>
                          <a:effectLst/>
                          <a:latin typeface="Trebuchet MS" pitchFamily="34" charset="0"/>
                          <a:ea typeface="ＭＳ Ｐゴシック" pitchFamily="34" charset="-128"/>
                          <a:cs typeface="Arial" charset="0"/>
                        </a:rPr>
                        <a:t>1 Hour (8%)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FFFF99"/>
                          </a:solidFill>
                          <a:effectLst/>
                          <a:latin typeface="Trebuchet MS" pitchFamily="34" charset="0"/>
                          <a:ea typeface="ＭＳ Ｐゴシック" pitchFamily="34" charset="-128"/>
                          <a:cs typeface="Arial" charset="0"/>
                        </a:rPr>
                        <a:t>Clarify and Read Goals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FF99"/>
                          </a:solidFill>
                          <a:effectLst/>
                          <a:latin typeface="Trebuchet MS" pitchFamily="34" charset="0"/>
                          <a:ea typeface="ＭＳ Ｐゴシック" pitchFamily="34" charset="-128"/>
                          <a:cs typeface="Arial" charset="0"/>
                        </a:rPr>
                        <a:t>2. Goals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smtClean="0">
                          <a:ln>
                            <a:noFill/>
                          </a:ln>
                          <a:solidFill>
                            <a:srgbClr val="FFFF99"/>
                          </a:solidFill>
                          <a:effectLst/>
                          <a:latin typeface="Trebuchet MS" pitchFamily="34" charset="0"/>
                          <a:ea typeface="ＭＳ Ｐゴシック" pitchFamily="34" charset="-128"/>
                          <a:cs typeface="Arial" charset="0"/>
                        </a:rPr>
                        <a:t>1 Hour (8%)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FFFF99"/>
                          </a:solidFill>
                          <a:effectLst/>
                          <a:latin typeface="Trebuchet MS" pitchFamily="34" charset="0"/>
                          <a:ea typeface="ＭＳ Ｐゴシック" pitchFamily="34" charset="-128"/>
                          <a:cs typeface="Arial" charset="0"/>
                        </a:rPr>
                        <a:t>1 Hour (8%)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extLst>
      <p:ext uri="{BB962C8B-B14F-4D97-AF65-F5344CB8AC3E}">
        <p14:creationId xmlns:p14="http://schemas.microsoft.com/office/powerpoint/2010/main" val="329999248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2"/>
          <p:cNvSpPr>
            <a:spLocks noGrp="1" noChangeArrowheads="1"/>
          </p:cNvSpPr>
          <p:nvPr>
            <p:ph type="title"/>
          </p:nvPr>
        </p:nvSpPr>
        <p:spPr>
          <a:xfrm>
            <a:off x="457200" y="533400"/>
            <a:ext cx="8229600" cy="1143000"/>
          </a:xfrm>
          <a:effectLst/>
        </p:spPr>
        <p:txBody>
          <a:bodyPr>
            <a:normAutofit fontScale="90000"/>
          </a:bodyPr>
          <a:lstStyle/>
          <a:p>
            <a:pPr>
              <a:defRPr/>
            </a:pPr>
            <a:r>
              <a:rPr lang="en-US" dirty="0">
                <a:solidFill>
                  <a:srgbClr val="FFFF00"/>
                </a:solidFill>
                <a:effectLst>
                  <a:outerShdw blurRad="38100" dist="38100" dir="2700000" algn="tl">
                    <a:srgbClr val="000000">
                      <a:alpha val="43137"/>
                    </a:srgbClr>
                  </a:outerShdw>
                </a:effectLst>
                <a:ea typeface="ＭＳ Ｐゴシック" charset="-128"/>
                <a:cs typeface="ＭＳ Ｐゴシック" charset="-128"/>
              </a:rPr>
              <a:t>Allocating Your Time with </a:t>
            </a:r>
            <a:br>
              <a:rPr lang="en-US" dirty="0">
                <a:solidFill>
                  <a:srgbClr val="FFFF00"/>
                </a:solidFill>
                <a:effectLst>
                  <a:outerShdw blurRad="38100" dist="38100" dir="2700000" algn="tl">
                    <a:srgbClr val="000000">
                      <a:alpha val="43137"/>
                    </a:srgbClr>
                  </a:outerShdw>
                </a:effectLst>
                <a:ea typeface="ＭＳ Ｐゴシック" charset="-128"/>
                <a:cs typeface="ＭＳ Ｐゴシック" charset="-128"/>
              </a:rPr>
            </a:br>
            <a:r>
              <a:rPr lang="en-US" dirty="0">
                <a:solidFill>
                  <a:srgbClr val="FFFF00"/>
                </a:solidFill>
                <a:effectLst>
                  <a:outerShdw blurRad="38100" dist="38100" dir="2700000" algn="tl">
                    <a:srgbClr val="000000">
                      <a:alpha val="43137"/>
                    </a:srgbClr>
                  </a:outerShdw>
                </a:effectLst>
                <a:ea typeface="ＭＳ Ｐゴシック" charset="-128"/>
                <a:cs typeface="ＭＳ Ｐゴシック" charset="-128"/>
              </a:rPr>
              <a:t>Each Type of Distributor</a:t>
            </a:r>
          </a:p>
        </p:txBody>
      </p:sp>
      <p:sp>
        <p:nvSpPr>
          <p:cNvPr id="157699" name="Rectangle 3"/>
          <p:cNvSpPr>
            <a:spLocks noGrp="1" noChangeArrowheads="1"/>
          </p:cNvSpPr>
          <p:nvPr>
            <p:ph type="body" idx="1"/>
          </p:nvPr>
        </p:nvSpPr>
        <p:spPr>
          <a:xfrm>
            <a:off x="457200" y="2484438"/>
            <a:ext cx="8229600" cy="3459162"/>
          </a:xfrm>
          <a:effectLst/>
        </p:spPr>
        <p:txBody>
          <a:bodyPr>
            <a:normAutofit/>
          </a:bodyPr>
          <a:lstStyle/>
          <a:p>
            <a:pPr marL="0" indent="0">
              <a:spcBef>
                <a:spcPct val="10000"/>
              </a:spcBef>
              <a:buClr>
                <a:srgbClr val="FFFF00"/>
              </a:buClr>
              <a:buFont typeface="Arial" pitchFamily="34" charset="0"/>
              <a:buChar char="•"/>
              <a:tabLst>
                <a:tab pos="225425" algn="l"/>
                <a:tab pos="2403475" algn="l"/>
              </a:tabLst>
              <a:defRPr/>
            </a:pPr>
            <a:r>
              <a:rPr lang="en-US" sz="2800" b="1" dirty="0">
                <a:ea typeface="ＭＳ Ｐゴシック" charset="-128"/>
                <a:cs typeface="ＭＳ Ｐゴシック" charset="-128"/>
              </a:rPr>
              <a:t> </a:t>
            </a:r>
            <a:r>
              <a:rPr lang="en-US" sz="2800" dirty="0">
                <a:solidFill>
                  <a:srgbClr val="FFFF00"/>
                </a:solidFill>
                <a:effectLst>
                  <a:outerShdw blurRad="38100" dist="38100" dir="2700000" algn="tl">
                    <a:srgbClr val="000000">
                      <a:alpha val="43137"/>
                    </a:srgbClr>
                  </a:outerShdw>
                </a:effectLst>
                <a:ea typeface="ＭＳ Ｐゴシック" charset="-128"/>
                <a:cs typeface="ＭＳ Ｐゴシック" charset="-128"/>
              </a:rPr>
              <a:t>WAITING</a:t>
            </a:r>
            <a:r>
              <a:rPr lang="en-US" sz="2800" dirty="0">
                <a:effectLst>
                  <a:outerShdw blurRad="38100" dist="38100" dir="2700000" algn="tl">
                    <a:srgbClr val="000000">
                      <a:alpha val="43137"/>
                    </a:srgbClr>
                  </a:outerShdw>
                </a:effectLst>
                <a:ea typeface="ＭＳ Ｐゴシック" charset="-128"/>
                <a:cs typeface="ＭＳ Ｐゴシック" charset="-128"/>
              </a:rPr>
              <a:t> - Communicate with </a:t>
            </a:r>
            <a:r>
              <a:rPr lang="en-US" sz="2800" dirty="0" smtClean="0">
                <a:effectLst>
                  <a:outerShdw blurRad="38100" dist="38100" dir="2700000" algn="tl">
                    <a:srgbClr val="000000">
                      <a:alpha val="43137"/>
                    </a:srgbClr>
                  </a:outerShdw>
                </a:effectLst>
                <a:ea typeface="ＭＳ Ｐゴシック" charset="-128"/>
                <a:cs typeface="ＭＳ Ｐゴシック" charset="-128"/>
              </a:rPr>
              <a:t>them monthly </a:t>
            </a:r>
            <a:r>
              <a:rPr lang="en-US" sz="2800" dirty="0">
                <a:effectLst>
                  <a:outerShdw blurRad="38100" dist="38100" dir="2700000" algn="tl">
                    <a:srgbClr val="000000">
                      <a:alpha val="43137"/>
                    </a:srgbClr>
                  </a:outerShdw>
                </a:effectLst>
                <a:ea typeface="ＭＳ Ｐゴシック" charset="-128"/>
                <a:cs typeface="ＭＳ Ｐゴシック" charset="-128"/>
              </a:rPr>
              <a:t>	about meetings and new product releases</a:t>
            </a:r>
            <a:r>
              <a:rPr lang="en-US" sz="2800" dirty="0" smtClean="0">
                <a:effectLst>
                  <a:outerShdw blurRad="38100" dist="38100" dir="2700000" algn="tl">
                    <a:srgbClr val="000000">
                      <a:alpha val="43137"/>
                    </a:srgbClr>
                  </a:outerShdw>
                </a:effectLst>
                <a:ea typeface="ＭＳ Ｐゴシック" charset="-128"/>
                <a:cs typeface="ＭＳ Ｐゴシック" charset="-128"/>
              </a:rPr>
              <a:t>.  Love  them!</a:t>
            </a:r>
            <a:endParaRPr lang="en-US" sz="2800" dirty="0">
              <a:effectLst>
                <a:outerShdw blurRad="38100" dist="38100" dir="2700000" algn="tl">
                  <a:srgbClr val="000000">
                    <a:alpha val="43137"/>
                  </a:srgbClr>
                </a:outerShdw>
              </a:effectLst>
              <a:ea typeface="ＭＳ Ｐゴシック" charset="-128"/>
              <a:cs typeface="ＭＳ Ｐゴシック" charset="-128"/>
            </a:endParaRPr>
          </a:p>
          <a:p>
            <a:pPr marL="0" indent="0">
              <a:spcBef>
                <a:spcPct val="10000"/>
              </a:spcBef>
              <a:buClr>
                <a:srgbClr val="FFFF00"/>
              </a:buClr>
              <a:buFont typeface="Arial" pitchFamily="34" charset="0"/>
              <a:buChar char="•"/>
              <a:tabLst>
                <a:tab pos="225425" algn="l"/>
                <a:tab pos="2403475" algn="l"/>
              </a:tabLst>
              <a:defRPr/>
            </a:pPr>
            <a:endParaRPr lang="en-US" sz="2800" dirty="0">
              <a:effectLst>
                <a:outerShdw blurRad="38100" dist="38100" dir="2700000" algn="tl">
                  <a:srgbClr val="000000">
                    <a:alpha val="43137"/>
                  </a:srgbClr>
                </a:outerShdw>
              </a:effectLst>
              <a:ea typeface="ＭＳ Ｐゴシック" charset="-128"/>
              <a:cs typeface="ＭＳ Ｐゴシック" charset="-128"/>
            </a:endParaRPr>
          </a:p>
          <a:p>
            <a:pPr marL="0" indent="0">
              <a:spcBef>
                <a:spcPct val="10000"/>
              </a:spcBef>
              <a:buClr>
                <a:srgbClr val="FFFF00"/>
              </a:buClr>
              <a:buFont typeface="Arial" pitchFamily="34" charset="0"/>
              <a:buChar char="•"/>
              <a:tabLst>
                <a:tab pos="225425" algn="l"/>
                <a:tab pos="2403475" algn="l"/>
              </a:tabLst>
              <a:defRPr/>
            </a:pPr>
            <a:r>
              <a:rPr lang="en-US" sz="2800" dirty="0">
                <a:effectLst>
                  <a:outerShdw blurRad="38100" dist="38100" dir="2700000" algn="tl">
                    <a:srgbClr val="000000">
                      <a:alpha val="43137"/>
                    </a:srgbClr>
                  </a:outerShdw>
                </a:effectLst>
                <a:ea typeface="ＭＳ Ｐゴシック" charset="-128"/>
                <a:cs typeface="ＭＳ Ｐゴシック" charset="-128"/>
              </a:rPr>
              <a:t> </a:t>
            </a:r>
            <a:r>
              <a:rPr lang="en-US" sz="2800" dirty="0">
                <a:solidFill>
                  <a:srgbClr val="FFFF00"/>
                </a:solidFill>
                <a:effectLst>
                  <a:outerShdw blurRad="38100" dist="38100" dir="2700000" algn="tl">
                    <a:srgbClr val="000000">
                      <a:alpha val="43137"/>
                    </a:srgbClr>
                  </a:outerShdw>
                </a:effectLst>
                <a:ea typeface="ＭＳ Ｐゴシック" charset="-128"/>
                <a:cs typeface="ＭＳ Ｐゴシック" charset="-128"/>
              </a:rPr>
              <a:t>STABLE</a:t>
            </a:r>
            <a:r>
              <a:rPr lang="en-US" sz="2800" dirty="0">
                <a:effectLst>
                  <a:outerShdw blurRad="38100" dist="38100" dir="2700000" algn="tl">
                    <a:srgbClr val="000000">
                      <a:alpha val="43137"/>
                    </a:srgbClr>
                  </a:outerShdw>
                </a:effectLst>
                <a:ea typeface="ＭＳ Ｐゴシック" charset="-128"/>
                <a:cs typeface="ＭＳ Ｐゴシック" charset="-128"/>
              </a:rPr>
              <a:t> -  Sell them tickets to the next event.</a:t>
            </a:r>
          </a:p>
          <a:p>
            <a:pPr marL="0" indent="0">
              <a:spcBef>
                <a:spcPct val="10000"/>
              </a:spcBef>
              <a:buClr>
                <a:srgbClr val="FFFF00"/>
              </a:buClr>
              <a:buFont typeface="Arial" pitchFamily="34" charset="0"/>
              <a:buChar char="•"/>
              <a:tabLst>
                <a:tab pos="225425" algn="l"/>
                <a:tab pos="2403475" algn="l"/>
              </a:tabLst>
              <a:defRPr/>
            </a:pPr>
            <a:endParaRPr lang="en-US" sz="2800" dirty="0">
              <a:effectLst>
                <a:outerShdw blurRad="38100" dist="38100" dir="2700000" algn="tl">
                  <a:srgbClr val="000000">
                    <a:alpha val="43137"/>
                  </a:srgbClr>
                </a:outerShdw>
              </a:effectLst>
              <a:ea typeface="ＭＳ Ｐゴシック" charset="-128"/>
              <a:cs typeface="ＭＳ Ｐゴシック" charset="-128"/>
            </a:endParaRPr>
          </a:p>
          <a:p>
            <a:pPr marL="0" indent="0">
              <a:spcBef>
                <a:spcPct val="10000"/>
              </a:spcBef>
              <a:buClr>
                <a:srgbClr val="FFFF00"/>
              </a:buClr>
              <a:buFont typeface="Arial" pitchFamily="34" charset="0"/>
              <a:buChar char="•"/>
              <a:tabLst>
                <a:tab pos="225425" algn="l"/>
                <a:tab pos="2403475" algn="l"/>
              </a:tabLst>
              <a:defRPr/>
            </a:pPr>
            <a:r>
              <a:rPr lang="en-US" sz="2800" dirty="0">
                <a:effectLst>
                  <a:outerShdw blurRad="38100" dist="38100" dir="2700000" algn="tl">
                    <a:srgbClr val="000000">
                      <a:alpha val="43137"/>
                    </a:srgbClr>
                  </a:outerShdw>
                </a:effectLst>
                <a:ea typeface="ＭＳ Ｐゴシック" charset="-128"/>
                <a:cs typeface="ＭＳ Ｐゴシック" charset="-128"/>
              </a:rPr>
              <a:t> </a:t>
            </a:r>
            <a:r>
              <a:rPr lang="en-US" sz="2800" dirty="0">
                <a:solidFill>
                  <a:srgbClr val="FFFF00"/>
                </a:solidFill>
                <a:effectLst>
                  <a:outerShdw blurRad="38100" dist="38100" dir="2700000" algn="tl">
                    <a:srgbClr val="000000">
                      <a:alpha val="43137"/>
                    </a:srgbClr>
                  </a:outerShdw>
                </a:effectLst>
                <a:ea typeface="ＭＳ Ｐゴシック" charset="-128"/>
                <a:cs typeface="ＭＳ Ｐゴシック" charset="-128"/>
              </a:rPr>
              <a:t>GO NOW </a:t>
            </a:r>
            <a:r>
              <a:rPr lang="en-US" sz="2800" dirty="0">
                <a:effectLst>
                  <a:outerShdw blurRad="38100" dist="38100" dir="2700000" algn="tl">
                    <a:srgbClr val="000000">
                      <a:alpha val="43137"/>
                    </a:srgbClr>
                  </a:outerShdw>
                </a:effectLst>
                <a:ea typeface="ＭＳ Ｐゴシック" charset="-128"/>
                <a:cs typeface="ＭＳ Ｐゴシック" charset="-128"/>
              </a:rPr>
              <a:t>-  Mentor them, attend events with 	them and help them get what they want!</a:t>
            </a:r>
          </a:p>
        </p:txBody>
      </p:sp>
    </p:spTree>
    <p:extLst>
      <p:ext uri="{BB962C8B-B14F-4D97-AF65-F5344CB8AC3E}">
        <p14:creationId xmlns:p14="http://schemas.microsoft.com/office/powerpoint/2010/main" val="202901127"/>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235" name="WordArt 3"/>
          <p:cNvSpPr>
            <a:spLocks noChangeArrowheads="1" noChangeShapeType="1" noTextEdit="1"/>
          </p:cNvSpPr>
          <p:nvPr/>
        </p:nvSpPr>
        <p:spPr bwMode="auto">
          <a:xfrm>
            <a:off x="1143000" y="152400"/>
            <a:ext cx="7391400" cy="571500"/>
          </a:xfrm>
          <a:prstGeom prst="rect">
            <a:avLst/>
          </a:prstGeom>
        </p:spPr>
        <p:txBody>
          <a:bodyPr wrap="none" fromWordArt="1">
            <a:prstTxWarp prst="textPlain">
              <a:avLst>
                <a:gd name="adj" fmla="val 50000"/>
              </a:avLst>
            </a:prstTxWarp>
          </a:bodyPr>
          <a:lstStyle/>
          <a:p>
            <a:pPr algn="ctr"/>
            <a:endParaRPr lang="en-US" sz="3600" kern="10">
              <a:ln w="9525">
                <a:noFill/>
                <a:round/>
                <a:headEnd/>
                <a:tailEnd/>
              </a:ln>
              <a:gradFill rotWithShape="1">
                <a:gsLst>
                  <a:gs pos="0">
                    <a:srgbClr val="FFFF00"/>
                  </a:gs>
                  <a:gs pos="100000">
                    <a:srgbClr val="FF9933"/>
                  </a:gs>
                </a:gsLst>
                <a:path path="rect">
                  <a:fillToRect l="50000" t="50000" r="50000" b="50000"/>
                </a:path>
              </a:gradFill>
              <a:effectLst>
                <a:outerShdw blurRad="63500" dist="38099" dir="2700000" algn="ctr" rotWithShape="0">
                  <a:srgbClr val="C0C0C0">
                    <a:alpha val="79999"/>
                  </a:srgbClr>
                </a:outerShdw>
              </a:effectLst>
              <a:latin typeface="Impact"/>
              <a:ea typeface="Impact"/>
              <a:cs typeface="Impact"/>
            </a:endParaRPr>
          </a:p>
        </p:txBody>
      </p:sp>
      <p:pic>
        <p:nvPicPr>
          <p:cNvPr id="223236" name="Picture 4" descr="j0254421"/>
          <p:cNvPicPr>
            <a:picLocks noChangeAspect="1" noChangeArrowheads="1" noCrop="1"/>
          </p:cNvPicPr>
          <p:nvPr/>
        </p:nvPicPr>
        <p:blipFill>
          <a:blip r:embed="rId3"/>
          <a:srcRect/>
          <a:stretch>
            <a:fillRect/>
          </a:stretch>
        </p:blipFill>
        <p:spPr bwMode="auto">
          <a:xfrm>
            <a:off x="381000" y="0"/>
            <a:ext cx="604838" cy="1143000"/>
          </a:xfrm>
          <a:prstGeom prst="rect">
            <a:avLst/>
          </a:prstGeom>
          <a:noFill/>
          <a:ln w="9525">
            <a:noFill/>
            <a:miter lim="800000"/>
            <a:headEnd/>
            <a:tailEnd/>
          </a:ln>
        </p:spPr>
      </p:pic>
      <p:sp>
        <p:nvSpPr>
          <p:cNvPr id="223237" name="Text Box 8"/>
          <p:cNvSpPr txBox="1">
            <a:spLocks noChangeArrowheads="1"/>
          </p:cNvSpPr>
          <p:nvPr/>
        </p:nvSpPr>
        <p:spPr bwMode="auto">
          <a:xfrm>
            <a:off x="457200" y="1447800"/>
            <a:ext cx="3657600" cy="579438"/>
          </a:xfrm>
          <a:prstGeom prst="rect">
            <a:avLst/>
          </a:prstGeom>
          <a:noFill/>
          <a:ln w="9525">
            <a:noFill/>
            <a:miter lim="800000"/>
            <a:headEnd/>
            <a:tailEnd/>
          </a:ln>
          <a:effectLst>
            <a:prstShdw prst="shdw13" dist="53882" dir="13500000">
              <a:schemeClr val="bg2">
                <a:alpha val="50000"/>
              </a:schemeClr>
            </a:prstShdw>
          </a:effectLst>
        </p:spPr>
        <p:txBody>
          <a:bodyPr>
            <a:prstTxWarp prst="textNoShape">
              <a:avLst/>
            </a:prstTxWarp>
            <a:spAutoFit/>
          </a:bodyPr>
          <a:lstStyle/>
          <a:p>
            <a:pPr>
              <a:spcBef>
                <a:spcPct val="50000"/>
              </a:spcBef>
            </a:pPr>
            <a:endParaRPr lang="en-US"/>
          </a:p>
        </p:txBody>
      </p:sp>
      <p:sp>
        <p:nvSpPr>
          <p:cNvPr id="223238" name="Rectangle 10"/>
          <p:cNvSpPr>
            <a:spLocks noChangeArrowheads="1"/>
          </p:cNvSpPr>
          <p:nvPr/>
        </p:nvSpPr>
        <p:spPr bwMode="auto">
          <a:xfrm>
            <a:off x="838200" y="0"/>
            <a:ext cx="8534400" cy="1371600"/>
          </a:xfrm>
          <a:prstGeom prst="rect">
            <a:avLst/>
          </a:prstGeom>
          <a:noFill/>
          <a:ln w="9525">
            <a:noFill/>
            <a:miter lim="800000"/>
            <a:headEnd/>
            <a:tailEnd/>
          </a:ln>
        </p:spPr>
        <p:txBody>
          <a:bodyPr anchor="ctr">
            <a:prstTxWarp prst="textNoShape">
              <a:avLst/>
            </a:prstTxWarp>
            <a:scene3d>
              <a:camera prst="orthographicFront"/>
              <a:lightRig rig="balanced" dir="t">
                <a:rot lat="0" lon="0" rev="2100000"/>
              </a:lightRig>
            </a:scene3d>
            <a:sp3d extrusionH="57150" prstMaterial="metal">
              <a:bevelT w="38100" h="25400"/>
              <a:contourClr>
                <a:schemeClr val="bg2"/>
              </a:contourClr>
            </a:sp3d>
          </a:bodyPr>
          <a:lstStyle/>
          <a:p>
            <a:pPr algn="ctr" eaLnBrk="0" hangingPunct="0"/>
            <a:r>
              <a:rPr lang="en-US" sz="5400" b="1" dirty="0">
                <a:ln w="50800"/>
                <a:solidFill>
                  <a:schemeClr val="bg1">
                    <a:shade val="50000"/>
                  </a:schemeClr>
                </a:solidFill>
                <a:latin typeface="Arial" charset="0"/>
              </a:rPr>
              <a:t>BE  ACCOUNTABLE</a:t>
            </a:r>
            <a:r>
              <a:rPr lang="en-US" sz="4400" b="1" dirty="0">
                <a:ln w="50800"/>
                <a:solidFill>
                  <a:schemeClr val="bg1">
                    <a:shade val="50000"/>
                  </a:schemeClr>
                </a:solidFill>
                <a:latin typeface="Arial" charset="0"/>
              </a:rPr>
              <a:t>	</a:t>
            </a:r>
            <a:br>
              <a:rPr lang="en-US" sz="4400" b="1" dirty="0">
                <a:ln w="50800"/>
                <a:solidFill>
                  <a:schemeClr val="bg1">
                    <a:shade val="50000"/>
                  </a:schemeClr>
                </a:solidFill>
                <a:latin typeface="Arial" charset="0"/>
              </a:rPr>
            </a:br>
            <a:endParaRPr lang="en-US" sz="4400" b="1" dirty="0">
              <a:ln w="50800"/>
              <a:solidFill>
                <a:schemeClr val="bg1">
                  <a:shade val="50000"/>
                </a:schemeClr>
              </a:solidFill>
              <a:latin typeface="Arial" charset="0"/>
            </a:endParaRPr>
          </a:p>
        </p:txBody>
      </p:sp>
      <p:sp>
        <p:nvSpPr>
          <p:cNvPr id="223239" name="Rectangle 11"/>
          <p:cNvSpPr>
            <a:spLocks noChangeArrowheads="1"/>
          </p:cNvSpPr>
          <p:nvPr/>
        </p:nvSpPr>
        <p:spPr bwMode="auto">
          <a:xfrm>
            <a:off x="304800" y="1219200"/>
            <a:ext cx="4286250" cy="6324600"/>
          </a:xfrm>
          <a:prstGeom prst="rect">
            <a:avLst/>
          </a:prstGeom>
          <a:noFill/>
          <a:ln w="9525">
            <a:noFill/>
            <a:miter lim="800000"/>
            <a:headEnd/>
            <a:tailEnd/>
          </a:ln>
        </p:spPr>
        <p:txBody>
          <a:bodyPr>
            <a:prstTxWarp prst="textNoShape">
              <a:avLst/>
            </a:prstTxWarp>
          </a:bodyPr>
          <a:lstStyle/>
          <a:p>
            <a:pPr marL="342900" indent="-342900" eaLnBrk="0" hangingPunct="0">
              <a:lnSpc>
                <a:spcPct val="90000"/>
              </a:lnSpc>
              <a:spcBef>
                <a:spcPct val="20000"/>
              </a:spcBef>
              <a:buFontTx/>
              <a:buChar char="•"/>
            </a:pPr>
            <a:r>
              <a:rPr lang="en-US" sz="2000" b="0" dirty="0">
                <a:solidFill>
                  <a:srgbClr val="FFFFFF"/>
                </a:solidFill>
                <a:latin typeface="Arial" charset="0"/>
              </a:rPr>
              <a:t>1.  FIND A MENTOR</a:t>
            </a:r>
          </a:p>
          <a:p>
            <a:pPr marL="342900" indent="-342900" eaLnBrk="0" hangingPunct="0">
              <a:lnSpc>
                <a:spcPct val="90000"/>
              </a:lnSpc>
              <a:spcBef>
                <a:spcPct val="20000"/>
              </a:spcBef>
            </a:pPr>
            <a:r>
              <a:rPr lang="en-US" sz="2000" b="0" dirty="0">
                <a:solidFill>
                  <a:srgbClr val="FFFFFF"/>
                </a:solidFill>
                <a:latin typeface="Arial" charset="0"/>
              </a:rPr>
              <a:t>         Sponsor or Sr. Business Partner</a:t>
            </a:r>
          </a:p>
          <a:p>
            <a:pPr marL="342900" indent="-342900" eaLnBrk="0" hangingPunct="0">
              <a:lnSpc>
                <a:spcPct val="90000"/>
              </a:lnSpc>
              <a:spcBef>
                <a:spcPct val="20000"/>
              </a:spcBef>
            </a:pPr>
            <a:r>
              <a:rPr lang="en-US" sz="2000" b="0" dirty="0">
                <a:solidFill>
                  <a:srgbClr val="FFFFFF"/>
                </a:solidFill>
                <a:latin typeface="Arial" charset="0"/>
              </a:rPr>
              <a:t>         </a:t>
            </a:r>
          </a:p>
          <a:p>
            <a:pPr marL="342900" indent="-342900" eaLnBrk="0" hangingPunct="0">
              <a:lnSpc>
                <a:spcPct val="90000"/>
              </a:lnSpc>
              <a:spcBef>
                <a:spcPct val="20000"/>
              </a:spcBef>
            </a:pPr>
            <a:r>
              <a:rPr lang="en-US" sz="2000" b="0" dirty="0">
                <a:solidFill>
                  <a:srgbClr val="FFFFFF"/>
                </a:solidFill>
                <a:latin typeface="Arial" charset="0"/>
              </a:rPr>
              <a:t>   2</a:t>
            </a:r>
            <a:r>
              <a:rPr lang="en-US" sz="2000" b="0" dirty="0" smtClean="0">
                <a:solidFill>
                  <a:srgbClr val="FFFFFF"/>
                </a:solidFill>
                <a:latin typeface="Arial" charset="0"/>
              </a:rPr>
              <a:t>.*  WEEKLY CONF. CALL</a:t>
            </a:r>
          </a:p>
          <a:p>
            <a:pPr marL="342900" indent="-342900" eaLnBrk="0" hangingPunct="0">
              <a:lnSpc>
                <a:spcPct val="90000"/>
              </a:lnSpc>
              <a:spcBef>
                <a:spcPct val="20000"/>
              </a:spcBef>
            </a:pPr>
            <a:r>
              <a:rPr lang="en-US" sz="2000" dirty="0" smtClean="0">
                <a:solidFill>
                  <a:srgbClr val="FFFFFF"/>
                </a:solidFill>
                <a:latin typeface="Arial" charset="0"/>
              </a:rPr>
              <a:t>          WEBINAR / CORING</a:t>
            </a:r>
          </a:p>
          <a:p>
            <a:pPr marL="342900" indent="-342900" eaLnBrk="0" hangingPunct="0">
              <a:lnSpc>
                <a:spcPct val="90000"/>
              </a:lnSpc>
              <a:spcBef>
                <a:spcPct val="20000"/>
              </a:spcBef>
            </a:pPr>
            <a:endParaRPr lang="en-US" sz="2000" dirty="0" smtClean="0">
              <a:solidFill>
                <a:srgbClr val="FFFFFF"/>
              </a:solidFill>
              <a:latin typeface="Arial" charset="0"/>
            </a:endParaRPr>
          </a:p>
          <a:p>
            <a:pPr marL="342900" indent="-342900" eaLnBrk="0" hangingPunct="0">
              <a:lnSpc>
                <a:spcPct val="90000"/>
              </a:lnSpc>
              <a:spcBef>
                <a:spcPct val="20000"/>
              </a:spcBef>
            </a:pPr>
            <a:r>
              <a:rPr lang="en-US" sz="2000" b="0" dirty="0" smtClean="0">
                <a:solidFill>
                  <a:srgbClr val="FFFFFF"/>
                </a:solidFill>
                <a:latin typeface="Arial" charset="0"/>
              </a:rPr>
              <a:t>   3.  GETTING STARTED GUIDE</a:t>
            </a:r>
          </a:p>
          <a:p>
            <a:pPr marL="342900" indent="-342900" eaLnBrk="0" hangingPunct="0">
              <a:lnSpc>
                <a:spcPct val="90000"/>
              </a:lnSpc>
              <a:spcBef>
                <a:spcPct val="20000"/>
              </a:spcBef>
            </a:pPr>
            <a:endParaRPr lang="en-US" sz="2000" dirty="0" smtClean="0">
              <a:solidFill>
                <a:srgbClr val="FFFFFF"/>
              </a:solidFill>
              <a:latin typeface="Arial" charset="0"/>
            </a:endParaRPr>
          </a:p>
          <a:p>
            <a:pPr marL="342900" indent="-342900" eaLnBrk="0" hangingPunct="0">
              <a:lnSpc>
                <a:spcPct val="90000"/>
              </a:lnSpc>
              <a:spcBef>
                <a:spcPct val="20000"/>
              </a:spcBef>
            </a:pPr>
            <a:r>
              <a:rPr lang="en-US" sz="2000" b="0" dirty="0" smtClean="0">
                <a:solidFill>
                  <a:srgbClr val="FFFFFF"/>
                </a:solidFill>
                <a:latin typeface="Arial" charset="0"/>
              </a:rPr>
              <a:t>    4.  </a:t>
            </a:r>
            <a:r>
              <a:rPr lang="en-US" sz="2000" dirty="0" smtClean="0">
                <a:solidFill>
                  <a:srgbClr val="FFFFFF"/>
                </a:solidFill>
                <a:latin typeface="Arial" charset="0"/>
              </a:rPr>
              <a:t>B-5 </a:t>
            </a:r>
            <a:r>
              <a:rPr lang="en-US" sz="2000" dirty="0" smtClean="0">
                <a:solidFill>
                  <a:srgbClr val="FFFFFF"/>
                </a:solidFill>
                <a:latin typeface="Arial" charset="0"/>
              </a:rPr>
              <a:t>DAILY</a:t>
            </a:r>
            <a:r>
              <a:rPr lang="en-US" sz="2000" dirty="0" smtClean="0">
                <a:solidFill>
                  <a:srgbClr val="FFFFFF"/>
                </a:solidFill>
                <a:latin typeface="Arial" charset="0"/>
              </a:rPr>
              <a:t> </a:t>
            </a:r>
            <a:r>
              <a:rPr lang="en-US" sz="2000" dirty="0" smtClean="0">
                <a:solidFill>
                  <a:srgbClr val="FFFFFF"/>
                </a:solidFill>
                <a:latin typeface="Arial" charset="0"/>
              </a:rPr>
              <a:t>CHECKLIST</a:t>
            </a:r>
            <a:endParaRPr lang="en-US" sz="2000" b="0" dirty="0" smtClean="0">
              <a:solidFill>
                <a:srgbClr val="FFFFFF"/>
              </a:solidFill>
              <a:latin typeface="Arial" charset="0"/>
            </a:endParaRPr>
          </a:p>
          <a:p>
            <a:pPr marL="342900" indent="-342900" eaLnBrk="0" hangingPunct="0">
              <a:lnSpc>
                <a:spcPct val="90000"/>
              </a:lnSpc>
              <a:spcBef>
                <a:spcPct val="20000"/>
              </a:spcBef>
            </a:pPr>
            <a:r>
              <a:rPr lang="en-US" sz="2000" dirty="0" smtClean="0">
                <a:solidFill>
                  <a:srgbClr val="FFFFFF"/>
                </a:solidFill>
                <a:latin typeface="Arial" charset="0"/>
              </a:rPr>
              <a:t>  </a:t>
            </a:r>
          </a:p>
          <a:p>
            <a:pPr marL="342900" indent="-342900" eaLnBrk="0" hangingPunct="0">
              <a:lnSpc>
                <a:spcPct val="90000"/>
              </a:lnSpc>
              <a:spcBef>
                <a:spcPct val="20000"/>
              </a:spcBef>
              <a:buFontTx/>
              <a:buChar char="•"/>
            </a:pPr>
            <a:r>
              <a:rPr lang="en-US" sz="2000" b="0" dirty="0" smtClean="0">
                <a:solidFill>
                  <a:srgbClr val="FFFFFF"/>
                </a:solidFill>
                <a:latin typeface="Arial" charset="0"/>
              </a:rPr>
              <a:t>LOCAL </a:t>
            </a:r>
            <a:r>
              <a:rPr lang="en-US" sz="2000" b="0" dirty="0">
                <a:solidFill>
                  <a:srgbClr val="FFFFFF"/>
                </a:solidFill>
                <a:latin typeface="Arial" charset="0"/>
              </a:rPr>
              <a:t>CHALLENGE</a:t>
            </a:r>
            <a:endParaRPr lang="en-US" sz="2000" b="0" dirty="0" smtClean="0">
              <a:solidFill>
                <a:srgbClr val="FFFFFF"/>
              </a:solidFill>
              <a:latin typeface="Arial" charset="0"/>
            </a:endParaRPr>
          </a:p>
          <a:p>
            <a:pPr marL="342900" indent="-342900" eaLnBrk="0" hangingPunct="0">
              <a:lnSpc>
                <a:spcPct val="90000"/>
              </a:lnSpc>
              <a:spcBef>
                <a:spcPct val="20000"/>
              </a:spcBef>
              <a:buFontTx/>
              <a:buChar char="•"/>
            </a:pPr>
            <a:r>
              <a:rPr lang="en-US" sz="2000" b="0" dirty="0" smtClean="0">
                <a:solidFill>
                  <a:srgbClr val="FFFFFF"/>
                </a:solidFill>
                <a:latin typeface="Arial" charset="0"/>
              </a:rPr>
              <a:t>  </a:t>
            </a:r>
            <a:r>
              <a:rPr lang="en-US" sz="2000" b="0" dirty="0">
                <a:solidFill>
                  <a:srgbClr val="FFFFFF"/>
                </a:solidFill>
                <a:latin typeface="Arial" charset="0"/>
              </a:rPr>
              <a:t>CELEBRATE </a:t>
            </a:r>
            <a:r>
              <a:rPr lang="en-US" sz="2000" b="0" dirty="0" smtClean="0">
                <a:solidFill>
                  <a:srgbClr val="FFFFFF"/>
                </a:solidFill>
                <a:latin typeface="Arial" charset="0"/>
              </a:rPr>
              <a:t> </a:t>
            </a:r>
            <a:r>
              <a:rPr lang="en-US" sz="2000" dirty="0" smtClean="0">
                <a:solidFill>
                  <a:srgbClr val="FFFFFF"/>
                </a:solidFill>
                <a:latin typeface="Arial" charset="0"/>
              </a:rPr>
              <a:t>SUCCESS!</a:t>
            </a:r>
            <a:endParaRPr lang="en-US" sz="2400" b="0" dirty="0" smtClean="0">
              <a:solidFill>
                <a:srgbClr val="FFFFFF"/>
              </a:solidFill>
              <a:latin typeface="Arial" charset="0"/>
            </a:endParaRPr>
          </a:p>
          <a:p>
            <a:pPr marL="342900" indent="-342900" eaLnBrk="0" hangingPunct="0">
              <a:lnSpc>
                <a:spcPct val="90000"/>
              </a:lnSpc>
              <a:spcBef>
                <a:spcPct val="20000"/>
              </a:spcBef>
            </a:pPr>
            <a:r>
              <a:rPr lang="en-US" sz="2400" b="0" dirty="0">
                <a:solidFill>
                  <a:srgbClr val="FFFFFF"/>
                </a:solidFill>
                <a:latin typeface="Arial" charset="0"/>
              </a:rPr>
              <a:t>             HAVE FUN!!!</a:t>
            </a:r>
            <a:endParaRPr lang="en-US" sz="2800" b="0" dirty="0">
              <a:solidFill>
                <a:srgbClr val="FFFFFF"/>
              </a:solidFill>
              <a:latin typeface="Arial" charset="0"/>
            </a:endParaRPr>
          </a:p>
        </p:txBody>
      </p:sp>
      <p:sp>
        <p:nvSpPr>
          <p:cNvPr id="223240" name="Rectangle 18"/>
          <p:cNvSpPr>
            <a:spLocks noChangeArrowheads="1"/>
          </p:cNvSpPr>
          <p:nvPr/>
        </p:nvSpPr>
        <p:spPr bwMode="auto">
          <a:xfrm>
            <a:off x="685800" y="5867400"/>
            <a:ext cx="4038600" cy="762000"/>
          </a:xfrm>
          <a:prstGeom prst="rect">
            <a:avLst/>
          </a:prstGeom>
          <a:noFill/>
          <a:ln w="9525">
            <a:noFill/>
            <a:miter lim="800000"/>
            <a:headEnd/>
            <a:tailEnd/>
          </a:ln>
        </p:spPr>
        <p:txBody>
          <a:bodyPr anchor="ctr">
            <a:prstTxWarp prst="textNoShape">
              <a:avLst/>
            </a:prstTxWarp>
          </a:bodyPr>
          <a:lstStyle/>
          <a:p>
            <a:pPr algn="ctr" eaLnBrk="0" hangingPunct="0"/>
            <a:r>
              <a:rPr lang="en-US" sz="3600">
                <a:solidFill>
                  <a:srgbClr val="FFFF00"/>
                </a:solidFill>
                <a:latin typeface="Arial" charset="0"/>
              </a:rPr>
              <a:t>BE CAPABLE</a:t>
            </a:r>
            <a:r>
              <a:rPr lang="en-US" sz="4400">
                <a:solidFill>
                  <a:srgbClr val="FFFF00"/>
                </a:solidFill>
                <a:latin typeface="Arial" charset="0"/>
              </a:rPr>
              <a:t>	</a:t>
            </a:r>
          </a:p>
        </p:txBody>
      </p:sp>
      <p:pic>
        <p:nvPicPr>
          <p:cNvPr id="9" name="Picture 8" descr="0001zw.jpeg"/>
          <p:cNvPicPr>
            <a:picLocks noChangeAspect="1"/>
          </p:cNvPicPr>
          <p:nvPr/>
        </p:nvPicPr>
        <p:blipFill>
          <a:blip r:embed="rId4"/>
          <a:stretch>
            <a:fillRect/>
          </a:stretch>
        </p:blipFill>
        <p:spPr>
          <a:xfrm>
            <a:off x="4517106" y="869929"/>
            <a:ext cx="4626894" cy="5988071"/>
          </a:xfrm>
          <a:prstGeom prst="rect">
            <a:avLst/>
          </a:prstGeom>
        </p:spPr>
      </p:pic>
    </p:spTree>
    <p:extLst>
      <p:ext uri="{BB962C8B-B14F-4D97-AF65-F5344CB8AC3E}">
        <p14:creationId xmlns:p14="http://schemas.microsoft.com/office/powerpoint/2010/main" val="183313340"/>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2198</TotalTime>
  <Words>430</Words>
  <Application>Microsoft Macintosh PowerPoint</Application>
  <PresentationFormat>On-screen Show (4:3)</PresentationFormat>
  <Paragraphs>77</Paragraphs>
  <Slides>6</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8" baseType="lpstr">
      <vt:lpstr>Office Theme</vt:lpstr>
      <vt:lpstr>Document</vt:lpstr>
      <vt:lpstr>PowerPoint Presentation</vt:lpstr>
      <vt:lpstr>Things You Can Control!</vt:lpstr>
      <vt:lpstr>PowerPoint Presentation</vt:lpstr>
      <vt:lpstr>12 Hours Per Week</vt:lpstr>
      <vt:lpstr>Allocating Your Time with  Each Type of Distributor</vt:lpstr>
      <vt:lpstr>PowerPoint Presentation</vt:lpstr>
    </vt:vector>
  </TitlesOfParts>
  <Company>Heartbeep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Jacki Blasko</dc:creator>
  <cp:lastModifiedBy>Jacki Blasko</cp:lastModifiedBy>
  <cp:revision>15</cp:revision>
  <dcterms:created xsi:type="dcterms:W3CDTF">2010-10-19T18:01:47Z</dcterms:created>
  <dcterms:modified xsi:type="dcterms:W3CDTF">2011-02-18T14:30:06Z</dcterms:modified>
</cp:coreProperties>
</file>