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89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BC8E6B-634D-4B79-9BA3-61DD42463AA6}" type="datetimeFigureOut">
              <a:rPr lang="en-US" smtClean="0"/>
              <a:pPr/>
              <a:t>1/25/14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2D0E2-2582-4964-A806-1988C9816D0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BC8E6B-634D-4B79-9BA3-61DD42463AA6}" type="datetimeFigureOut">
              <a:rPr lang="en-US" smtClean="0"/>
              <a:pPr/>
              <a:t>1/25/14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2D0E2-2582-4964-A806-1988C9816D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BC8E6B-634D-4B79-9BA3-61DD42463AA6}" type="datetimeFigureOut">
              <a:rPr lang="en-US" smtClean="0"/>
              <a:pPr/>
              <a:t>1/25/14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2D0E2-2582-4964-A806-1988C9816D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BC8E6B-634D-4B79-9BA3-61DD42463AA6}" type="datetimeFigureOut">
              <a:rPr lang="en-US" smtClean="0"/>
              <a:pPr/>
              <a:t>1/25/14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2D0E2-2582-4964-A806-1988C9816D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BC8E6B-634D-4B79-9BA3-61DD42463AA6}" type="datetimeFigureOut">
              <a:rPr lang="en-US" smtClean="0"/>
              <a:pPr/>
              <a:t>1/25/14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2D0E2-2582-4964-A806-1988C9816D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BC8E6B-634D-4B79-9BA3-61DD42463AA6}" type="datetimeFigureOut">
              <a:rPr lang="en-US" smtClean="0"/>
              <a:pPr/>
              <a:t>1/25/14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2D0E2-2582-4964-A806-1988C9816D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BC8E6B-634D-4B79-9BA3-61DD42463AA6}" type="datetimeFigureOut">
              <a:rPr lang="en-US" smtClean="0"/>
              <a:pPr/>
              <a:t>1/25/14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82D0E2-2582-4964-A806-1988C9816D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BC8E6B-634D-4B79-9BA3-61DD42463AA6}" type="datetimeFigureOut">
              <a:rPr lang="en-US" smtClean="0"/>
              <a:pPr/>
              <a:t>1/25/14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82D0E2-2582-4964-A806-1988C9816D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C8E6B-634D-4B79-9BA3-61DD42463AA6}" type="datetimeFigureOut">
              <a:rPr lang="en-US" smtClean="0"/>
              <a:pPr/>
              <a:t>1/25/14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82D0E2-2582-4964-A806-1988C9816D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C8E6B-634D-4B79-9BA3-61DD42463AA6}" type="datetimeFigureOut">
              <a:rPr lang="en-US" smtClean="0"/>
              <a:pPr/>
              <a:t>1/25/14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2D0E2-2582-4964-A806-1988C9816D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C8E6B-634D-4B79-9BA3-61DD42463AA6}" type="datetimeFigureOut">
              <a:rPr lang="en-US" smtClean="0"/>
              <a:pPr/>
              <a:t>1/25/14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2D0E2-2582-4964-A806-1988C9816D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C8E6B-634D-4B79-9BA3-61DD42463AA6}" type="datetimeFigureOut">
              <a:rPr lang="en-US" smtClean="0"/>
              <a:pPr/>
              <a:t>1/25/14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82D0E2-2582-4964-A806-1988C9816D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frm=1&amp;source=images&amp;cd=&amp;cad=rja&amp;docid=9x9JWffCjpfGEM&amp;tbnid=HgrQyTkjgIR2ZM:&amp;ved=0CAUQjRw&amp;url=http://theinquisitivenarrative.com/tag/philosophers/&amp;ei=joz_UZaSOY-zrgHuzoAQ&amp;bvm=bv.50165853,d.aWc&amp;psig=AFQjCNHGrEAT3hW29UQ98YFA_BpLJGirZg&amp;ust=1375788373822288" TargetMode="Externa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frm=1&amp;source=images&amp;cd=&amp;cad=rja&amp;docid=OXhtzkKAh0uQfM&amp;tbnid=BFhE64fHwJ8G6M:&amp;ved=0CAUQjRw&amp;url=http://talknerdy2me.org/tag/christine-hassler&amp;ei=LdH1UeOSI8LnrAGWhYHIBg&amp;bvm=bv.49784469,d.aWc&amp;psig=AFQjCNES8LfqBnNZ439WkRXC2O-ENnn5gQ&amp;ust=1375149299690539" TargetMode="Externa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frm=1&amp;source=images&amp;cd=&amp;cad=rja&amp;docid=qqPM0_pwms8HzM&amp;tbnid=uGdXQrugQSMUpM:&amp;ved=0CAUQjRw&amp;url=http://www.powerthinkingmedia.com/work-with-us/&amp;ei=Q2IAUpzoK5K4yAH0y4HQAg&amp;bvm=bv.50165853,bs.1,d.aWc&amp;psig=AFQjCNHBlBbKLxHz09xfEwdA4agYtgrR5g&amp;ust=1375843171387140" TargetMode="External"/><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frm=1&amp;source=images&amp;cd=&amp;cad=rja&amp;docid=uWoiQKLAfgNG6M&amp;tbnid=bsWTdKslaa8-OM:&amp;ved=0CAUQjRw&amp;url=http://loddymicucci.com/dont-get-sucked-into-their-negative-drama/&amp;ei=Bd4AUqqpIuLbyQHo6oCYBw&amp;bvm=bv.50165853,bs.1,d.aWc&amp;psig=AFQjCNGGxz1yKJXAgAARnzDFQdpv794ZrA&amp;ust=1375874919846535" TargetMode="External"/><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frm=1&amp;source=images&amp;cd=&amp;cad=rja&amp;docid=0UN7WOYix2iKUM&amp;tbnid=WhM-pAUPgW3h1M:&amp;ved=0CAUQjRw&amp;url=http://blog.readingroom.com/2012/08/10/mobile-ux-your-plastic-pal/&amp;ei=5cv1Uf3oLcmsqQHsoIAQ&amp;bvm=bv.49784469,d.aWc&amp;psig=AFQjCNES8LfqBnNZ439WkRXC2O-ENnn5gQ&amp;ust=1375149299690539" TargetMode="Externa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frm=1&amp;source=images&amp;cd=&amp;cad=rja&amp;docid=0UN7WOYix2iKUM&amp;tbnid=WhM-pAUPgW3h1M:&amp;ved=0CAUQjRw&amp;url=http://www.emergencydisasterprep.com/about-us&amp;ei=6s_1UY3HKomvrQHth4GICg&amp;bvm=bv.49784469,d.aWc&amp;psig=AFQjCNES8LfqBnNZ439WkRXC2O-ENnn5gQ&amp;ust=1375149299690539" TargetMode="External"/><Relationship Id="rId3"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frm=1&amp;source=images&amp;cd=&amp;cad=rja&amp;docid=OXhtzkKAh0uQfM&amp;tbnid=BFhE64fHwJ8G6M:&amp;ved=0CAUQjRw&amp;url=http://bphillippe.wordpress.com/2013/05/24/52413/&amp;ei=CNH1UbykL4G5qQGh_YHwBA&amp;bvm=bv.49784469,d.aWc&amp;psig=AFQjCNES8LfqBnNZ439WkRXC2O-ENnn5gQ&amp;ust=1375149299690539" TargetMode="External"/><Relationship Id="rId3"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frm=1&amp;source=images&amp;cd=&amp;cad=rja&amp;docid=0UN7WOYix2iKUM&amp;tbnid=WhM-pAUPgW3h1M:&amp;ved=0CAUQjRw&amp;url=http://footage.shutterstock.com/clip-2189323-stock-footage-full-length-shot-of-businessman.html&amp;ei=HdD1UbTeLcakrQGRs4DYCg&amp;bvm=bv.49784469,d.aWc&amp;psig=AFQjCNES8LfqBnNZ439WkRXC2O-ENnn5gQ&amp;ust=1375149299690539" TargetMode="External"/><Relationship Id="rId3"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frm=1&amp;source=images&amp;cd=&amp;cad=rja&amp;docid=sXlmbL7drXXFvM&amp;tbnid=MXlA-93KBVCoGM:&amp;ved=0CAUQjRw&amp;url=http://www.playingmom.com/2010/12/03/making-friends/&amp;ei=TM8SUpzTFsLIyAGOooEw&amp;bvm=bv.50768961,d.b2I&amp;psig=AFQjCNG08VGzm99OV6zO93FXpxd9ijPD8Q&amp;ust=1377050731649239" TargetMode="External"/><Relationship Id="rId3"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frm=1&amp;source=images&amp;cd=&amp;cad=rja&amp;docid=-xr7K-zWJZ_IeM&amp;tbnid=eYWYA9c8SzR8jM:&amp;ved=0CAUQjRw&amp;url=http://blog.commelius.com/tag/learning-tools/&amp;ei=rej-UZC5CYqcrAHAsIHADw&amp;bvm=bv.50165853,d.aWc&amp;psig=AFQjCNGvwcos-_-3RUJInmT6FCDVY3ARTQ&amp;ust=1375746523763009" TargetMode="Externa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frm=1&amp;source=images&amp;cd=&amp;cad=rja&amp;docid=zEKaQ0dONwYnSM&amp;tbnid=NHqAPBa5HZC-bM:&amp;ved=0CAUQjRw&amp;url=http://www.empowernetwork.com/jlaguerre91/blog/admitting-to-mistakes/&amp;ei=per-UYfkJYWLrgGb3oDACw&amp;bvm=bv.50165853,d.aWc&amp;psig=AFQjCNHHUu4EkUUDelc51ok5mA1yU4Y7zA&amp;ust=1375746985730497" TargetMode="Externa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frm=1&amp;source=images&amp;cd=&amp;cad=rja&amp;docid=0UN7WOYix2iKUM&amp;tbnid=WhM-pAUPgW3h1M:&amp;ved=0CAUQjRw&amp;url=http://drpinna.com/women-talk-faster-genetically-35081&amp;ei=OtD1Uem_Cc7TqQGol4DgAg&amp;bvm=bv.49784469,d.aWc&amp;psig=AFQjCNES8LfqBnNZ439WkRXC2O-ENnn5gQ&amp;ust=1375149299690539" TargetMode="Externa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frm=1&amp;source=images&amp;cd=&amp;cad=rja&amp;docid=5GQZ63w3IvyiRM&amp;tbnid=3fRScX4M0JMgGM:&amp;ved=0CAUQjRw&amp;url=http://www.powerlineblog.com/archives/2012/09/the-democrats-enthusiasm-gap-and-its-perils.php&amp;ei=RxD7UYqaBMjyqQH0kIGIBw&amp;bvm=bv.50165853,d.aWM&amp;psig=AFQjCNEiokBT2kCq0KuU8kMIQPrTIvjw5w&amp;ust=1375494577583974" TargetMode="Externa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frm=1&amp;source=images&amp;cd=&amp;cad=rja&amp;docid=WgUzpOhabOPsGM&amp;tbnid=o47974gm32wIKM:&amp;ved=0CAUQjRw&amp;url=http://venturegalleries.com/blog/what-makes-for-a-good-book-this-is-what-im-looking-for-in-a-good-read/&amp;ei=bBH7Ubr8DsKMrgGpuYGYDg&amp;bvm=bv.50165853,d.aWM&amp;psig=AFQjCNEt5xGFr4Tt9hS0Qi3HSR58zHTKNw&amp;ust=1375494759453727" TargetMode="Externa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frm=1&amp;source=images&amp;cd=&amp;cad=rja&amp;docid=NJuwx8t9vTnzGM&amp;tbnid=LShnkQ5UPIR5aM:&amp;ved=0CAUQjRw&amp;url=http://www.empowernetwork.com/bmiller/what-is-a-mastermind-group/&amp;ei=Bg37Uc23MI6kqQHJyYCACw&amp;bvm=bv.50165853,d.aWM&amp;psig=AFQjCNFA6gxAyWPerZZJid5tUqst_i-uGg&amp;ust=1375493723768334" TargetMode="Externa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609600"/>
            <a:ext cx="6324600" cy="1470025"/>
          </a:xfrm>
        </p:spPr>
        <p:txBody>
          <a:bodyPr>
            <a:noAutofit/>
          </a:bodyPr>
          <a:lstStyle/>
          <a:p>
            <a:r>
              <a:rPr lang="en-US" sz="5400" b="1" dirty="0" smtClean="0">
                <a:solidFill>
                  <a:schemeClr val="bg1"/>
                </a:solidFill>
              </a:rPr>
              <a:t>17 Secrets of the Master Prospectors</a:t>
            </a:r>
            <a:endParaRPr lang="en-US" sz="5400" b="1" dirty="0">
              <a:solidFill>
                <a:schemeClr val="bg1"/>
              </a:solidFill>
            </a:endParaRPr>
          </a:p>
        </p:txBody>
      </p:sp>
      <p:sp>
        <p:nvSpPr>
          <p:cNvPr id="3" name="Subtitle 2"/>
          <p:cNvSpPr>
            <a:spLocks noGrp="1"/>
          </p:cNvSpPr>
          <p:nvPr>
            <p:ph type="subTitle" idx="1"/>
          </p:nvPr>
        </p:nvSpPr>
        <p:spPr>
          <a:xfrm>
            <a:off x="5715000" y="2971800"/>
            <a:ext cx="2590800" cy="838200"/>
          </a:xfrm>
        </p:spPr>
        <p:txBody>
          <a:bodyPr>
            <a:normAutofit/>
          </a:bodyPr>
          <a:lstStyle/>
          <a:p>
            <a:r>
              <a:rPr lang="en-US" dirty="0" smtClean="0">
                <a:solidFill>
                  <a:schemeClr val="bg1"/>
                </a:solidFill>
              </a:rPr>
              <a:t>John </a:t>
            </a:r>
            <a:r>
              <a:rPr lang="en-US" dirty="0" err="1" smtClean="0">
                <a:solidFill>
                  <a:schemeClr val="bg1"/>
                </a:solidFill>
              </a:rPr>
              <a:t>Kalench</a:t>
            </a:r>
            <a:endParaRPr lang="en-US" dirty="0">
              <a:solidFill>
                <a:schemeClr val="bg1"/>
              </a:solidFill>
            </a:endParaRPr>
          </a:p>
        </p:txBody>
      </p:sp>
      <p:pic>
        <p:nvPicPr>
          <p:cNvPr id="1026" name="Picture 2" descr="http://ecx.images-amazon.com/images/I/41r4RsGniUL._.jpg"/>
          <p:cNvPicPr>
            <a:picLocks noChangeAspect="1" noChangeArrowheads="1"/>
          </p:cNvPicPr>
          <p:nvPr/>
        </p:nvPicPr>
        <p:blipFill>
          <a:blip r:embed="rId2"/>
          <a:srcRect/>
          <a:stretch>
            <a:fillRect/>
          </a:stretch>
        </p:blipFill>
        <p:spPr bwMode="auto">
          <a:xfrm>
            <a:off x="838200" y="2743200"/>
            <a:ext cx="3733800" cy="3733800"/>
          </a:xfrm>
          <a:prstGeom prst="rect">
            <a:avLst/>
          </a:prstGeom>
          <a:noFill/>
        </p:spPr>
      </p:pic>
      <p:sp>
        <p:nvSpPr>
          <p:cNvPr id="5" name="TextBox 4"/>
          <p:cNvSpPr txBox="1"/>
          <p:nvPr/>
        </p:nvSpPr>
        <p:spPr>
          <a:xfrm>
            <a:off x="3886200" y="2514600"/>
            <a:ext cx="990600" cy="4247317"/>
          </a:xfrm>
          <a:prstGeom prst="rect">
            <a:avLst/>
          </a:prstGeom>
          <a:solidFill>
            <a:schemeClr val="tx2">
              <a:lumMod val="75000"/>
            </a:schemeClr>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 name="TextBox 5"/>
          <p:cNvSpPr txBox="1"/>
          <p:nvPr/>
        </p:nvSpPr>
        <p:spPr>
          <a:xfrm>
            <a:off x="533400" y="2514600"/>
            <a:ext cx="990600" cy="4247317"/>
          </a:xfrm>
          <a:prstGeom prst="rect">
            <a:avLst/>
          </a:prstGeom>
          <a:solidFill>
            <a:schemeClr val="tx2">
              <a:lumMod val="75000"/>
            </a:schemeClr>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752600" cy="715962"/>
          </a:xfrm>
        </p:spPr>
        <p:txBody>
          <a:bodyPr>
            <a:normAutofit/>
          </a:bodyPr>
          <a:lstStyle/>
          <a:p>
            <a:pPr algn="l"/>
            <a:r>
              <a:rPr lang="en-US" sz="3200" b="1" i="1" dirty="0" smtClean="0">
                <a:solidFill>
                  <a:srgbClr val="00FF00"/>
                </a:solidFill>
              </a:rPr>
              <a:t>Secret #3</a:t>
            </a:r>
            <a:endParaRPr lang="en-US" sz="3200" b="1" i="1" dirty="0">
              <a:solidFill>
                <a:srgbClr val="00FF00"/>
              </a:solidFill>
            </a:endParaRPr>
          </a:p>
        </p:txBody>
      </p:sp>
      <p:sp>
        <p:nvSpPr>
          <p:cNvPr id="3" name="Content Placeholder 2"/>
          <p:cNvSpPr>
            <a:spLocks noGrp="1"/>
          </p:cNvSpPr>
          <p:nvPr>
            <p:ph idx="1"/>
          </p:nvPr>
        </p:nvSpPr>
        <p:spPr>
          <a:xfrm>
            <a:off x="2895600" y="304800"/>
            <a:ext cx="5105400" cy="1524000"/>
          </a:xfrm>
        </p:spPr>
        <p:txBody>
          <a:bodyPr>
            <a:noAutofit/>
          </a:bodyPr>
          <a:lstStyle/>
          <a:p>
            <a:pPr algn="ctr">
              <a:buNone/>
            </a:pPr>
            <a:r>
              <a:rPr lang="en-US" b="1" dirty="0" smtClean="0">
                <a:solidFill>
                  <a:srgbClr val="FFFF00"/>
                </a:solidFill>
              </a:rPr>
              <a:t>Master Prospectors </a:t>
            </a:r>
          </a:p>
          <a:p>
            <a:pPr algn="ctr">
              <a:buNone/>
            </a:pPr>
            <a:r>
              <a:rPr lang="en-US" b="1" dirty="0" smtClean="0">
                <a:solidFill>
                  <a:srgbClr val="FFFF00"/>
                </a:solidFill>
              </a:rPr>
              <a:t>know what their job is, and what it is not</a:t>
            </a:r>
            <a:endParaRPr lang="en-US" b="1" dirty="0">
              <a:solidFill>
                <a:srgbClr val="FFFF00"/>
              </a:solidFill>
            </a:endParaRPr>
          </a:p>
        </p:txBody>
      </p:sp>
      <p:sp>
        <p:nvSpPr>
          <p:cNvPr id="5" name="Content Placeholder 2"/>
          <p:cNvSpPr txBox="1">
            <a:spLocks/>
          </p:cNvSpPr>
          <p:nvPr/>
        </p:nvSpPr>
        <p:spPr>
          <a:xfrm>
            <a:off x="2362200" y="2133601"/>
            <a:ext cx="6324600" cy="533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	There is an old Chinese philosophy that says:</a:t>
            </a:r>
          </a:p>
        </p:txBody>
      </p:sp>
      <p:sp>
        <p:nvSpPr>
          <p:cNvPr id="6" name="Content Placeholder 2"/>
          <p:cNvSpPr txBox="1">
            <a:spLocks/>
          </p:cNvSpPr>
          <p:nvPr/>
        </p:nvSpPr>
        <p:spPr>
          <a:xfrm>
            <a:off x="2743200" y="2590800"/>
            <a:ext cx="6019800" cy="1295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400" b="1" i="1" u="none" strike="noStrike" kern="1200" cap="none" spc="0" normalizeH="0" baseline="0" noProof="0" dirty="0" smtClean="0">
                <a:ln>
                  <a:noFill/>
                </a:ln>
                <a:solidFill>
                  <a:srgbClr val="FFC000"/>
                </a:solidFill>
                <a:effectLst/>
                <a:uLnTx/>
                <a:uFillTx/>
                <a:latin typeface="+mn-lt"/>
                <a:ea typeface="+mn-ea"/>
                <a:cs typeface="+mn-cs"/>
              </a:rPr>
              <a:t>When you have been given a gift of great value, You are now obligated to return the favor many times over.</a:t>
            </a:r>
          </a:p>
        </p:txBody>
      </p:sp>
      <p:sp>
        <p:nvSpPr>
          <p:cNvPr id="7" name="TextBox 6"/>
          <p:cNvSpPr txBox="1"/>
          <p:nvPr/>
        </p:nvSpPr>
        <p:spPr>
          <a:xfrm>
            <a:off x="609600" y="4038600"/>
            <a:ext cx="6934200" cy="830997"/>
          </a:xfrm>
          <a:prstGeom prst="rect">
            <a:avLst/>
          </a:prstGeom>
          <a:noFill/>
        </p:spPr>
        <p:txBody>
          <a:bodyPr wrap="square" rtlCol="0">
            <a:spAutoFit/>
          </a:bodyPr>
          <a:lstStyle/>
          <a:p>
            <a:r>
              <a:rPr lang="en-US" sz="2400" dirty="0" smtClean="0">
                <a:solidFill>
                  <a:schemeClr val="bg1"/>
                </a:solidFill>
              </a:rPr>
              <a:t>The reason the Chinese honor this philosophy is because they believe in the Law of the Universe:</a:t>
            </a:r>
            <a:endParaRPr lang="en-US" sz="2400" dirty="0">
              <a:solidFill>
                <a:schemeClr val="bg1"/>
              </a:solidFill>
            </a:endParaRPr>
          </a:p>
        </p:txBody>
      </p:sp>
      <p:sp>
        <p:nvSpPr>
          <p:cNvPr id="8" name="Content Placeholder 2"/>
          <p:cNvSpPr txBox="1">
            <a:spLocks/>
          </p:cNvSpPr>
          <p:nvPr/>
        </p:nvSpPr>
        <p:spPr>
          <a:xfrm>
            <a:off x="1524000" y="4876800"/>
            <a:ext cx="6019800" cy="533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400" b="1" i="1" u="none" strike="noStrike" kern="1200" cap="none" spc="0" normalizeH="0" baseline="0" noProof="0" dirty="0" smtClean="0">
                <a:ln>
                  <a:noFill/>
                </a:ln>
                <a:solidFill>
                  <a:srgbClr val="FFC000"/>
                </a:solidFill>
                <a:effectLst/>
                <a:uLnTx/>
                <a:uFillTx/>
                <a:latin typeface="+mn-lt"/>
                <a:ea typeface="+mn-ea"/>
                <a:cs typeface="+mn-cs"/>
              </a:rPr>
              <a:t>What goes around, comes back around.</a:t>
            </a:r>
          </a:p>
        </p:txBody>
      </p:sp>
      <p:sp>
        <p:nvSpPr>
          <p:cNvPr id="9" name="Content Placeholder 2"/>
          <p:cNvSpPr txBox="1">
            <a:spLocks/>
          </p:cNvSpPr>
          <p:nvPr/>
        </p:nvSpPr>
        <p:spPr>
          <a:xfrm>
            <a:off x="381000" y="5715000"/>
            <a:ext cx="8229600" cy="914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	As the Law of the Universe states, the more good we share, the more good comes</a:t>
            </a:r>
            <a:r>
              <a:rPr kumimoji="0" lang="en-US" sz="2400" b="0" i="0" u="none" strike="noStrike" kern="1200" cap="none" spc="0" normalizeH="0" noProof="0" dirty="0" smtClean="0">
                <a:ln>
                  <a:noFill/>
                </a:ln>
                <a:solidFill>
                  <a:schemeClr val="bg1"/>
                </a:solidFill>
                <a:effectLst/>
                <a:uLnTx/>
                <a:uFillTx/>
                <a:latin typeface="+mn-lt"/>
                <a:ea typeface="+mn-ea"/>
                <a:cs typeface="+mn-cs"/>
              </a:rPr>
              <a:t> back.</a:t>
            </a: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4" name="Picture 4" descr="http://theinquisitivenarrative.com/wp-content/uploads/2012/03/lao-Tzi.jpg">
            <a:hlinkClick r:id="rId2"/>
          </p:cNvPr>
          <p:cNvPicPr>
            <a:picLocks noChangeAspect="1" noChangeArrowheads="1"/>
          </p:cNvPicPr>
          <p:nvPr/>
        </p:nvPicPr>
        <p:blipFill>
          <a:blip r:embed="rId3"/>
          <a:srcRect/>
          <a:stretch>
            <a:fillRect/>
          </a:stretch>
        </p:blipFill>
        <p:spPr bwMode="auto">
          <a:xfrm>
            <a:off x="838200" y="2057400"/>
            <a:ext cx="1457325" cy="1812593"/>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752600" cy="715962"/>
          </a:xfrm>
        </p:spPr>
        <p:txBody>
          <a:bodyPr>
            <a:normAutofit/>
          </a:bodyPr>
          <a:lstStyle/>
          <a:p>
            <a:pPr algn="l"/>
            <a:r>
              <a:rPr lang="en-US" sz="3200" b="1" i="1" dirty="0" smtClean="0">
                <a:solidFill>
                  <a:srgbClr val="00FF00"/>
                </a:solidFill>
              </a:rPr>
              <a:t>Secret #3</a:t>
            </a:r>
            <a:endParaRPr lang="en-US" sz="3200" b="1" i="1" dirty="0">
              <a:solidFill>
                <a:srgbClr val="00FF00"/>
              </a:solidFill>
            </a:endParaRPr>
          </a:p>
        </p:txBody>
      </p:sp>
      <p:sp>
        <p:nvSpPr>
          <p:cNvPr id="3" name="Content Placeholder 2"/>
          <p:cNvSpPr>
            <a:spLocks noGrp="1"/>
          </p:cNvSpPr>
          <p:nvPr>
            <p:ph idx="1"/>
          </p:nvPr>
        </p:nvSpPr>
        <p:spPr>
          <a:xfrm>
            <a:off x="2895600" y="304800"/>
            <a:ext cx="5105400" cy="1524000"/>
          </a:xfrm>
        </p:spPr>
        <p:txBody>
          <a:bodyPr>
            <a:noAutofit/>
          </a:bodyPr>
          <a:lstStyle/>
          <a:p>
            <a:pPr algn="ctr">
              <a:buNone/>
            </a:pPr>
            <a:r>
              <a:rPr lang="en-US" b="1" dirty="0" smtClean="0">
                <a:solidFill>
                  <a:srgbClr val="FFFF00"/>
                </a:solidFill>
              </a:rPr>
              <a:t>Master Prospectors </a:t>
            </a:r>
          </a:p>
          <a:p>
            <a:pPr algn="ctr">
              <a:buNone/>
            </a:pPr>
            <a:r>
              <a:rPr lang="en-US" b="1" dirty="0" smtClean="0">
                <a:solidFill>
                  <a:srgbClr val="FFFF00"/>
                </a:solidFill>
              </a:rPr>
              <a:t>know what their job is, and what it is not</a:t>
            </a:r>
            <a:endParaRPr lang="en-US" b="1" dirty="0">
              <a:solidFill>
                <a:srgbClr val="FFFF00"/>
              </a:solidFill>
            </a:endParaRPr>
          </a:p>
        </p:txBody>
      </p:sp>
      <p:sp>
        <p:nvSpPr>
          <p:cNvPr id="5" name="Content Placeholder 2"/>
          <p:cNvSpPr txBox="1">
            <a:spLocks/>
          </p:cNvSpPr>
          <p:nvPr/>
        </p:nvSpPr>
        <p:spPr>
          <a:xfrm>
            <a:off x="381000" y="2133600"/>
            <a:ext cx="8305800" cy="12192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600" b="0" i="0" u="none" strike="noStrike" kern="1200" cap="none" spc="0" normalizeH="0" baseline="0" noProof="0" dirty="0" smtClean="0">
                <a:ln>
                  <a:noFill/>
                </a:ln>
                <a:solidFill>
                  <a:schemeClr val="bg1"/>
                </a:solidFill>
                <a:effectLst/>
                <a:uLnTx/>
                <a:uFillTx/>
                <a:latin typeface="+mn-lt"/>
                <a:ea typeface="+mn-ea"/>
                <a:cs typeface="+mn-cs"/>
              </a:rPr>
              <a:t>The job of the Master Prospector is: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chemeClr val="bg1"/>
                </a:solidFill>
              </a:rPr>
              <a:t>Share their gift – to return the favor that has been given them – with as many people as possible</a:t>
            </a: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0" name="Content Placeholder 2"/>
          <p:cNvSpPr txBox="1">
            <a:spLocks/>
          </p:cNvSpPr>
          <p:nvPr/>
        </p:nvSpPr>
        <p:spPr>
          <a:xfrm>
            <a:off x="381000" y="3581400"/>
            <a:ext cx="8305800" cy="14478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600" b="0" i="0" u="none" strike="noStrike" kern="1200" cap="none" spc="0" normalizeH="0" baseline="0" noProof="0" dirty="0" smtClean="0">
                <a:ln>
                  <a:noFill/>
                </a:ln>
                <a:solidFill>
                  <a:schemeClr val="bg1"/>
                </a:solidFill>
                <a:effectLst/>
                <a:uLnTx/>
                <a:uFillTx/>
                <a:latin typeface="+mn-lt"/>
                <a:ea typeface="+mn-ea"/>
                <a:cs typeface="+mn-cs"/>
              </a:rPr>
              <a:t>The job of the Master Prospector is: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600" dirty="0" smtClean="0">
                <a:solidFill>
                  <a:schemeClr val="bg1"/>
                </a:solidFill>
              </a:rPr>
              <a:t>Not to judge who’s ready to receive this gift.  That’s the prospects job.  Master Prospectors just focus on doing their job – the sharing.</a:t>
            </a:r>
            <a:endParaRPr kumimoji="0" lang="en-US" sz="26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11" name="Picture 12" descr="http://talknerdy2me.org/wp-content/uploads/2012/07/Time-Well-Spent-Coffee-and-Friends-1.jpeg">
            <a:hlinkClick r:id="rId2"/>
          </p:cNvPr>
          <p:cNvPicPr>
            <a:picLocks noChangeAspect="1" noChangeArrowheads="1"/>
          </p:cNvPicPr>
          <p:nvPr/>
        </p:nvPicPr>
        <p:blipFill>
          <a:blip r:embed="rId3" cstate="print"/>
          <a:srcRect/>
          <a:stretch>
            <a:fillRect/>
          </a:stretch>
        </p:blipFill>
        <p:spPr bwMode="auto">
          <a:xfrm>
            <a:off x="4038600" y="5105400"/>
            <a:ext cx="3733800" cy="1633832"/>
          </a:xfrm>
          <a:prstGeom prst="rect">
            <a:avLst/>
          </a:prstGeom>
          <a:noFill/>
          <a:ln w="12700">
            <a:solidFill>
              <a:schemeClr val="tx1"/>
            </a:solid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752600" cy="715962"/>
          </a:xfrm>
        </p:spPr>
        <p:txBody>
          <a:bodyPr>
            <a:normAutofit/>
          </a:bodyPr>
          <a:lstStyle/>
          <a:p>
            <a:pPr algn="l"/>
            <a:r>
              <a:rPr lang="en-US" sz="3200" b="1" i="1" dirty="0" smtClean="0">
                <a:solidFill>
                  <a:srgbClr val="00FF00"/>
                </a:solidFill>
              </a:rPr>
              <a:t>Secret #3</a:t>
            </a:r>
            <a:endParaRPr lang="en-US" sz="3200" b="1" i="1" dirty="0">
              <a:solidFill>
                <a:srgbClr val="00FF00"/>
              </a:solidFill>
            </a:endParaRPr>
          </a:p>
        </p:txBody>
      </p:sp>
      <p:sp>
        <p:nvSpPr>
          <p:cNvPr id="3" name="Content Placeholder 2"/>
          <p:cNvSpPr>
            <a:spLocks noGrp="1"/>
          </p:cNvSpPr>
          <p:nvPr>
            <p:ph idx="1"/>
          </p:nvPr>
        </p:nvSpPr>
        <p:spPr>
          <a:xfrm>
            <a:off x="2895600" y="304800"/>
            <a:ext cx="5105400" cy="1524000"/>
          </a:xfrm>
        </p:spPr>
        <p:txBody>
          <a:bodyPr>
            <a:noAutofit/>
          </a:bodyPr>
          <a:lstStyle/>
          <a:p>
            <a:pPr algn="ctr">
              <a:buNone/>
            </a:pPr>
            <a:r>
              <a:rPr lang="en-US" b="1" dirty="0" smtClean="0">
                <a:solidFill>
                  <a:srgbClr val="FFFF00"/>
                </a:solidFill>
              </a:rPr>
              <a:t>Master Prospectors </a:t>
            </a:r>
          </a:p>
          <a:p>
            <a:pPr algn="ctr">
              <a:buNone/>
            </a:pPr>
            <a:r>
              <a:rPr lang="en-US" b="1" dirty="0" smtClean="0">
                <a:solidFill>
                  <a:srgbClr val="FFFF00"/>
                </a:solidFill>
              </a:rPr>
              <a:t>know what their job is, and what it is not</a:t>
            </a:r>
            <a:endParaRPr lang="en-US" b="1" dirty="0">
              <a:solidFill>
                <a:srgbClr val="FFFF00"/>
              </a:solidFill>
            </a:endParaRPr>
          </a:p>
        </p:txBody>
      </p:sp>
      <p:sp>
        <p:nvSpPr>
          <p:cNvPr id="5" name="Content Placeholder 2"/>
          <p:cNvSpPr txBox="1">
            <a:spLocks/>
          </p:cNvSpPr>
          <p:nvPr/>
        </p:nvSpPr>
        <p:spPr>
          <a:xfrm>
            <a:off x="228600" y="2133600"/>
            <a:ext cx="8534400" cy="914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	Master Prospectors share their gift.  They don’t try to force it on people.  They don’t try to convince people how valuable it is.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0" name="Content Placeholder 2"/>
          <p:cNvSpPr txBox="1">
            <a:spLocks/>
          </p:cNvSpPr>
          <p:nvPr/>
        </p:nvSpPr>
        <p:spPr>
          <a:xfrm>
            <a:off x="2057400" y="3048000"/>
            <a:ext cx="4800600" cy="685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400" dirty="0" smtClean="0">
                <a:solidFill>
                  <a:srgbClr val="FFC000"/>
                </a:solidFill>
              </a:rPr>
              <a:t>Why? Because that’s their job.</a:t>
            </a:r>
            <a:endParaRPr kumimoji="0" lang="en-US" sz="2400" b="0" i="0" u="none" strike="noStrike" kern="1200" cap="none" spc="0" normalizeH="0" baseline="0" noProof="0" dirty="0" smtClean="0">
              <a:ln>
                <a:noFill/>
              </a:ln>
              <a:solidFill>
                <a:srgbClr val="FFC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FFC000"/>
              </a:solidFill>
              <a:effectLst/>
              <a:uLnTx/>
              <a:uFillTx/>
              <a:latin typeface="+mn-lt"/>
              <a:ea typeface="+mn-ea"/>
              <a:cs typeface="+mn-cs"/>
            </a:endParaRPr>
          </a:p>
        </p:txBody>
      </p:sp>
      <p:sp>
        <p:nvSpPr>
          <p:cNvPr id="8" name="Content Placeholder 2"/>
          <p:cNvSpPr txBox="1">
            <a:spLocks/>
          </p:cNvSpPr>
          <p:nvPr/>
        </p:nvSpPr>
        <p:spPr>
          <a:xfrm>
            <a:off x="228600" y="4191000"/>
            <a:ext cx="8534400" cy="609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	The job of the prospect is to say “Yes” or “No”.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9" name="Content Placeholder 2"/>
          <p:cNvSpPr txBox="1">
            <a:spLocks/>
          </p:cNvSpPr>
          <p:nvPr/>
        </p:nvSpPr>
        <p:spPr>
          <a:xfrm>
            <a:off x="1600200" y="4648200"/>
            <a:ext cx="6324600" cy="1905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400" b="0" i="0" u="none" strike="noStrike" kern="1200" cap="none" spc="0" normalizeH="0" baseline="0" noProof="0" dirty="0" smtClean="0">
                <a:ln>
                  <a:noFill/>
                </a:ln>
                <a:solidFill>
                  <a:srgbClr val="FFC000"/>
                </a:solidFill>
                <a:effectLst/>
                <a:uLnTx/>
                <a:uFillTx/>
                <a:latin typeface="+mn-lt"/>
                <a:ea typeface="+mn-ea"/>
                <a:cs typeface="+mn-cs"/>
              </a:rPr>
              <a:t>Either answer your prospect gives is the right answer. Why? Because in their mind it’s right.  And it will continue to be the right answer until </a:t>
            </a:r>
            <a:r>
              <a:rPr kumimoji="0" lang="en-US" sz="2400" b="0" i="1" u="none" strike="noStrike" kern="1200" cap="none" spc="0" normalizeH="0" baseline="0" noProof="0" dirty="0" smtClean="0">
                <a:ln>
                  <a:noFill/>
                </a:ln>
                <a:solidFill>
                  <a:srgbClr val="FFC000"/>
                </a:solidFill>
                <a:effectLst/>
                <a:uLnTx/>
                <a:uFillTx/>
                <a:latin typeface="+mn-lt"/>
                <a:ea typeface="+mn-ea"/>
                <a:cs typeface="+mn-cs"/>
              </a:rPr>
              <a:t>they decide </a:t>
            </a:r>
            <a:r>
              <a:rPr kumimoji="0" lang="en-US" sz="2400" b="0" i="0" u="none" strike="noStrike" kern="1200" cap="none" spc="0" normalizeH="0" baseline="0" noProof="0" dirty="0" smtClean="0">
                <a:ln>
                  <a:noFill/>
                </a:ln>
                <a:solidFill>
                  <a:srgbClr val="FFC000"/>
                </a:solidFill>
                <a:effectLst/>
                <a:uLnTx/>
                <a:uFillTx/>
                <a:latin typeface="+mn-lt"/>
                <a:ea typeface="+mn-ea"/>
                <a:cs typeface="+mn-cs"/>
              </a:rPr>
              <a:t>to change jobs!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752600" cy="715962"/>
          </a:xfrm>
        </p:spPr>
        <p:txBody>
          <a:bodyPr>
            <a:normAutofit/>
          </a:bodyPr>
          <a:lstStyle/>
          <a:p>
            <a:pPr algn="l"/>
            <a:r>
              <a:rPr lang="en-US" sz="3200" b="1" i="1" dirty="0" smtClean="0">
                <a:solidFill>
                  <a:srgbClr val="00FF00"/>
                </a:solidFill>
              </a:rPr>
              <a:t>Secret #4</a:t>
            </a:r>
            <a:endParaRPr lang="en-US" sz="3200" b="1" i="1" dirty="0">
              <a:solidFill>
                <a:srgbClr val="00FF00"/>
              </a:solidFill>
            </a:endParaRPr>
          </a:p>
        </p:txBody>
      </p:sp>
      <p:sp>
        <p:nvSpPr>
          <p:cNvPr id="3" name="Content Placeholder 2"/>
          <p:cNvSpPr>
            <a:spLocks noGrp="1"/>
          </p:cNvSpPr>
          <p:nvPr>
            <p:ph idx="1"/>
          </p:nvPr>
        </p:nvSpPr>
        <p:spPr>
          <a:xfrm>
            <a:off x="2895600" y="304800"/>
            <a:ext cx="5105400" cy="1524000"/>
          </a:xfrm>
        </p:spPr>
        <p:txBody>
          <a:bodyPr>
            <a:noAutofit/>
          </a:bodyPr>
          <a:lstStyle/>
          <a:p>
            <a:pPr algn="ctr">
              <a:buNone/>
            </a:pPr>
            <a:r>
              <a:rPr lang="en-US" b="1" dirty="0" smtClean="0">
                <a:solidFill>
                  <a:srgbClr val="FFFF00"/>
                </a:solidFill>
              </a:rPr>
              <a:t>Master Prospectors </a:t>
            </a:r>
          </a:p>
          <a:p>
            <a:pPr algn="ctr">
              <a:buNone/>
            </a:pPr>
            <a:r>
              <a:rPr lang="en-US" b="1" dirty="0" smtClean="0">
                <a:solidFill>
                  <a:srgbClr val="FFFF00"/>
                </a:solidFill>
              </a:rPr>
              <a:t>know what to marry</a:t>
            </a:r>
            <a:endParaRPr lang="en-US" b="1" dirty="0">
              <a:solidFill>
                <a:srgbClr val="FFFF00"/>
              </a:solidFill>
            </a:endParaRPr>
          </a:p>
        </p:txBody>
      </p:sp>
      <p:sp>
        <p:nvSpPr>
          <p:cNvPr id="5" name="Content Placeholder 2"/>
          <p:cNvSpPr txBox="1">
            <a:spLocks/>
          </p:cNvSpPr>
          <p:nvPr/>
        </p:nvSpPr>
        <p:spPr>
          <a:xfrm>
            <a:off x="381000" y="1828800"/>
            <a:ext cx="4724400" cy="18288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	Successful speakers and trainers all witness a</a:t>
            </a:r>
            <a:r>
              <a:rPr kumimoji="0" lang="en-US" sz="2400" b="0" i="0" u="none" strike="noStrike" kern="1200" cap="none" spc="0" normalizeH="0" noProof="0" dirty="0" smtClean="0">
                <a:ln>
                  <a:noFill/>
                </a:ln>
                <a:solidFill>
                  <a:schemeClr val="bg1"/>
                </a:solidFill>
                <a:effectLst/>
                <a:uLnTx/>
                <a:uFillTx/>
                <a:latin typeface="+mn-lt"/>
                <a:ea typeface="+mn-ea"/>
                <a:cs typeface="+mn-cs"/>
              </a:rPr>
              <a:t> phenomenon in their audiences regardless of size that the audience divides into three groups:</a:t>
            </a:r>
          </a:p>
        </p:txBody>
      </p:sp>
      <p:pic>
        <p:nvPicPr>
          <p:cNvPr id="26626" name="Picture 2" descr="https://encrypted-tbn3.gstatic.com/images?q=tbn:ANd9GcTQUZmxWCQ4jfpMiP_YZMUzCesG7GJlZezlpxHLHlDHfDqTzu3G">
            <a:hlinkClick r:id="rId2"/>
          </p:cNvPr>
          <p:cNvPicPr>
            <a:picLocks noChangeAspect="1" noChangeArrowheads="1"/>
          </p:cNvPicPr>
          <p:nvPr/>
        </p:nvPicPr>
        <p:blipFill>
          <a:blip r:embed="rId3"/>
          <a:srcRect/>
          <a:stretch>
            <a:fillRect/>
          </a:stretch>
        </p:blipFill>
        <p:spPr bwMode="auto">
          <a:xfrm>
            <a:off x="5486400" y="1905000"/>
            <a:ext cx="2863516" cy="1905000"/>
          </a:xfrm>
          <a:prstGeom prst="rect">
            <a:avLst/>
          </a:prstGeom>
          <a:noFill/>
        </p:spPr>
      </p:pic>
      <p:sp>
        <p:nvSpPr>
          <p:cNvPr id="11" name="Content Placeholder 2"/>
          <p:cNvSpPr txBox="1">
            <a:spLocks/>
          </p:cNvSpPr>
          <p:nvPr/>
        </p:nvSpPr>
        <p:spPr>
          <a:xfrm>
            <a:off x="304800" y="3962400"/>
            <a:ext cx="8001000" cy="2514600"/>
          </a:xfrm>
          <a:prstGeom prst="rect">
            <a:avLst/>
          </a:prstGeom>
        </p:spPr>
        <p:txBody>
          <a:bodyPr vert="horz" lIns="91440" tIns="45720" rIns="91440" bIns="45720" rtlCol="0">
            <a:normAutofit/>
          </a:bodyPr>
          <a:lstStyle/>
          <a:p>
            <a:pPr marL="800100" lvl="1" indent="-342900">
              <a:spcBef>
                <a:spcPct val="20000"/>
              </a:spcBef>
              <a:buFont typeface="Arial" pitchFamily="34" charset="0"/>
              <a:buChar char="•"/>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T</a:t>
            </a:r>
            <a:r>
              <a:rPr lang="en-US" sz="2000" baseline="0" dirty="0" smtClean="0">
                <a:solidFill>
                  <a:schemeClr val="bg1"/>
                </a:solidFill>
              </a:rPr>
              <a:t>he first group enjoys the event and get value from the message</a:t>
            </a:r>
          </a:p>
          <a:p>
            <a:pPr marL="800100" lvl="1" indent="-342900">
              <a:spcBef>
                <a:spcPct val="20000"/>
              </a:spcBef>
              <a:buFont typeface="Arial" pitchFamily="34" charset="0"/>
              <a:buChar char="•"/>
              <a:defRPr/>
            </a:pPr>
            <a:endParaRPr lang="en-US" sz="1000" baseline="0" dirty="0" smtClean="0">
              <a:solidFill>
                <a:schemeClr val="bg1"/>
              </a:solidFill>
            </a:endParaRPr>
          </a:p>
          <a:p>
            <a:pPr marL="800100" lvl="1" indent="-342900">
              <a:spcBef>
                <a:spcPct val="20000"/>
              </a:spcBef>
              <a:buFont typeface="Arial" pitchFamily="34" charset="0"/>
              <a:buChar char="•"/>
              <a:defRPr/>
            </a:pPr>
            <a:r>
              <a:rPr kumimoji="0" lang="en-US" sz="2000" b="0" i="0" u="none" strike="noStrike" kern="1200" cap="none" spc="0" normalizeH="0" noProof="0" dirty="0" smtClean="0">
                <a:ln>
                  <a:noFill/>
                </a:ln>
                <a:solidFill>
                  <a:schemeClr val="bg1"/>
                </a:solidFill>
                <a:effectLst/>
                <a:uLnTx/>
                <a:uFillTx/>
                <a:latin typeface="+mn-lt"/>
                <a:ea typeface="+mn-ea"/>
                <a:cs typeface="+mn-cs"/>
              </a:rPr>
              <a:t>The second group are processing what they heard and not sure what to think yet</a:t>
            </a:r>
          </a:p>
          <a:p>
            <a:pPr marL="800100" lvl="1" indent="-342900">
              <a:spcBef>
                <a:spcPct val="20000"/>
              </a:spcBef>
              <a:buFont typeface="Arial" pitchFamily="34" charset="0"/>
              <a:buChar char="•"/>
              <a:defRPr/>
            </a:pPr>
            <a:endParaRPr kumimoji="0" lang="en-US" sz="1000" b="0" i="0" u="none" strike="noStrike" kern="1200" cap="none" spc="0" normalizeH="0" noProof="0" dirty="0" smtClean="0">
              <a:ln>
                <a:noFill/>
              </a:ln>
              <a:solidFill>
                <a:schemeClr val="bg1"/>
              </a:solidFill>
              <a:effectLst/>
              <a:uLnTx/>
              <a:uFillTx/>
              <a:latin typeface="+mn-lt"/>
              <a:ea typeface="+mn-ea"/>
              <a:cs typeface="+mn-cs"/>
            </a:endParaRPr>
          </a:p>
          <a:p>
            <a:pPr marL="800100" lvl="1" indent="-342900">
              <a:spcBef>
                <a:spcPct val="20000"/>
              </a:spcBef>
              <a:buFont typeface="Arial" pitchFamily="34" charset="0"/>
              <a:buChar char="•"/>
              <a:defRPr/>
            </a:pPr>
            <a:r>
              <a:rPr lang="en-US" sz="2000" baseline="0" dirty="0" smtClean="0">
                <a:solidFill>
                  <a:schemeClr val="bg1"/>
                </a:solidFill>
              </a:rPr>
              <a:t>The third group rejected</a:t>
            </a:r>
            <a:r>
              <a:rPr lang="en-US" sz="2000" dirty="0" smtClean="0">
                <a:solidFill>
                  <a:schemeClr val="bg1"/>
                </a:solidFill>
              </a:rPr>
              <a:t> what was said. They will leave and say things like, “Oh, I’ve heard all that stuff before.  It doesn’t work.  He’s just getting rich selling everyone his books and tapes.”</a:t>
            </a: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752600" cy="715962"/>
          </a:xfrm>
        </p:spPr>
        <p:txBody>
          <a:bodyPr>
            <a:normAutofit/>
          </a:bodyPr>
          <a:lstStyle/>
          <a:p>
            <a:pPr algn="l"/>
            <a:r>
              <a:rPr lang="en-US" sz="3200" b="1" i="1" dirty="0" smtClean="0">
                <a:solidFill>
                  <a:srgbClr val="00FF00"/>
                </a:solidFill>
              </a:rPr>
              <a:t>Secret #4</a:t>
            </a:r>
            <a:endParaRPr lang="en-US" sz="3200" b="1" i="1" dirty="0">
              <a:solidFill>
                <a:srgbClr val="00FF00"/>
              </a:solidFill>
            </a:endParaRPr>
          </a:p>
        </p:txBody>
      </p:sp>
      <p:sp>
        <p:nvSpPr>
          <p:cNvPr id="3" name="Content Placeholder 2"/>
          <p:cNvSpPr>
            <a:spLocks noGrp="1"/>
          </p:cNvSpPr>
          <p:nvPr>
            <p:ph idx="1"/>
          </p:nvPr>
        </p:nvSpPr>
        <p:spPr>
          <a:xfrm>
            <a:off x="2895600" y="304800"/>
            <a:ext cx="5105400" cy="1524000"/>
          </a:xfrm>
        </p:spPr>
        <p:txBody>
          <a:bodyPr>
            <a:noAutofit/>
          </a:bodyPr>
          <a:lstStyle/>
          <a:p>
            <a:pPr algn="ctr">
              <a:buNone/>
            </a:pPr>
            <a:r>
              <a:rPr lang="en-US" b="1" dirty="0" smtClean="0">
                <a:solidFill>
                  <a:srgbClr val="FFFF00"/>
                </a:solidFill>
              </a:rPr>
              <a:t>Master Prospectors </a:t>
            </a:r>
          </a:p>
          <a:p>
            <a:pPr algn="ctr">
              <a:buNone/>
            </a:pPr>
            <a:r>
              <a:rPr lang="en-US" b="1" dirty="0" smtClean="0">
                <a:solidFill>
                  <a:srgbClr val="FFFF00"/>
                </a:solidFill>
              </a:rPr>
              <a:t>know what to marry</a:t>
            </a:r>
            <a:endParaRPr lang="en-US" b="1" dirty="0">
              <a:solidFill>
                <a:srgbClr val="FFFF00"/>
              </a:solidFill>
            </a:endParaRPr>
          </a:p>
        </p:txBody>
      </p:sp>
      <p:sp>
        <p:nvSpPr>
          <p:cNvPr id="5" name="Content Placeholder 2"/>
          <p:cNvSpPr txBox="1">
            <a:spLocks/>
          </p:cNvSpPr>
          <p:nvPr/>
        </p:nvSpPr>
        <p:spPr>
          <a:xfrm>
            <a:off x="381000" y="1828800"/>
            <a:ext cx="7467600" cy="533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	One speaker put it this way regarding the third group:</a:t>
            </a:r>
            <a:endParaRPr kumimoji="0" lang="en-US" sz="2400" b="0" i="0" u="none" strike="noStrike" kern="1200" cap="none" spc="0" normalizeH="0" noProof="0" dirty="0" smtClean="0">
              <a:ln>
                <a:noFill/>
              </a:ln>
              <a:solidFill>
                <a:schemeClr val="bg1"/>
              </a:solidFill>
              <a:effectLst/>
              <a:uLnTx/>
              <a:uFillTx/>
              <a:latin typeface="+mn-lt"/>
              <a:ea typeface="+mn-ea"/>
              <a:cs typeface="+mn-cs"/>
            </a:endParaRPr>
          </a:p>
        </p:txBody>
      </p:sp>
      <p:sp>
        <p:nvSpPr>
          <p:cNvPr id="11" name="Content Placeholder 2"/>
          <p:cNvSpPr txBox="1">
            <a:spLocks/>
          </p:cNvSpPr>
          <p:nvPr/>
        </p:nvSpPr>
        <p:spPr>
          <a:xfrm>
            <a:off x="2819400" y="2743200"/>
            <a:ext cx="5486400" cy="3657600"/>
          </a:xfrm>
          <a:prstGeom prst="rect">
            <a:avLst/>
          </a:prstGeom>
        </p:spPr>
        <p:txBody>
          <a:bodyPr vert="horz" lIns="91440" tIns="45720" rIns="91440" bIns="45720" rtlCol="0">
            <a:normAutofit/>
          </a:bodyPr>
          <a:lstStyle/>
          <a:p>
            <a:pPr marL="800100" lvl="1" indent="-342900">
              <a:spcBef>
                <a:spcPct val="20000"/>
              </a:spcBef>
              <a:buFont typeface="Arial" pitchFamily="34" charset="0"/>
              <a:buChar char="•"/>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To think that a negative person would do anything else other than think and react negatively is pretty foolish,</a:t>
            </a:r>
            <a:r>
              <a:rPr kumimoji="0" lang="en-US" sz="2000" b="0" i="0" u="none" strike="noStrike" kern="1200" cap="none" spc="0" normalizeH="0" noProof="0" dirty="0" smtClean="0">
                <a:ln>
                  <a:noFill/>
                </a:ln>
                <a:solidFill>
                  <a:schemeClr val="bg1"/>
                </a:solidFill>
                <a:effectLst/>
                <a:uLnTx/>
                <a:uFillTx/>
                <a:latin typeface="+mn-lt"/>
                <a:ea typeface="+mn-ea"/>
                <a:cs typeface="+mn-cs"/>
              </a:rPr>
              <a:t> that’s exactly what they’re suppose to do.  It’s kind of like their job.</a:t>
            </a:r>
          </a:p>
          <a:p>
            <a:pPr marL="800100" lvl="1" indent="-342900">
              <a:spcBef>
                <a:spcPct val="20000"/>
              </a:spcBef>
              <a:buFont typeface="Arial" pitchFamily="34" charset="0"/>
              <a:buChar char="•"/>
              <a:defRPr/>
            </a:pPr>
            <a:endParaRPr kumimoji="0" lang="en-US" sz="2000" b="0" i="0" u="none" strike="noStrike" kern="1200" cap="none" spc="0" normalizeH="0" noProof="0" dirty="0" smtClean="0">
              <a:ln>
                <a:noFill/>
              </a:ln>
              <a:solidFill>
                <a:schemeClr val="bg1"/>
              </a:solidFill>
              <a:effectLst/>
              <a:uLnTx/>
              <a:uFillTx/>
              <a:latin typeface="+mn-lt"/>
              <a:ea typeface="+mn-ea"/>
              <a:cs typeface="+mn-cs"/>
            </a:endParaRPr>
          </a:p>
          <a:p>
            <a:pPr marL="800100" lvl="1" indent="-342900">
              <a:spcBef>
                <a:spcPct val="20000"/>
              </a:spcBef>
              <a:buFont typeface="Arial" pitchFamily="34" charset="0"/>
              <a:buChar char="•"/>
              <a:defRPr/>
            </a:pPr>
            <a:r>
              <a:rPr lang="en-US" sz="2000" baseline="0" dirty="0" smtClean="0">
                <a:solidFill>
                  <a:schemeClr val="bg1"/>
                </a:solidFill>
              </a:rPr>
              <a:t>These people will stay in that job – in attitude</a:t>
            </a:r>
            <a:r>
              <a:rPr lang="en-US" sz="2000" dirty="0" smtClean="0">
                <a:solidFill>
                  <a:schemeClr val="bg1"/>
                </a:solidFill>
              </a:rPr>
              <a:t> of being negative, until they are good and ready to change.  And there’s nothing you or I or anybody else can do about it until then.</a:t>
            </a: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27650" name="Picture 2" descr="http://loddymicucci.com/wp-content/uploads/2012/01/stop-it.jpg">
            <a:hlinkClick r:id="rId2"/>
          </p:cNvPr>
          <p:cNvPicPr>
            <a:picLocks noChangeAspect="1" noChangeArrowheads="1"/>
          </p:cNvPicPr>
          <p:nvPr/>
        </p:nvPicPr>
        <p:blipFill>
          <a:blip r:embed="rId3"/>
          <a:srcRect/>
          <a:stretch>
            <a:fillRect/>
          </a:stretch>
        </p:blipFill>
        <p:spPr bwMode="auto">
          <a:xfrm>
            <a:off x="533400" y="3276600"/>
            <a:ext cx="2411824" cy="2790825"/>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752600" cy="715962"/>
          </a:xfrm>
        </p:spPr>
        <p:txBody>
          <a:bodyPr>
            <a:normAutofit/>
          </a:bodyPr>
          <a:lstStyle/>
          <a:p>
            <a:pPr algn="l"/>
            <a:r>
              <a:rPr lang="en-US" sz="3200" b="1" i="1" dirty="0" smtClean="0">
                <a:solidFill>
                  <a:srgbClr val="00FF00"/>
                </a:solidFill>
              </a:rPr>
              <a:t>Secret #4</a:t>
            </a:r>
            <a:endParaRPr lang="en-US" sz="3200" b="1" i="1" dirty="0">
              <a:solidFill>
                <a:srgbClr val="00FF00"/>
              </a:solidFill>
            </a:endParaRPr>
          </a:p>
        </p:txBody>
      </p:sp>
      <p:sp>
        <p:nvSpPr>
          <p:cNvPr id="3" name="Content Placeholder 2"/>
          <p:cNvSpPr>
            <a:spLocks noGrp="1"/>
          </p:cNvSpPr>
          <p:nvPr>
            <p:ph idx="1"/>
          </p:nvPr>
        </p:nvSpPr>
        <p:spPr>
          <a:xfrm>
            <a:off x="2895600" y="304800"/>
            <a:ext cx="5105400" cy="1524000"/>
          </a:xfrm>
        </p:spPr>
        <p:txBody>
          <a:bodyPr>
            <a:noAutofit/>
          </a:bodyPr>
          <a:lstStyle/>
          <a:p>
            <a:pPr algn="ctr">
              <a:buNone/>
            </a:pPr>
            <a:r>
              <a:rPr lang="en-US" b="1" dirty="0" smtClean="0">
                <a:solidFill>
                  <a:srgbClr val="FFFF00"/>
                </a:solidFill>
              </a:rPr>
              <a:t>Master Prospectors </a:t>
            </a:r>
          </a:p>
          <a:p>
            <a:pPr algn="ctr">
              <a:buNone/>
            </a:pPr>
            <a:r>
              <a:rPr lang="en-US" b="1" dirty="0" smtClean="0">
                <a:solidFill>
                  <a:srgbClr val="FFFF00"/>
                </a:solidFill>
              </a:rPr>
              <a:t>know what to marry</a:t>
            </a:r>
            <a:endParaRPr lang="en-US" b="1" dirty="0">
              <a:solidFill>
                <a:srgbClr val="FFFF00"/>
              </a:solidFill>
            </a:endParaRPr>
          </a:p>
        </p:txBody>
      </p:sp>
      <p:sp>
        <p:nvSpPr>
          <p:cNvPr id="5" name="Content Placeholder 2"/>
          <p:cNvSpPr txBox="1">
            <a:spLocks/>
          </p:cNvSpPr>
          <p:nvPr/>
        </p:nvSpPr>
        <p:spPr>
          <a:xfrm>
            <a:off x="381000" y="1828800"/>
            <a:ext cx="6096000" cy="9906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	Does it make sense to focus on the things that you can control, release the things that you can’t, and be wise enough</a:t>
            </a:r>
            <a:r>
              <a:rPr kumimoji="0" lang="en-US" sz="2400" b="0" i="0" u="none" strike="noStrike" kern="1200" cap="none" spc="0" normalizeH="0" noProof="0" dirty="0" smtClean="0">
                <a:ln>
                  <a:noFill/>
                </a:ln>
                <a:solidFill>
                  <a:schemeClr val="bg1"/>
                </a:solidFill>
                <a:effectLst/>
                <a:uLnTx/>
                <a:uFillTx/>
                <a:latin typeface="+mn-lt"/>
                <a:ea typeface="+mn-ea"/>
                <a:cs typeface="+mn-cs"/>
              </a:rPr>
              <a:t> to tell the difference?</a:t>
            </a:r>
          </a:p>
        </p:txBody>
      </p:sp>
      <p:sp>
        <p:nvSpPr>
          <p:cNvPr id="11" name="Content Placeholder 2"/>
          <p:cNvSpPr txBox="1">
            <a:spLocks/>
          </p:cNvSpPr>
          <p:nvPr/>
        </p:nvSpPr>
        <p:spPr>
          <a:xfrm>
            <a:off x="228600" y="3048000"/>
            <a:ext cx="6400800" cy="990600"/>
          </a:xfrm>
          <a:prstGeom prst="rect">
            <a:avLst/>
          </a:prstGeom>
        </p:spPr>
        <p:txBody>
          <a:bodyPr vert="horz" lIns="91440" tIns="45720" rIns="91440" bIns="45720" rtlCol="0">
            <a:normAutofit/>
          </a:bodyPr>
          <a:lstStyle/>
          <a:p>
            <a:pPr lvl="1">
              <a:spcBef>
                <a:spcPct val="20000"/>
              </a:spcBef>
              <a:defRPr/>
            </a:pPr>
            <a:r>
              <a:rPr kumimoji="0" lang="en-US" sz="2200" b="0" i="0" u="none" strike="noStrike" kern="1200" cap="none" spc="0" normalizeH="0" baseline="0" noProof="0" dirty="0" smtClean="0">
                <a:ln>
                  <a:noFill/>
                </a:ln>
                <a:solidFill>
                  <a:schemeClr val="bg1"/>
                </a:solidFill>
                <a:effectLst/>
                <a:uLnTx/>
                <a:uFillTx/>
                <a:latin typeface="+mn-lt"/>
                <a:ea typeface="+mn-ea"/>
                <a:cs typeface="+mn-cs"/>
              </a:rPr>
              <a:t>Of course it does.  That’s the essence of Secret #4: Master Prospectors know what to marry.</a:t>
            </a:r>
          </a:p>
        </p:txBody>
      </p:sp>
      <p:sp>
        <p:nvSpPr>
          <p:cNvPr id="7" name="Content Placeholder 2"/>
          <p:cNvSpPr txBox="1">
            <a:spLocks/>
          </p:cNvSpPr>
          <p:nvPr/>
        </p:nvSpPr>
        <p:spPr>
          <a:xfrm>
            <a:off x="228600" y="4038600"/>
            <a:ext cx="7924800" cy="990600"/>
          </a:xfrm>
          <a:prstGeom prst="rect">
            <a:avLst/>
          </a:prstGeom>
        </p:spPr>
        <p:txBody>
          <a:bodyPr vert="horz" lIns="91440" tIns="45720" rIns="91440" bIns="45720" rtlCol="0">
            <a:normAutofit/>
          </a:bodyPr>
          <a:lstStyle/>
          <a:p>
            <a:pPr lvl="1">
              <a:spcBef>
                <a:spcPct val="20000"/>
              </a:spcBef>
              <a:defRPr/>
            </a:pPr>
            <a:r>
              <a:rPr kumimoji="0" lang="en-US" sz="2200" b="0" i="0" u="none" strike="noStrike" kern="1200" cap="none" spc="0" normalizeH="0" baseline="0" noProof="0" dirty="0" smtClean="0">
                <a:ln>
                  <a:noFill/>
                </a:ln>
                <a:solidFill>
                  <a:schemeClr val="bg1"/>
                </a:solidFill>
                <a:effectLst/>
                <a:uLnTx/>
                <a:uFillTx/>
                <a:latin typeface="+mn-lt"/>
                <a:ea typeface="+mn-ea"/>
                <a:cs typeface="+mn-cs"/>
              </a:rPr>
              <a:t>You must not take a negative person’s words and actions personally</a:t>
            </a:r>
            <a:r>
              <a:rPr kumimoji="0" lang="en-US" sz="2200" b="0" i="0" u="none" strike="noStrike" kern="1200" cap="none" spc="0" normalizeH="0" noProof="0" dirty="0" smtClean="0">
                <a:ln>
                  <a:noFill/>
                </a:ln>
                <a:solidFill>
                  <a:schemeClr val="bg1"/>
                </a:solidFill>
                <a:effectLst/>
                <a:uLnTx/>
                <a:uFillTx/>
                <a:latin typeface="+mn-lt"/>
                <a:ea typeface="+mn-ea"/>
                <a:cs typeface="+mn-cs"/>
              </a:rPr>
              <a:t> – as difficult as that sometimes is</a:t>
            </a:r>
            <a:r>
              <a:rPr kumimoji="0" lang="en-US" sz="2200" b="0" i="0" u="none" strike="noStrike" kern="1200" cap="none" spc="0" normalizeH="0" baseline="0" noProof="0" dirty="0" smtClean="0">
                <a:ln>
                  <a:noFill/>
                </a:ln>
                <a:solidFill>
                  <a:schemeClr val="bg1"/>
                </a:solidFill>
                <a:effectLst/>
                <a:uLnTx/>
                <a:uFillTx/>
                <a:latin typeface="+mn-lt"/>
                <a:ea typeface="+mn-ea"/>
                <a:cs typeface="+mn-cs"/>
              </a:rPr>
              <a:t>.</a:t>
            </a:r>
          </a:p>
        </p:txBody>
      </p:sp>
      <p:sp>
        <p:nvSpPr>
          <p:cNvPr id="8" name="Content Placeholder 2"/>
          <p:cNvSpPr txBox="1">
            <a:spLocks/>
          </p:cNvSpPr>
          <p:nvPr/>
        </p:nvSpPr>
        <p:spPr>
          <a:xfrm>
            <a:off x="228600" y="5105400"/>
            <a:ext cx="7924800" cy="990600"/>
          </a:xfrm>
          <a:prstGeom prst="rect">
            <a:avLst/>
          </a:prstGeom>
        </p:spPr>
        <p:txBody>
          <a:bodyPr vert="horz" lIns="91440" tIns="45720" rIns="91440" bIns="45720" rtlCol="0">
            <a:normAutofit/>
          </a:bodyPr>
          <a:lstStyle/>
          <a:p>
            <a:pPr lvl="1">
              <a:spcBef>
                <a:spcPct val="20000"/>
              </a:spcBef>
              <a:defRPr/>
            </a:pPr>
            <a:r>
              <a:rPr kumimoji="0" lang="en-US" sz="2200" b="0" i="0" u="none" strike="noStrike" kern="1200" cap="none" spc="0" normalizeH="0" baseline="0" noProof="0" dirty="0" smtClean="0">
                <a:ln>
                  <a:noFill/>
                </a:ln>
                <a:solidFill>
                  <a:schemeClr val="bg1"/>
                </a:solidFill>
                <a:effectLst/>
                <a:uLnTx/>
                <a:uFillTx/>
                <a:latin typeface="+mn-lt"/>
                <a:ea typeface="+mn-ea"/>
                <a:cs typeface="+mn-cs"/>
              </a:rPr>
              <a:t>Why?  </a:t>
            </a:r>
            <a:r>
              <a:rPr kumimoji="0" lang="en-US" sz="2200" b="0" i="0" u="none" strike="noStrike" kern="1200" cap="none" spc="0" normalizeH="0" baseline="0" noProof="0" dirty="0" smtClean="0">
                <a:ln>
                  <a:noFill/>
                </a:ln>
                <a:solidFill>
                  <a:srgbClr val="FFC000"/>
                </a:solidFill>
                <a:effectLst/>
                <a:uLnTx/>
                <a:uFillTx/>
                <a:latin typeface="+mn-lt"/>
                <a:ea typeface="+mn-ea"/>
                <a:cs typeface="+mn-cs"/>
              </a:rPr>
              <a:t>Because</a:t>
            </a:r>
            <a:r>
              <a:rPr kumimoji="0" lang="en-US" sz="2200" b="0" i="0" u="none" strike="noStrike" kern="1200" cap="none" spc="0" normalizeH="0" noProof="0" dirty="0" smtClean="0">
                <a:ln>
                  <a:noFill/>
                </a:ln>
                <a:solidFill>
                  <a:srgbClr val="FFC000"/>
                </a:solidFill>
                <a:effectLst/>
                <a:uLnTx/>
                <a:uFillTx/>
                <a:latin typeface="+mn-lt"/>
                <a:ea typeface="+mn-ea"/>
                <a:cs typeface="+mn-cs"/>
              </a:rPr>
              <a:t> it’s not about you.  </a:t>
            </a:r>
            <a:r>
              <a:rPr kumimoji="0" lang="en-US" sz="2200" b="0" i="0" u="none" strike="noStrike" kern="1200" cap="none" spc="0" normalizeH="0" noProof="0" dirty="0" smtClean="0">
                <a:ln>
                  <a:noFill/>
                </a:ln>
                <a:solidFill>
                  <a:schemeClr val="bg1"/>
                </a:solidFill>
                <a:effectLst/>
                <a:uLnTx/>
                <a:uFillTx/>
                <a:latin typeface="+mn-lt"/>
                <a:ea typeface="+mn-ea"/>
                <a:cs typeface="+mn-cs"/>
              </a:rPr>
              <a:t>You’re simply the messenger</a:t>
            </a:r>
            <a:r>
              <a:rPr kumimoji="0" lang="en-US" sz="2200" b="0" i="0" u="none" strike="noStrike" kern="1200" cap="none" spc="0" normalizeH="0" baseline="0" noProof="0" dirty="0" smtClean="0">
                <a:ln>
                  <a:noFill/>
                </a:ln>
                <a:solidFill>
                  <a:schemeClr val="bg1"/>
                </a:solidFill>
                <a:effectLst/>
                <a:uLnTx/>
                <a:uFillTx/>
                <a:latin typeface="+mn-lt"/>
                <a:ea typeface="+mn-ea"/>
                <a:cs typeface="+mn-cs"/>
              </a:rPr>
              <a:t>.  It’s the message that they’re not ready for.</a:t>
            </a:r>
          </a:p>
        </p:txBody>
      </p:sp>
      <p:pic>
        <p:nvPicPr>
          <p:cNvPr id="6" name="Picture 5"/>
          <p:cNvPicPr>
            <a:picLocks noChangeAspect="1"/>
          </p:cNvPicPr>
          <p:nvPr/>
        </p:nvPicPr>
        <p:blipFill>
          <a:blip r:embed="rId2"/>
          <a:stretch>
            <a:fillRect/>
          </a:stretch>
        </p:blipFill>
        <p:spPr>
          <a:xfrm>
            <a:off x="6858000" y="1828800"/>
            <a:ext cx="1663700" cy="2077556"/>
          </a:xfrm>
          <a:prstGeom prst="rect">
            <a:avLst/>
          </a:prstGeom>
        </p:spPr>
      </p:pic>
    </p:spTree>
    <p:extLst>
      <p:ext uri="{BB962C8B-B14F-4D97-AF65-F5344CB8AC3E}">
        <p14:creationId xmlns:p14="http://schemas.microsoft.com/office/powerpoint/2010/main" val="18571580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752600" cy="715962"/>
          </a:xfrm>
        </p:spPr>
        <p:txBody>
          <a:bodyPr>
            <a:normAutofit/>
          </a:bodyPr>
          <a:lstStyle/>
          <a:p>
            <a:pPr algn="l"/>
            <a:r>
              <a:rPr lang="en-US" sz="3200" b="1" i="1" dirty="0" smtClean="0">
                <a:solidFill>
                  <a:srgbClr val="00FF00"/>
                </a:solidFill>
              </a:rPr>
              <a:t>Secret #4</a:t>
            </a:r>
            <a:endParaRPr lang="en-US" sz="3200" b="1" i="1" dirty="0">
              <a:solidFill>
                <a:srgbClr val="00FF00"/>
              </a:solidFill>
            </a:endParaRPr>
          </a:p>
        </p:txBody>
      </p:sp>
      <p:sp>
        <p:nvSpPr>
          <p:cNvPr id="3" name="Content Placeholder 2"/>
          <p:cNvSpPr>
            <a:spLocks noGrp="1"/>
          </p:cNvSpPr>
          <p:nvPr>
            <p:ph idx="1"/>
          </p:nvPr>
        </p:nvSpPr>
        <p:spPr>
          <a:xfrm>
            <a:off x="2895600" y="304800"/>
            <a:ext cx="5105400" cy="1524000"/>
          </a:xfrm>
        </p:spPr>
        <p:txBody>
          <a:bodyPr>
            <a:noAutofit/>
          </a:bodyPr>
          <a:lstStyle/>
          <a:p>
            <a:pPr algn="ctr">
              <a:buNone/>
            </a:pPr>
            <a:r>
              <a:rPr lang="en-US" b="1" dirty="0" smtClean="0">
                <a:solidFill>
                  <a:srgbClr val="FFFF00"/>
                </a:solidFill>
              </a:rPr>
              <a:t>Master Prospectors </a:t>
            </a:r>
          </a:p>
          <a:p>
            <a:pPr algn="ctr">
              <a:buNone/>
            </a:pPr>
            <a:r>
              <a:rPr lang="en-US" b="1" dirty="0" smtClean="0">
                <a:solidFill>
                  <a:srgbClr val="FFFF00"/>
                </a:solidFill>
              </a:rPr>
              <a:t>know what to marry</a:t>
            </a:r>
            <a:endParaRPr lang="en-US" b="1" dirty="0">
              <a:solidFill>
                <a:srgbClr val="FFFF00"/>
              </a:solidFill>
            </a:endParaRPr>
          </a:p>
        </p:txBody>
      </p:sp>
      <p:sp>
        <p:nvSpPr>
          <p:cNvPr id="5" name="Content Placeholder 2"/>
          <p:cNvSpPr txBox="1">
            <a:spLocks/>
          </p:cNvSpPr>
          <p:nvPr/>
        </p:nvSpPr>
        <p:spPr>
          <a:xfrm>
            <a:off x="304800" y="1828800"/>
            <a:ext cx="8382000" cy="990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Two things you can control are: the </a:t>
            </a:r>
            <a:r>
              <a:rPr kumimoji="0" lang="en-US" sz="2000" b="0" i="1" u="none" strike="noStrike" kern="1200" cap="none" spc="0" normalizeH="0" baseline="0" noProof="0" dirty="0" smtClean="0">
                <a:ln>
                  <a:noFill/>
                </a:ln>
                <a:solidFill>
                  <a:srgbClr val="FFC000"/>
                </a:solidFill>
                <a:effectLst/>
                <a:uLnTx/>
                <a:uFillTx/>
                <a:latin typeface="+mn-lt"/>
                <a:ea typeface="+mn-ea"/>
                <a:cs typeface="+mn-cs"/>
              </a:rPr>
              <a:t>quality</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and the </a:t>
            </a:r>
            <a:r>
              <a:rPr kumimoji="0" lang="en-US" sz="2000" b="0" i="1" u="none" strike="noStrike" kern="1200" cap="none" spc="0" normalizeH="0" baseline="0" noProof="0" dirty="0" smtClean="0">
                <a:ln>
                  <a:noFill/>
                </a:ln>
                <a:solidFill>
                  <a:srgbClr val="FFC000"/>
                </a:solidFill>
                <a:effectLst/>
                <a:uLnTx/>
                <a:uFillTx/>
                <a:latin typeface="+mn-lt"/>
                <a:ea typeface="+mn-ea"/>
                <a:cs typeface="+mn-cs"/>
              </a:rPr>
              <a:t>frequency</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of your message.  Marry yourself to the quality of your message.</a:t>
            </a:r>
            <a:endParaRPr kumimoji="0" lang="en-US" sz="2000" b="0" i="0" u="none" strike="noStrike" kern="1200" cap="none" spc="0" normalizeH="0" noProof="0" dirty="0" smtClean="0">
              <a:ln>
                <a:noFill/>
              </a:ln>
              <a:solidFill>
                <a:schemeClr val="bg1"/>
              </a:solidFill>
              <a:effectLst/>
              <a:uLnTx/>
              <a:uFillTx/>
              <a:latin typeface="+mn-lt"/>
              <a:ea typeface="+mn-ea"/>
              <a:cs typeface="+mn-cs"/>
            </a:endParaRPr>
          </a:p>
        </p:txBody>
      </p:sp>
      <p:sp>
        <p:nvSpPr>
          <p:cNvPr id="11" name="Content Placeholder 2"/>
          <p:cNvSpPr txBox="1">
            <a:spLocks/>
          </p:cNvSpPr>
          <p:nvPr/>
        </p:nvSpPr>
        <p:spPr>
          <a:xfrm>
            <a:off x="228600" y="2743200"/>
            <a:ext cx="8610600" cy="2667000"/>
          </a:xfrm>
          <a:prstGeom prst="rect">
            <a:avLst/>
          </a:prstGeom>
        </p:spPr>
        <p:txBody>
          <a:bodyPr vert="horz" lIns="91440" tIns="45720" rIns="91440" bIns="45720" rtlCol="0">
            <a:normAutofit fontScale="77500" lnSpcReduction="20000"/>
          </a:bodyPr>
          <a:lstStyle/>
          <a:p>
            <a:pPr lvl="1">
              <a:spcBef>
                <a:spcPct val="20000"/>
              </a:spcBef>
              <a:defRPr/>
            </a:pPr>
            <a:r>
              <a:rPr kumimoji="0" lang="en-US" sz="2400" b="0" i="0" u="none" strike="noStrike" kern="1200" cap="none" spc="0" normalizeH="0" baseline="0" noProof="0" dirty="0" smtClean="0">
                <a:ln>
                  <a:noFill/>
                </a:ln>
                <a:solidFill>
                  <a:schemeClr val="bg1"/>
                </a:solidFill>
                <a:effectLst/>
                <a:uLnTx/>
                <a:uFillTx/>
              </a:rPr>
              <a:t>Take every opportunity to improve the </a:t>
            </a:r>
            <a:r>
              <a:rPr kumimoji="0" lang="en-US" sz="2400" b="0" i="1" u="none" strike="noStrike" kern="1200" cap="none" spc="0" normalizeH="0" baseline="0" noProof="0" dirty="0" smtClean="0">
                <a:ln>
                  <a:noFill/>
                </a:ln>
                <a:solidFill>
                  <a:schemeClr val="bg1"/>
                </a:solidFill>
                <a:effectLst/>
                <a:uLnTx/>
                <a:uFillTx/>
              </a:rPr>
              <a:t>quality </a:t>
            </a:r>
            <a:r>
              <a:rPr kumimoji="0" lang="en-US" sz="2400" b="0" i="0" u="none" strike="noStrike" kern="1200" cap="none" spc="0" normalizeH="0" baseline="0" noProof="0" dirty="0" smtClean="0">
                <a:ln>
                  <a:noFill/>
                </a:ln>
                <a:solidFill>
                  <a:schemeClr val="bg1"/>
                </a:solidFill>
                <a:effectLst/>
                <a:uLnTx/>
                <a:uFillTx/>
              </a:rPr>
              <a:t>of your message</a:t>
            </a:r>
          </a:p>
          <a:p>
            <a:pPr marL="800100" lvl="1" indent="-342900">
              <a:spcBef>
                <a:spcPct val="20000"/>
              </a:spcBef>
              <a:buFont typeface="Arial" pitchFamily="34" charset="0"/>
              <a:buChar char="•"/>
              <a:defRPr/>
            </a:pPr>
            <a:r>
              <a:rPr lang="en-US" sz="2400" dirty="0" smtClean="0">
                <a:solidFill>
                  <a:schemeClr val="bg1"/>
                </a:solidFill>
              </a:rPr>
              <a:t>Use audio or videotape to review yourself sharing your message</a:t>
            </a:r>
            <a:endParaRPr lang="en-US" sz="2400" baseline="0" dirty="0" smtClean="0">
              <a:solidFill>
                <a:schemeClr val="bg1"/>
              </a:solidFill>
            </a:endParaRPr>
          </a:p>
          <a:p>
            <a:pPr marL="800100" lvl="1" indent="-342900">
              <a:spcBef>
                <a:spcPct val="20000"/>
              </a:spcBef>
              <a:buFont typeface="Arial" pitchFamily="34" charset="0"/>
              <a:buChar char="•"/>
              <a:defRPr/>
            </a:pPr>
            <a:endParaRPr lang="en-US" sz="1000" baseline="0" dirty="0" smtClean="0">
              <a:solidFill>
                <a:schemeClr val="bg1"/>
              </a:solidFill>
            </a:endParaRPr>
          </a:p>
          <a:p>
            <a:pPr marL="800100" lvl="1" indent="-342900">
              <a:spcBef>
                <a:spcPct val="20000"/>
              </a:spcBef>
              <a:buFont typeface="Arial" pitchFamily="34" charset="0"/>
              <a:buChar char="•"/>
              <a:defRPr/>
            </a:pPr>
            <a:r>
              <a:rPr kumimoji="0" lang="en-US" sz="2400" b="0" i="0" u="none" strike="noStrike" kern="1200" cap="none" spc="0" normalizeH="0" noProof="0" dirty="0" smtClean="0">
                <a:ln>
                  <a:noFill/>
                </a:ln>
                <a:solidFill>
                  <a:schemeClr val="bg1"/>
                </a:solidFill>
                <a:effectLst/>
                <a:uLnTx/>
                <a:uFillTx/>
                <a:latin typeface="+mn-lt"/>
                <a:ea typeface="+mn-ea"/>
                <a:cs typeface="+mn-cs"/>
              </a:rPr>
              <a:t>Count the number of questions you ask and look for ways to ask more to get your prospect more involved.</a:t>
            </a:r>
          </a:p>
          <a:p>
            <a:pPr marL="800100" lvl="1" indent="-342900">
              <a:spcBef>
                <a:spcPct val="20000"/>
              </a:spcBef>
              <a:buFont typeface="Arial" pitchFamily="34" charset="0"/>
              <a:buChar char="•"/>
              <a:defRPr/>
            </a:pPr>
            <a:endParaRPr kumimoji="0" lang="en-US" sz="1100" b="0" i="0" u="none" strike="noStrike" kern="1200" cap="none" spc="0" normalizeH="0" noProof="0" dirty="0" smtClean="0">
              <a:ln>
                <a:noFill/>
              </a:ln>
              <a:solidFill>
                <a:schemeClr val="bg1"/>
              </a:solidFill>
              <a:effectLst/>
              <a:uLnTx/>
              <a:uFillTx/>
              <a:latin typeface="+mn-lt"/>
              <a:ea typeface="+mn-ea"/>
              <a:cs typeface="+mn-cs"/>
            </a:endParaRPr>
          </a:p>
          <a:p>
            <a:pPr marL="800100" lvl="1" indent="-342900">
              <a:spcBef>
                <a:spcPct val="20000"/>
              </a:spcBef>
              <a:buFont typeface="Arial" pitchFamily="34" charset="0"/>
              <a:buChar char="•"/>
              <a:defRPr/>
            </a:pPr>
            <a:r>
              <a:rPr lang="en-US" sz="2400" baseline="0" dirty="0" smtClean="0">
                <a:solidFill>
                  <a:schemeClr val="bg1"/>
                </a:solidFill>
              </a:rPr>
              <a:t>Listen for “danger words” that</a:t>
            </a:r>
            <a:r>
              <a:rPr lang="en-US" sz="2400" dirty="0" smtClean="0">
                <a:solidFill>
                  <a:schemeClr val="bg1"/>
                </a:solidFill>
              </a:rPr>
              <a:t> you use like “sign-up”, “buy”, “cost”, “sell”, and so on.</a:t>
            </a:r>
          </a:p>
          <a:p>
            <a:pPr marL="800100" lvl="1" indent="-342900">
              <a:spcBef>
                <a:spcPct val="20000"/>
              </a:spcBef>
              <a:buFont typeface="Arial" pitchFamily="34" charset="0"/>
              <a:buChar char="•"/>
              <a:defRPr/>
            </a:pPr>
            <a:endParaRPr lang="en-US" sz="1100" dirty="0" smtClean="0">
              <a:solidFill>
                <a:schemeClr val="bg1"/>
              </a:solidFill>
            </a:endParaRPr>
          </a:p>
          <a:p>
            <a:pPr marL="800100" lvl="1" indent="-342900">
              <a:spcBef>
                <a:spcPct val="20000"/>
              </a:spcBef>
              <a:buFont typeface="Arial" pitchFamily="34" charset="0"/>
              <a:buChar char="•"/>
              <a:defRPr/>
            </a:pPr>
            <a:r>
              <a:rPr kumimoji="0" lang="en-US" sz="2500" b="0" i="0" u="none" strike="noStrike" kern="1200" cap="none" spc="0" normalizeH="0" baseline="0" noProof="0" dirty="0" smtClean="0">
                <a:ln>
                  <a:noFill/>
                </a:ln>
                <a:solidFill>
                  <a:schemeClr val="bg1"/>
                </a:solidFill>
                <a:effectLst/>
                <a:uLnTx/>
                <a:uFillTx/>
                <a:latin typeface="+mn-lt"/>
                <a:ea typeface="+mn-ea"/>
                <a:cs typeface="+mn-cs"/>
              </a:rPr>
              <a:t>Replace them with empowering words</a:t>
            </a:r>
            <a:r>
              <a:rPr kumimoji="0" lang="en-US" sz="2500" b="0" i="0" u="none" strike="noStrike" kern="1200" cap="none" spc="0" normalizeH="0" noProof="0" dirty="0" smtClean="0">
                <a:ln>
                  <a:noFill/>
                </a:ln>
                <a:solidFill>
                  <a:schemeClr val="bg1"/>
                </a:solidFill>
                <a:effectLst/>
                <a:uLnTx/>
                <a:uFillTx/>
                <a:latin typeface="+mn-lt"/>
                <a:ea typeface="+mn-ea"/>
                <a:cs typeface="+mn-cs"/>
              </a:rPr>
              <a:t> like “join, “invest”, “retail”, and the like.</a:t>
            </a:r>
            <a:endParaRPr kumimoji="0" lang="en-US" sz="25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7" name="Content Placeholder 2"/>
          <p:cNvSpPr txBox="1">
            <a:spLocks/>
          </p:cNvSpPr>
          <p:nvPr/>
        </p:nvSpPr>
        <p:spPr>
          <a:xfrm>
            <a:off x="381000" y="5410200"/>
            <a:ext cx="8382000" cy="990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Marry yourself</a:t>
            </a:r>
            <a:r>
              <a:rPr kumimoji="0" lang="en-US" sz="2000" b="0" i="0" u="none" strike="noStrike" kern="1200" cap="none" spc="0" normalizeH="0" noProof="0" dirty="0" smtClean="0">
                <a:ln>
                  <a:noFill/>
                </a:ln>
                <a:solidFill>
                  <a:schemeClr val="bg1"/>
                </a:solidFill>
                <a:effectLst/>
                <a:uLnTx/>
                <a:uFillTx/>
                <a:latin typeface="+mn-lt"/>
                <a:ea typeface="+mn-ea"/>
                <a:cs typeface="+mn-cs"/>
              </a:rPr>
              <a:t> to the </a:t>
            </a:r>
            <a:r>
              <a:rPr kumimoji="0" lang="en-US" sz="2000" b="0" i="1" u="none" strike="noStrike" kern="1200" cap="none" spc="0" normalizeH="0" noProof="0" dirty="0" smtClean="0">
                <a:ln>
                  <a:noFill/>
                </a:ln>
                <a:solidFill>
                  <a:schemeClr val="bg1"/>
                </a:solidFill>
                <a:effectLst/>
                <a:uLnTx/>
                <a:uFillTx/>
                <a:latin typeface="+mn-lt"/>
                <a:ea typeface="+mn-ea"/>
                <a:cs typeface="+mn-cs"/>
              </a:rPr>
              <a:t>frequency </a:t>
            </a:r>
            <a:r>
              <a:rPr kumimoji="0" lang="en-US" sz="2000" b="0" i="0" u="none" strike="noStrike" kern="1200" cap="none" spc="0" normalizeH="0" noProof="0" dirty="0" smtClean="0">
                <a:ln>
                  <a:noFill/>
                </a:ln>
                <a:solidFill>
                  <a:schemeClr val="bg1"/>
                </a:solidFill>
                <a:effectLst/>
                <a:uLnTx/>
                <a:uFillTx/>
                <a:latin typeface="+mn-lt"/>
                <a:ea typeface="+mn-ea"/>
                <a:cs typeface="+mn-cs"/>
              </a:rPr>
              <a:t>of your message as well.  Commit to sharing your gift with someone every day!</a:t>
            </a:r>
          </a:p>
        </p:txBody>
      </p:sp>
    </p:spTree>
    <p:extLst>
      <p:ext uri="{BB962C8B-B14F-4D97-AF65-F5344CB8AC3E}">
        <p14:creationId xmlns:p14="http://schemas.microsoft.com/office/powerpoint/2010/main" val="11820560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752600" cy="715962"/>
          </a:xfrm>
        </p:spPr>
        <p:txBody>
          <a:bodyPr>
            <a:normAutofit/>
          </a:bodyPr>
          <a:lstStyle/>
          <a:p>
            <a:pPr algn="l"/>
            <a:r>
              <a:rPr lang="en-US" sz="3200" b="1" i="1" dirty="0" smtClean="0">
                <a:solidFill>
                  <a:srgbClr val="00FF00"/>
                </a:solidFill>
              </a:rPr>
              <a:t>Secret #5</a:t>
            </a:r>
            <a:endParaRPr lang="en-US" sz="3200" b="1" i="1" dirty="0">
              <a:solidFill>
                <a:srgbClr val="00FF00"/>
              </a:solidFill>
            </a:endParaRPr>
          </a:p>
        </p:txBody>
      </p:sp>
      <p:sp>
        <p:nvSpPr>
          <p:cNvPr id="3" name="Content Placeholder 2"/>
          <p:cNvSpPr>
            <a:spLocks noGrp="1"/>
          </p:cNvSpPr>
          <p:nvPr>
            <p:ph idx="1"/>
          </p:nvPr>
        </p:nvSpPr>
        <p:spPr>
          <a:xfrm>
            <a:off x="2895600" y="304800"/>
            <a:ext cx="5105400" cy="1524000"/>
          </a:xfrm>
        </p:spPr>
        <p:txBody>
          <a:bodyPr>
            <a:noAutofit/>
          </a:bodyPr>
          <a:lstStyle/>
          <a:p>
            <a:pPr algn="ctr">
              <a:buNone/>
            </a:pPr>
            <a:r>
              <a:rPr lang="en-US" b="1" dirty="0" smtClean="0">
                <a:solidFill>
                  <a:srgbClr val="FFFF00"/>
                </a:solidFill>
              </a:rPr>
              <a:t>Master Prospectors </a:t>
            </a:r>
          </a:p>
          <a:p>
            <a:pPr algn="ctr">
              <a:buNone/>
            </a:pPr>
            <a:r>
              <a:rPr lang="en-US" b="1" dirty="0">
                <a:solidFill>
                  <a:srgbClr val="FFFF00"/>
                </a:solidFill>
              </a:rPr>
              <a:t>h</a:t>
            </a:r>
            <a:r>
              <a:rPr lang="en-US" b="1" dirty="0" smtClean="0">
                <a:solidFill>
                  <a:srgbClr val="FFFF00"/>
                </a:solidFill>
              </a:rPr>
              <a:t>ave a magical genie</a:t>
            </a:r>
            <a:endParaRPr lang="en-US" b="1" dirty="0">
              <a:solidFill>
                <a:srgbClr val="FFFF00"/>
              </a:solidFill>
            </a:endParaRPr>
          </a:p>
        </p:txBody>
      </p:sp>
      <p:sp>
        <p:nvSpPr>
          <p:cNvPr id="5" name="Content Placeholder 2"/>
          <p:cNvSpPr txBox="1">
            <a:spLocks/>
          </p:cNvSpPr>
          <p:nvPr/>
        </p:nvSpPr>
        <p:spPr>
          <a:xfrm>
            <a:off x="381000" y="1828800"/>
            <a:ext cx="8229600" cy="1828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	It’s surprising how many new distributors believe that they are going to build a highly successful network based on the circle of influence (the people) that they already know: their</a:t>
            </a:r>
            <a:r>
              <a:rPr kumimoji="0" lang="en-US" sz="2400" b="0" i="0" u="none" strike="noStrike" kern="1200" cap="none" spc="0" normalizeH="0" noProof="0" dirty="0" smtClean="0">
                <a:ln>
                  <a:noFill/>
                </a:ln>
                <a:solidFill>
                  <a:schemeClr val="bg1"/>
                </a:solidFill>
                <a:effectLst/>
                <a:uLnTx/>
                <a:uFillTx/>
                <a:latin typeface="+mn-lt"/>
                <a:ea typeface="+mn-ea"/>
                <a:cs typeface="+mn-cs"/>
              </a:rPr>
              <a:t> family, friends and associates.  </a:t>
            </a:r>
          </a:p>
        </p:txBody>
      </p:sp>
      <p:pic>
        <p:nvPicPr>
          <p:cNvPr id="4" name="Picture 3"/>
          <p:cNvPicPr>
            <a:picLocks noChangeAspect="1"/>
          </p:cNvPicPr>
          <p:nvPr/>
        </p:nvPicPr>
        <p:blipFill>
          <a:blip r:embed="rId2"/>
          <a:stretch>
            <a:fillRect/>
          </a:stretch>
        </p:blipFill>
        <p:spPr>
          <a:xfrm>
            <a:off x="4419600" y="3352800"/>
            <a:ext cx="4343400" cy="3217852"/>
          </a:xfrm>
          <a:prstGeom prst="rect">
            <a:avLst/>
          </a:prstGeom>
        </p:spPr>
      </p:pic>
      <p:sp>
        <p:nvSpPr>
          <p:cNvPr id="8" name="Content Placeholder 2"/>
          <p:cNvSpPr txBox="1">
            <a:spLocks/>
          </p:cNvSpPr>
          <p:nvPr/>
        </p:nvSpPr>
        <p:spPr>
          <a:xfrm>
            <a:off x="457200" y="4495800"/>
            <a:ext cx="3581400" cy="1371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400" dirty="0">
                <a:solidFill>
                  <a:schemeClr val="bg1"/>
                </a:solidFill>
              </a:rPr>
              <a:t>	</a:t>
            </a:r>
            <a:r>
              <a:rPr kumimoji="0" lang="en-US" sz="2400" b="0" i="0" u="none" strike="noStrike" kern="1200" cap="none" spc="0" normalizeH="0" noProof="0" dirty="0" smtClean="0">
                <a:ln>
                  <a:noFill/>
                </a:ln>
                <a:solidFill>
                  <a:schemeClr val="bg1"/>
                </a:solidFill>
                <a:effectLst/>
                <a:uLnTx/>
                <a:uFillTx/>
                <a:latin typeface="+mn-lt"/>
                <a:ea typeface="+mn-ea"/>
                <a:cs typeface="+mn-cs"/>
              </a:rPr>
              <a:t>Unfortunately, for most of them, that’s not going to be the case</a:t>
            </a:r>
          </a:p>
        </p:txBody>
      </p:sp>
    </p:spTree>
    <p:extLst>
      <p:ext uri="{BB962C8B-B14F-4D97-AF65-F5344CB8AC3E}">
        <p14:creationId xmlns:p14="http://schemas.microsoft.com/office/powerpoint/2010/main" val="16190210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752600" cy="715962"/>
          </a:xfrm>
        </p:spPr>
        <p:txBody>
          <a:bodyPr>
            <a:normAutofit/>
          </a:bodyPr>
          <a:lstStyle/>
          <a:p>
            <a:pPr algn="l"/>
            <a:r>
              <a:rPr lang="en-US" sz="3200" b="1" i="1" dirty="0" smtClean="0">
                <a:solidFill>
                  <a:srgbClr val="00FF00"/>
                </a:solidFill>
              </a:rPr>
              <a:t>Secret #5</a:t>
            </a:r>
            <a:endParaRPr lang="en-US" sz="3200" b="1" i="1" dirty="0">
              <a:solidFill>
                <a:srgbClr val="00FF00"/>
              </a:solidFill>
            </a:endParaRPr>
          </a:p>
        </p:txBody>
      </p:sp>
      <p:sp>
        <p:nvSpPr>
          <p:cNvPr id="3" name="Content Placeholder 2"/>
          <p:cNvSpPr>
            <a:spLocks noGrp="1"/>
          </p:cNvSpPr>
          <p:nvPr>
            <p:ph idx="1"/>
          </p:nvPr>
        </p:nvSpPr>
        <p:spPr>
          <a:xfrm>
            <a:off x="2895600" y="304800"/>
            <a:ext cx="5105400" cy="1524000"/>
          </a:xfrm>
        </p:spPr>
        <p:txBody>
          <a:bodyPr>
            <a:noAutofit/>
          </a:bodyPr>
          <a:lstStyle/>
          <a:p>
            <a:pPr algn="ctr">
              <a:buNone/>
            </a:pPr>
            <a:r>
              <a:rPr lang="en-US" b="1" dirty="0" smtClean="0">
                <a:solidFill>
                  <a:srgbClr val="FFFF00"/>
                </a:solidFill>
              </a:rPr>
              <a:t>Master Prospectors </a:t>
            </a:r>
          </a:p>
          <a:p>
            <a:pPr algn="ctr">
              <a:buNone/>
            </a:pPr>
            <a:r>
              <a:rPr lang="en-US" b="1" dirty="0">
                <a:solidFill>
                  <a:srgbClr val="FFFF00"/>
                </a:solidFill>
              </a:rPr>
              <a:t>h</a:t>
            </a:r>
            <a:r>
              <a:rPr lang="en-US" b="1" dirty="0" smtClean="0">
                <a:solidFill>
                  <a:srgbClr val="FFFF00"/>
                </a:solidFill>
              </a:rPr>
              <a:t>ave a magical genie</a:t>
            </a:r>
            <a:endParaRPr lang="en-US" b="1" dirty="0">
              <a:solidFill>
                <a:srgbClr val="FFFF00"/>
              </a:solidFill>
            </a:endParaRPr>
          </a:p>
        </p:txBody>
      </p:sp>
      <p:sp>
        <p:nvSpPr>
          <p:cNvPr id="5" name="Content Placeholder 2"/>
          <p:cNvSpPr txBox="1">
            <a:spLocks/>
          </p:cNvSpPr>
          <p:nvPr/>
        </p:nvSpPr>
        <p:spPr>
          <a:xfrm>
            <a:off x="3124200" y="1828800"/>
            <a:ext cx="5715000" cy="2362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	If you found Aladdin’s magic lamp and the genie appeared to grant one wish.  So you say, “Genie, my wish is for you to zap</a:t>
            </a:r>
            <a:r>
              <a:rPr kumimoji="0" lang="en-US" sz="2400" b="0" i="0" u="none" strike="noStrike" kern="1200" cap="none" spc="0" normalizeH="0" noProof="0" dirty="0" smtClean="0">
                <a:ln>
                  <a:noFill/>
                </a:ln>
                <a:solidFill>
                  <a:schemeClr val="bg1"/>
                </a:solidFill>
                <a:effectLst/>
                <a:uLnTx/>
                <a:uFillTx/>
                <a:latin typeface="+mn-lt"/>
                <a:ea typeface="+mn-ea"/>
                <a:cs typeface="+mn-cs"/>
              </a:rPr>
              <a:t> me three years into the future,  I want you to show me the enormous network I will have built.</a:t>
            </a:r>
          </a:p>
        </p:txBody>
      </p:sp>
      <p:sp>
        <p:nvSpPr>
          <p:cNvPr id="8" name="Content Placeholder 2"/>
          <p:cNvSpPr txBox="1">
            <a:spLocks/>
          </p:cNvSpPr>
          <p:nvPr/>
        </p:nvSpPr>
        <p:spPr>
          <a:xfrm>
            <a:off x="457200" y="4343400"/>
            <a:ext cx="8382000" cy="1143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400" dirty="0">
                <a:solidFill>
                  <a:schemeClr val="bg1"/>
                </a:solidFill>
              </a:rPr>
              <a:t>	</a:t>
            </a:r>
            <a:r>
              <a:rPr kumimoji="0" lang="en-US" sz="2400" b="0" i="0" u="none" strike="noStrike" kern="1200" cap="none" spc="0" normalizeH="0" noProof="0" dirty="0" smtClean="0">
                <a:ln>
                  <a:noFill/>
                </a:ln>
                <a:solidFill>
                  <a:schemeClr val="bg1"/>
                </a:solidFill>
                <a:effectLst/>
                <a:uLnTx/>
                <a:uFillTx/>
                <a:latin typeface="+mn-lt"/>
                <a:ea typeface="+mn-ea"/>
                <a:cs typeface="+mn-cs"/>
              </a:rPr>
              <a:t>You see thousands of successful business builders.  Hundreds of your top leaders and people building networks of their own.</a:t>
            </a:r>
          </a:p>
        </p:txBody>
      </p:sp>
      <p:sp>
        <p:nvSpPr>
          <p:cNvPr id="7" name="Content Placeholder 2"/>
          <p:cNvSpPr txBox="1">
            <a:spLocks/>
          </p:cNvSpPr>
          <p:nvPr/>
        </p:nvSpPr>
        <p:spPr>
          <a:xfrm>
            <a:off x="762000" y="5486400"/>
            <a:ext cx="7696200" cy="1066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noProof="0" dirty="0" smtClean="0">
                <a:ln>
                  <a:noFill/>
                </a:ln>
                <a:solidFill>
                  <a:schemeClr val="bg1"/>
                </a:solidFill>
                <a:effectLst/>
                <a:uLnTx/>
                <a:uFillTx/>
                <a:latin typeface="+mn-lt"/>
                <a:ea typeface="+mn-ea"/>
                <a:cs typeface="+mn-cs"/>
              </a:rPr>
              <a:t>You notice something very interesting:</a:t>
            </a:r>
          </a:p>
          <a:p>
            <a:pPr marL="342900" marR="0" lvl="0" indent="-342900" algn="l" defTabSz="914400" rtl="0" eaLnBrk="1" fontAlgn="auto" latinLnBrk="0" hangingPunct="1">
              <a:lnSpc>
                <a:spcPct val="100000"/>
              </a:lnSpc>
              <a:spcBef>
                <a:spcPct val="20000"/>
              </a:spcBef>
              <a:spcAft>
                <a:spcPts val="0"/>
              </a:spcAft>
              <a:buClrTx/>
              <a:buSzTx/>
              <a:tabLst/>
              <a:defRPr/>
            </a:pPr>
            <a:r>
              <a:rPr lang="en-US" sz="2400" i="1" dirty="0" smtClean="0">
                <a:solidFill>
                  <a:srgbClr val="FFFF00"/>
                </a:solidFill>
              </a:rPr>
              <a:t>             </a:t>
            </a:r>
            <a:r>
              <a:rPr lang="en-US" sz="2400" b="1" i="1" dirty="0" smtClean="0">
                <a:solidFill>
                  <a:srgbClr val="FFFF00"/>
                </a:solidFill>
              </a:rPr>
              <a:t>There’s not one face there that you recognize!</a:t>
            </a:r>
            <a:endParaRPr kumimoji="0" lang="en-US" sz="2400" b="1" i="1" u="none" strike="noStrike" kern="1200" cap="none" spc="0" normalizeH="0" noProof="0" dirty="0" smtClean="0">
              <a:ln>
                <a:noFill/>
              </a:ln>
              <a:solidFill>
                <a:srgbClr val="FFFF00"/>
              </a:solidFill>
              <a:effectLst/>
              <a:uLnTx/>
              <a:uFillTx/>
            </a:endParaRPr>
          </a:p>
        </p:txBody>
      </p:sp>
      <p:pic>
        <p:nvPicPr>
          <p:cNvPr id="6" name="Picture 5"/>
          <p:cNvPicPr>
            <a:picLocks noChangeAspect="1"/>
          </p:cNvPicPr>
          <p:nvPr/>
        </p:nvPicPr>
        <p:blipFill>
          <a:blip r:embed="rId2" cstate="print"/>
          <a:stretch>
            <a:fillRect/>
          </a:stretch>
        </p:blipFill>
        <p:spPr>
          <a:xfrm>
            <a:off x="457200" y="1905000"/>
            <a:ext cx="2584876" cy="1828800"/>
          </a:xfrm>
          <a:prstGeom prst="rect">
            <a:avLst/>
          </a:prstGeom>
        </p:spPr>
      </p:pic>
    </p:spTree>
    <p:extLst>
      <p:ext uri="{BB962C8B-B14F-4D97-AF65-F5344CB8AC3E}">
        <p14:creationId xmlns:p14="http://schemas.microsoft.com/office/powerpoint/2010/main" val="1843505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752600" cy="715962"/>
          </a:xfrm>
        </p:spPr>
        <p:txBody>
          <a:bodyPr>
            <a:normAutofit/>
          </a:bodyPr>
          <a:lstStyle/>
          <a:p>
            <a:pPr algn="l"/>
            <a:r>
              <a:rPr lang="en-US" sz="3200" b="1" i="1" dirty="0" smtClean="0">
                <a:solidFill>
                  <a:srgbClr val="00FF00"/>
                </a:solidFill>
              </a:rPr>
              <a:t>Secret #5</a:t>
            </a:r>
            <a:endParaRPr lang="en-US" sz="3200" b="1" i="1" dirty="0">
              <a:solidFill>
                <a:srgbClr val="00FF00"/>
              </a:solidFill>
            </a:endParaRPr>
          </a:p>
        </p:txBody>
      </p:sp>
      <p:sp>
        <p:nvSpPr>
          <p:cNvPr id="3" name="Content Placeholder 2"/>
          <p:cNvSpPr>
            <a:spLocks noGrp="1"/>
          </p:cNvSpPr>
          <p:nvPr>
            <p:ph idx="1"/>
          </p:nvPr>
        </p:nvSpPr>
        <p:spPr>
          <a:xfrm>
            <a:off x="2895600" y="304800"/>
            <a:ext cx="5105400" cy="1524000"/>
          </a:xfrm>
        </p:spPr>
        <p:txBody>
          <a:bodyPr>
            <a:noAutofit/>
          </a:bodyPr>
          <a:lstStyle/>
          <a:p>
            <a:pPr algn="ctr">
              <a:buNone/>
            </a:pPr>
            <a:r>
              <a:rPr lang="en-US" b="1" dirty="0" smtClean="0">
                <a:solidFill>
                  <a:srgbClr val="FFFF00"/>
                </a:solidFill>
              </a:rPr>
              <a:t>Master Prospectors </a:t>
            </a:r>
          </a:p>
          <a:p>
            <a:pPr algn="ctr">
              <a:buNone/>
            </a:pPr>
            <a:r>
              <a:rPr lang="en-US" b="1" dirty="0">
                <a:solidFill>
                  <a:srgbClr val="FFFF00"/>
                </a:solidFill>
              </a:rPr>
              <a:t>h</a:t>
            </a:r>
            <a:r>
              <a:rPr lang="en-US" b="1" dirty="0" smtClean="0">
                <a:solidFill>
                  <a:srgbClr val="FFFF00"/>
                </a:solidFill>
              </a:rPr>
              <a:t>ave a magical genie</a:t>
            </a:r>
            <a:endParaRPr lang="en-US" b="1" dirty="0">
              <a:solidFill>
                <a:srgbClr val="FFFF00"/>
              </a:solidFill>
            </a:endParaRPr>
          </a:p>
        </p:txBody>
      </p:sp>
      <p:sp>
        <p:nvSpPr>
          <p:cNvPr id="5" name="Content Placeholder 2"/>
          <p:cNvSpPr txBox="1">
            <a:spLocks/>
          </p:cNvSpPr>
          <p:nvPr/>
        </p:nvSpPr>
        <p:spPr>
          <a:xfrm>
            <a:off x="381000" y="1828800"/>
            <a:ext cx="8229600" cy="1828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	The magic of network marketing</a:t>
            </a:r>
            <a:r>
              <a:rPr kumimoji="0" lang="en-US" sz="2400" b="0" i="0" u="none" strike="noStrike" kern="1200" cap="none" spc="0" normalizeH="0" noProof="0" dirty="0" smtClean="0">
                <a:ln>
                  <a:noFill/>
                </a:ln>
                <a:solidFill>
                  <a:schemeClr val="bg1"/>
                </a:solidFill>
                <a:effectLst/>
                <a:uLnTx/>
                <a:uFillTx/>
                <a:latin typeface="+mn-lt"/>
                <a:ea typeface="+mn-ea"/>
                <a:cs typeface="+mn-cs"/>
              </a:rPr>
              <a:t> is the best business builders in your network three to five years from now are people you haven’t met yet!  You have little or now idea who they are or where they’re going to come from.</a:t>
            </a:r>
          </a:p>
        </p:txBody>
      </p:sp>
      <p:sp>
        <p:nvSpPr>
          <p:cNvPr id="8" name="Content Placeholder 2"/>
          <p:cNvSpPr txBox="1">
            <a:spLocks/>
          </p:cNvSpPr>
          <p:nvPr/>
        </p:nvSpPr>
        <p:spPr>
          <a:xfrm>
            <a:off x="4953000" y="3505200"/>
            <a:ext cx="3200400" cy="2667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400" dirty="0">
                <a:solidFill>
                  <a:schemeClr val="bg1"/>
                </a:solidFill>
              </a:rPr>
              <a:t>	</a:t>
            </a:r>
            <a:r>
              <a:rPr kumimoji="0" lang="en-US" sz="2400" b="0" i="0" u="none" strike="noStrike" kern="1200" cap="none" spc="0" normalizeH="0" noProof="0" dirty="0" smtClean="0">
                <a:ln>
                  <a:noFill/>
                </a:ln>
                <a:solidFill>
                  <a:schemeClr val="bg1"/>
                </a:solidFill>
                <a:effectLst/>
                <a:uLnTx/>
                <a:uFillTx/>
                <a:latin typeface="+mn-lt"/>
                <a:ea typeface="+mn-ea"/>
                <a:cs typeface="+mn-cs"/>
              </a:rPr>
              <a:t>A Master Prospector has the power of creating instant rapport and making positive first impressions with everyone they meet.</a:t>
            </a:r>
          </a:p>
        </p:txBody>
      </p:sp>
      <p:pic>
        <p:nvPicPr>
          <p:cNvPr id="7" name="Picture 6"/>
          <p:cNvPicPr>
            <a:picLocks noChangeAspect="1"/>
          </p:cNvPicPr>
          <p:nvPr/>
        </p:nvPicPr>
        <p:blipFill>
          <a:blip r:embed="rId2"/>
          <a:stretch>
            <a:fillRect/>
          </a:stretch>
        </p:blipFill>
        <p:spPr>
          <a:xfrm>
            <a:off x="990600" y="3657600"/>
            <a:ext cx="3810000" cy="2603500"/>
          </a:xfrm>
          <a:prstGeom prst="rect">
            <a:avLst/>
          </a:prstGeom>
        </p:spPr>
      </p:pic>
    </p:spTree>
    <p:extLst>
      <p:ext uri="{BB962C8B-B14F-4D97-AF65-F5344CB8AC3E}">
        <p14:creationId xmlns:p14="http://schemas.microsoft.com/office/powerpoint/2010/main" val="20690077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FFFF00"/>
                </a:solidFill>
              </a:rPr>
              <a:t>Do you really want to be a </a:t>
            </a:r>
            <a:br>
              <a:rPr lang="en-US" sz="3600" b="1" dirty="0" smtClean="0">
                <a:solidFill>
                  <a:srgbClr val="FFFF00"/>
                </a:solidFill>
              </a:rPr>
            </a:br>
            <a:r>
              <a:rPr lang="en-US" sz="3600" b="1" dirty="0" smtClean="0">
                <a:solidFill>
                  <a:srgbClr val="FFFF00"/>
                </a:solidFill>
              </a:rPr>
              <a:t>Master Prospector?</a:t>
            </a:r>
            <a:endParaRPr lang="en-US" sz="3600" b="1" dirty="0">
              <a:solidFill>
                <a:srgbClr val="FFFF00"/>
              </a:solidFill>
            </a:endParaRPr>
          </a:p>
        </p:txBody>
      </p:sp>
      <p:sp>
        <p:nvSpPr>
          <p:cNvPr id="3" name="Content Placeholder 2"/>
          <p:cNvSpPr>
            <a:spLocks noGrp="1"/>
          </p:cNvSpPr>
          <p:nvPr>
            <p:ph idx="1"/>
          </p:nvPr>
        </p:nvSpPr>
        <p:spPr>
          <a:xfrm>
            <a:off x="457200" y="1905001"/>
            <a:ext cx="8229600" cy="990600"/>
          </a:xfrm>
        </p:spPr>
        <p:txBody>
          <a:bodyPr/>
          <a:lstStyle/>
          <a:p>
            <a:pPr>
              <a:buNone/>
            </a:pPr>
            <a:r>
              <a:rPr lang="en-US" dirty="0" smtClean="0"/>
              <a:t>	</a:t>
            </a:r>
            <a:r>
              <a:rPr lang="en-US" dirty="0" smtClean="0">
                <a:solidFill>
                  <a:schemeClr val="bg1"/>
                </a:solidFill>
              </a:rPr>
              <a:t>Prospecting is the lifeblood of your business.  </a:t>
            </a:r>
          </a:p>
        </p:txBody>
      </p:sp>
      <p:pic>
        <p:nvPicPr>
          <p:cNvPr id="4098" name="Picture 2" descr="http://blog.readingroom.com/wp-content/uploads/2012/08/friends-talking.jpg">
            <a:hlinkClick r:id="rId2"/>
          </p:cNvPr>
          <p:cNvPicPr>
            <a:picLocks noChangeAspect="1" noChangeArrowheads="1"/>
          </p:cNvPicPr>
          <p:nvPr/>
        </p:nvPicPr>
        <p:blipFill>
          <a:blip r:embed="rId3"/>
          <a:srcRect/>
          <a:stretch>
            <a:fillRect/>
          </a:stretch>
        </p:blipFill>
        <p:spPr bwMode="auto">
          <a:xfrm>
            <a:off x="5257800" y="3048000"/>
            <a:ext cx="3456878" cy="2362200"/>
          </a:xfrm>
          <a:prstGeom prst="rect">
            <a:avLst/>
          </a:prstGeom>
          <a:noFill/>
          <a:ln w="12700">
            <a:solidFill>
              <a:schemeClr val="tx1"/>
            </a:solidFill>
          </a:ln>
        </p:spPr>
      </p:pic>
      <p:sp>
        <p:nvSpPr>
          <p:cNvPr id="5" name="Content Placeholder 2"/>
          <p:cNvSpPr txBox="1">
            <a:spLocks/>
          </p:cNvSpPr>
          <p:nvPr/>
        </p:nvSpPr>
        <p:spPr>
          <a:xfrm>
            <a:off x="533400" y="3048000"/>
            <a:ext cx="4953000" cy="3001963"/>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And, as you know, it’s impossible to survive – much less, </a:t>
            </a:r>
            <a:r>
              <a:rPr kumimoji="0" lang="en-US" sz="3200" b="0" i="1" u="none" strike="noStrike" kern="1200" cap="none" spc="0" normalizeH="0" baseline="0" noProof="0" dirty="0" err="1" smtClean="0">
                <a:ln>
                  <a:noFill/>
                </a:ln>
                <a:solidFill>
                  <a:schemeClr val="bg1"/>
                </a:solidFill>
                <a:effectLst/>
                <a:uLnTx/>
                <a:uFillTx/>
                <a:latin typeface="+mn-lt"/>
                <a:ea typeface="+mn-ea"/>
                <a:cs typeface="+mn-cs"/>
              </a:rPr>
              <a:t>propser</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 in Network Marketing without good, healthy blood.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752600" cy="715962"/>
          </a:xfrm>
        </p:spPr>
        <p:txBody>
          <a:bodyPr>
            <a:normAutofit/>
          </a:bodyPr>
          <a:lstStyle/>
          <a:p>
            <a:pPr algn="l"/>
            <a:r>
              <a:rPr lang="en-US" sz="3200" b="1" i="1" dirty="0" smtClean="0">
                <a:solidFill>
                  <a:srgbClr val="00FF00"/>
                </a:solidFill>
              </a:rPr>
              <a:t>Secret #5</a:t>
            </a:r>
            <a:endParaRPr lang="en-US" sz="3200" b="1" i="1" dirty="0">
              <a:solidFill>
                <a:srgbClr val="00FF00"/>
              </a:solidFill>
            </a:endParaRPr>
          </a:p>
        </p:txBody>
      </p:sp>
      <p:sp>
        <p:nvSpPr>
          <p:cNvPr id="3" name="Content Placeholder 2"/>
          <p:cNvSpPr>
            <a:spLocks noGrp="1"/>
          </p:cNvSpPr>
          <p:nvPr>
            <p:ph idx="1"/>
          </p:nvPr>
        </p:nvSpPr>
        <p:spPr>
          <a:xfrm>
            <a:off x="2895600" y="304800"/>
            <a:ext cx="5105400" cy="1524000"/>
          </a:xfrm>
        </p:spPr>
        <p:txBody>
          <a:bodyPr>
            <a:noAutofit/>
          </a:bodyPr>
          <a:lstStyle/>
          <a:p>
            <a:pPr algn="ctr">
              <a:buNone/>
            </a:pPr>
            <a:r>
              <a:rPr lang="en-US" b="1" dirty="0" smtClean="0">
                <a:solidFill>
                  <a:srgbClr val="FFFF00"/>
                </a:solidFill>
              </a:rPr>
              <a:t>Master Prospectors </a:t>
            </a:r>
          </a:p>
          <a:p>
            <a:pPr algn="ctr">
              <a:buNone/>
            </a:pPr>
            <a:r>
              <a:rPr lang="en-US" b="1" dirty="0">
                <a:solidFill>
                  <a:srgbClr val="FFFF00"/>
                </a:solidFill>
              </a:rPr>
              <a:t>h</a:t>
            </a:r>
            <a:r>
              <a:rPr lang="en-US" b="1" dirty="0" smtClean="0">
                <a:solidFill>
                  <a:srgbClr val="FFFF00"/>
                </a:solidFill>
              </a:rPr>
              <a:t>ave a magical genie</a:t>
            </a:r>
            <a:endParaRPr lang="en-US" b="1" dirty="0">
              <a:solidFill>
                <a:srgbClr val="FFFF00"/>
              </a:solidFill>
            </a:endParaRPr>
          </a:p>
        </p:txBody>
      </p:sp>
      <p:sp>
        <p:nvSpPr>
          <p:cNvPr id="5" name="Content Placeholder 2"/>
          <p:cNvSpPr txBox="1">
            <a:spLocks/>
          </p:cNvSpPr>
          <p:nvPr/>
        </p:nvSpPr>
        <p:spPr>
          <a:xfrm>
            <a:off x="381000" y="1828800"/>
            <a:ext cx="4876800" cy="9906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	Master</a:t>
            </a:r>
            <a:r>
              <a:rPr kumimoji="0" lang="en-US" sz="2400" b="0" i="0" u="none" strike="noStrike" kern="1200" cap="none" spc="0" normalizeH="0" noProof="0" dirty="0" smtClean="0">
                <a:ln>
                  <a:noFill/>
                </a:ln>
                <a:solidFill>
                  <a:schemeClr val="bg1"/>
                </a:solidFill>
                <a:effectLst/>
                <a:uLnTx/>
                <a:uFillTx/>
                <a:latin typeface="+mn-lt"/>
                <a:ea typeface="+mn-ea"/>
                <a:cs typeface="+mn-cs"/>
              </a:rPr>
              <a:t> Prospectors know that it’s hard to tell who’s going turn out to be a future leader or business  builder.</a:t>
            </a:r>
          </a:p>
        </p:txBody>
      </p:sp>
      <p:sp>
        <p:nvSpPr>
          <p:cNvPr id="8" name="Content Placeholder 2"/>
          <p:cNvSpPr txBox="1">
            <a:spLocks/>
          </p:cNvSpPr>
          <p:nvPr/>
        </p:nvSpPr>
        <p:spPr>
          <a:xfrm>
            <a:off x="381000" y="4724400"/>
            <a:ext cx="8382000" cy="12192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400" dirty="0">
                <a:solidFill>
                  <a:schemeClr val="bg1"/>
                </a:solidFill>
              </a:rPr>
              <a:t>	</a:t>
            </a:r>
            <a:r>
              <a:rPr kumimoji="0" lang="en-US" sz="2400" b="0" i="0" u="none" strike="noStrike" kern="1200" cap="none" spc="0" normalizeH="0" noProof="0" dirty="0" smtClean="0">
                <a:ln>
                  <a:noFill/>
                </a:ln>
                <a:solidFill>
                  <a:schemeClr val="bg1"/>
                </a:solidFill>
                <a:effectLst/>
                <a:uLnTx/>
                <a:uFillTx/>
                <a:latin typeface="+mn-lt"/>
                <a:ea typeface="+mn-ea"/>
                <a:cs typeface="+mn-cs"/>
              </a:rPr>
              <a:t>In Network Marketing, anybody – </a:t>
            </a:r>
            <a:r>
              <a:rPr kumimoji="0" lang="en-US" sz="2400" b="0" i="1" u="none" strike="noStrike" kern="1200" cap="none" spc="0" normalizeH="0" noProof="0" dirty="0" smtClean="0">
                <a:ln>
                  <a:noFill/>
                </a:ln>
                <a:solidFill>
                  <a:schemeClr val="bg1"/>
                </a:solidFill>
                <a:effectLst/>
                <a:uLnTx/>
                <a:uFillTx/>
                <a:latin typeface="+mn-lt"/>
                <a:ea typeface="+mn-ea"/>
                <a:cs typeface="+mn-cs"/>
              </a:rPr>
              <a:t>and really anybody </a:t>
            </a:r>
            <a:r>
              <a:rPr kumimoji="0" lang="en-US" sz="2400" b="0" i="0" u="none" strike="noStrike" kern="1200" cap="none" spc="0" normalizeH="0" noProof="0" dirty="0" smtClean="0">
                <a:ln>
                  <a:noFill/>
                </a:ln>
                <a:solidFill>
                  <a:schemeClr val="bg1"/>
                </a:solidFill>
                <a:effectLst/>
                <a:uLnTx/>
                <a:uFillTx/>
                <a:latin typeface="+mn-lt"/>
                <a:ea typeface="+mn-ea"/>
                <a:cs typeface="+mn-cs"/>
              </a:rPr>
              <a:t>– can reach the uppermost positions of success and accomplishment – financially, organizationally, personally, professionally – you name it!</a:t>
            </a:r>
          </a:p>
        </p:txBody>
      </p:sp>
      <p:sp>
        <p:nvSpPr>
          <p:cNvPr id="9" name="Content Placeholder 2"/>
          <p:cNvSpPr txBox="1">
            <a:spLocks/>
          </p:cNvSpPr>
          <p:nvPr/>
        </p:nvSpPr>
        <p:spPr>
          <a:xfrm>
            <a:off x="381000" y="3048000"/>
            <a:ext cx="5029200" cy="9906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	Conversely,</a:t>
            </a:r>
            <a:r>
              <a:rPr kumimoji="0" lang="en-US" sz="2400" b="0" i="0" u="none" strike="noStrike" kern="1200" cap="none" spc="0" normalizeH="0" noProof="0" dirty="0" smtClean="0">
                <a:ln>
                  <a:noFill/>
                </a:ln>
                <a:solidFill>
                  <a:schemeClr val="bg1"/>
                </a:solidFill>
                <a:effectLst/>
                <a:uLnTx/>
                <a:uFillTx/>
                <a:latin typeface="+mn-lt"/>
                <a:ea typeface="+mn-ea"/>
                <a:cs typeface="+mn-cs"/>
              </a:rPr>
              <a:t> some of the most unlikely folks you’d ever meet have risen to the top of the Network Marketing ladder.</a:t>
            </a:r>
          </a:p>
        </p:txBody>
      </p:sp>
      <p:pic>
        <p:nvPicPr>
          <p:cNvPr id="10" name="Picture 2" descr="http://emergencydisasterprep.webs.com/communication.jpg">
            <a:hlinkClick r:id="rId2"/>
          </p:cNvPr>
          <p:cNvPicPr>
            <a:picLocks noChangeAspect="1" noChangeArrowheads="1"/>
          </p:cNvPicPr>
          <p:nvPr/>
        </p:nvPicPr>
        <p:blipFill>
          <a:blip r:embed="rId3"/>
          <a:srcRect/>
          <a:stretch>
            <a:fillRect/>
          </a:stretch>
        </p:blipFill>
        <p:spPr bwMode="auto">
          <a:xfrm>
            <a:off x="5791200" y="2209800"/>
            <a:ext cx="2636432" cy="1752600"/>
          </a:xfrm>
          <a:prstGeom prst="rect">
            <a:avLst/>
          </a:prstGeom>
          <a:noFill/>
        </p:spPr>
      </p:pic>
    </p:spTree>
    <p:extLst>
      <p:ext uri="{BB962C8B-B14F-4D97-AF65-F5344CB8AC3E}">
        <p14:creationId xmlns:p14="http://schemas.microsoft.com/office/powerpoint/2010/main" val="28735272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752600" cy="715962"/>
          </a:xfrm>
        </p:spPr>
        <p:txBody>
          <a:bodyPr>
            <a:normAutofit/>
          </a:bodyPr>
          <a:lstStyle/>
          <a:p>
            <a:pPr algn="l"/>
            <a:r>
              <a:rPr lang="en-US" sz="3200" b="1" i="1" dirty="0" smtClean="0">
                <a:solidFill>
                  <a:srgbClr val="00FF00"/>
                </a:solidFill>
              </a:rPr>
              <a:t>Secret #5</a:t>
            </a:r>
            <a:endParaRPr lang="en-US" sz="3200" b="1" i="1" dirty="0">
              <a:solidFill>
                <a:srgbClr val="00FF00"/>
              </a:solidFill>
            </a:endParaRPr>
          </a:p>
        </p:txBody>
      </p:sp>
      <p:sp>
        <p:nvSpPr>
          <p:cNvPr id="3" name="Content Placeholder 2"/>
          <p:cNvSpPr>
            <a:spLocks noGrp="1"/>
          </p:cNvSpPr>
          <p:nvPr>
            <p:ph idx="1"/>
          </p:nvPr>
        </p:nvSpPr>
        <p:spPr>
          <a:xfrm>
            <a:off x="2895600" y="304800"/>
            <a:ext cx="5105400" cy="1524000"/>
          </a:xfrm>
        </p:spPr>
        <p:txBody>
          <a:bodyPr>
            <a:noAutofit/>
          </a:bodyPr>
          <a:lstStyle/>
          <a:p>
            <a:pPr algn="ctr">
              <a:buNone/>
            </a:pPr>
            <a:r>
              <a:rPr lang="en-US" b="1" dirty="0" smtClean="0">
                <a:solidFill>
                  <a:srgbClr val="FFFF00"/>
                </a:solidFill>
              </a:rPr>
              <a:t>Master Prospectors </a:t>
            </a:r>
          </a:p>
          <a:p>
            <a:pPr algn="ctr">
              <a:buNone/>
            </a:pPr>
            <a:r>
              <a:rPr lang="en-US" b="1" dirty="0">
                <a:solidFill>
                  <a:srgbClr val="FFFF00"/>
                </a:solidFill>
              </a:rPr>
              <a:t>h</a:t>
            </a:r>
            <a:r>
              <a:rPr lang="en-US" b="1" dirty="0" smtClean="0">
                <a:solidFill>
                  <a:srgbClr val="FFFF00"/>
                </a:solidFill>
              </a:rPr>
              <a:t>ave a magical genie</a:t>
            </a:r>
            <a:endParaRPr lang="en-US" b="1" dirty="0">
              <a:solidFill>
                <a:srgbClr val="FFFF00"/>
              </a:solidFill>
            </a:endParaRPr>
          </a:p>
        </p:txBody>
      </p:sp>
      <p:sp>
        <p:nvSpPr>
          <p:cNvPr id="5" name="Content Placeholder 2"/>
          <p:cNvSpPr txBox="1">
            <a:spLocks/>
          </p:cNvSpPr>
          <p:nvPr/>
        </p:nvSpPr>
        <p:spPr>
          <a:xfrm>
            <a:off x="381000" y="1828800"/>
            <a:ext cx="7772400" cy="9906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	Rapport is a relationship</a:t>
            </a:r>
            <a:r>
              <a:rPr kumimoji="0" lang="en-US" sz="2400" b="0" i="0" u="none" strike="noStrike" kern="1200" cap="none" spc="0" normalizeH="0" noProof="0" dirty="0" smtClean="0">
                <a:ln>
                  <a:noFill/>
                </a:ln>
                <a:solidFill>
                  <a:schemeClr val="bg1"/>
                </a:solidFill>
                <a:effectLst/>
                <a:uLnTx/>
                <a:uFillTx/>
                <a:latin typeface="+mn-lt"/>
                <a:ea typeface="+mn-ea"/>
                <a:cs typeface="+mn-cs"/>
              </a:rPr>
              <a:t> between two or more people where each person present is open, comfortable, relaxed and at ease.</a:t>
            </a:r>
          </a:p>
        </p:txBody>
      </p:sp>
      <p:sp>
        <p:nvSpPr>
          <p:cNvPr id="8" name="Content Placeholder 2"/>
          <p:cNvSpPr txBox="1">
            <a:spLocks/>
          </p:cNvSpPr>
          <p:nvPr/>
        </p:nvSpPr>
        <p:spPr>
          <a:xfrm>
            <a:off x="838200" y="4495800"/>
            <a:ext cx="7239000" cy="19812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400" dirty="0">
                <a:solidFill>
                  <a:schemeClr val="bg1"/>
                </a:solidFill>
              </a:rPr>
              <a:t>	</a:t>
            </a:r>
            <a:r>
              <a:rPr kumimoji="0" lang="en-US" sz="2400" b="0" i="0" u="none" strike="noStrike" kern="1200" cap="none" spc="0" normalizeH="0" noProof="0" dirty="0" smtClean="0">
                <a:ln>
                  <a:noFill/>
                </a:ln>
                <a:solidFill>
                  <a:schemeClr val="bg1"/>
                </a:solidFill>
                <a:effectLst/>
                <a:uLnTx/>
                <a:uFillTx/>
                <a:latin typeface="+mn-lt"/>
                <a:ea typeface="+mn-ea"/>
                <a:cs typeface="+mn-cs"/>
              </a:rPr>
              <a:t>You can increase the open and friendly rapport with people using matching and mirroring techniques</a:t>
            </a:r>
          </a:p>
          <a:p>
            <a:pPr marL="800100" lvl="1" indent="-342900">
              <a:spcBef>
                <a:spcPct val="20000"/>
              </a:spcBef>
              <a:buFont typeface="Arial"/>
              <a:buChar char="•"/>
              <a:defRPr/>
            </a:pPr>
            <a:r>
              <a:rPr lang="en-US" sz="2400" noProof="0" dirty="0" smtClean="0">
                <a:solidFill>
                  <a:schemeClr val="bg1"/>
                </a:solidFill>
              </a:rPr>
              <a:t>Match posture</a:t>
            </a:r>
          </a:p>
          <a:p>
            <a:pPr marL="800100" lvl="1" indent="-342900">
              <a:spcBef>
                <a:spcPct val="20000"/>
              </a:spcBef>
              <a:buFont typeface="Arial"/>
              <a:buChar char="•"/>
              <a:defRPr/>
            </a:pPr>
            <a:r>
              <a:rPr kumimoji="0" lang="en-US" sz="2400" b="0" i="0" u="none" strike="noStrike" kern="1200" cap="none" spc="0" normalizeH="0" dirty="0" smtClean="0">
                <a:ln>
                  <a:noFill/>
                </a:ln>
                <a:solidFill>
                  <a:schemeClr val="bg1"/>
                </a:solidFill>
                <a:effectLst/>
                <a:uLnTx/>
                <a:uFillTx/>
                <a:latin typeface="+mn-lt"/>
                <a:ea typeface="+mn-ea"/>
                <a:cs typeface="+mn-cs"/>
              </a:rPr>
              <a:t>Match breathing</a:t>
            </a:r>
          </a:p>
          <a:p>
            <a:pPr marL="800100" lvl="1" indent="-342900">
              <a:spcBef>
                <a:spcPct val="20000"/>
              </a:spcBef>
              <a:buFont typeface="Arial"/>
              <a:buChar char="•"/>
              <a:defRPr/>
            </a:pPr>
            <a:r>
              <a:rPr lang="en-US" sz="2400" noProof="0" dirty="0" smtClean="0">
                <a:solidFill>
                  <a:schemeClr val="bg1"/>
                </a:solidFill>
              </a:rPr>
              <a:t>Eye movements</a:t>
            </a:r>
          </a:p>
          <a:p>
            <a:pPr marL="800100" lvl="1" indent="-342900">
              <a:spcBef>
                <a:spcPct val="20000"/>
              </a:spcBef>
              <a:buFont typeface="Arial"/>
              <a:buChar char="•"/>
              <a:defRPr/>
            </a:pPr>
            <a:r>
              <a:rPr kumimoji="0" lang="en-US" sz="2400" b="0" i="0" u="none" strike="noStrike" kern="1200" cap="none" spc="0" normalizeH="0" dirty="0" smtClean="0">
                <a:ln>
                  <a:noFill/>
                </a:ln>
                <a:solidFill>
                  <a:schemeClr val="bg1"/>
                </a:solidFill>
                <a:effectLst/>
                <a:uLnTx/>
                <a:uFillTx/>
                <a:latin typeface="+mn-lt"/>
                <a:ea typeface="+mn-ea"/>
                <a:cs typeface="+mn-cs"/>
              </a:rPr>
              <a:t>Speaking styles</a:t>
            </a:r>
            <a:endParaRPr kumimoji="0" lang="en-US" sz="2400" b="0" i="0" u="none" strike="noStrike" kern="1200" cap="none" spc="0" normalizeH="0" noProof="0" dirty="0" smtClean="0">
              <a:ln>
                <a:noFill/>
              </a:ln>
              <a:solidFill>
                <a:schemeClr val="bg1"/>
              </a:solidFill>
              <a:effectLst/>
              <a:uLnTx/>
              <a:uFillTx/>
              <a:latin typeface="+mn-lt"/>
              <a:ea typeface="+mn-ea"/>
              <a:cs typeface="+mn-cs"/>
            </a:endParaRPr>
          </a:p>
        </p:txBody>
      </p:sp>
      <p:sp>
        <p:nvSpPr>
          <p:cNvPr id="9" name="Content Placeholder 2"/>
          <p:cNvSpPr txBox="1">
            <a:spLocks/>
          </p:cNvSpPr>
          <p:nvPr/>
        </p:nvSpPr>
        <p:spPr>
          <a:xfrm>
            <a:off x="4419600" y="2895600"/>
            <a:ext cx="4114800" cy="1447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400" b="0" i="0" u="none" strike="noStrike" kern="1200" cap="none" spc="0" normalizeH="0" baseline="0" noProof="0" dirty="0" smtClean="0">
                <a:ln>
                  <a:noFill/>
                </a:ln>
                <a:solidFill>
                  <a:srgbClr val="FFC000"/>
                </a:solidFill>
                <a:effectLst/>
                <a:uLnTx/>
                <a:uFillTx/>
                <a:latin typeface="+mn-lt"/>
                <a:ea typeface="+mn-ea"/>
                <a:cs typeface="+mn-cs"/>
              </a:rPr>
              <a:t>When you encounter someone with an unfriendly attitude, move on.</a:t>
            </a:r>
            <a:endParaRPr kumimoji="0" lang="en-US" sz="2400" b="0" i="0" u="none" strike="noStrike" kern="1200" cap="none" spc="0" normalizeH="0" noProof="0" dirty="0" smtClean="0">
              <a:ln>
                <a:noFill/>
              </a:ln>
              <a:solidFill>
                <a:srgbClr val="FFC000"/>
              </a:solidFill>
              <a:effectLst/>
              <a:uLnTx/>
              <a:uFillTx/>
              <a:latin typeface="+mn-lt"/>
              <a:ea typeface="+mn-ea"/>
              <a:cs typeface="+mn-cs"/>
            </a:endParaRPr>
          </a:p>
        </p:txBody>
      </p:sp>
      <p:pic>
        <p:nvPicPr>
          <p:cNvPr id="11" name="Picture 10" descr="http://bphillippe.files.wordpress.com/2013/05/small-talk-245599j.jpg">
            <a:hlinkClick r:id="rId2"/>
          </p:cNvPr>
          <p:cNvPicPr>
            <a:picLocks noChangeAspect="1" noChangeArrowheads="1"/>
          </p:cNvPicPr>
          <p:nvPr/>
        </p:nvPicPr>
        <p:blipFill>
          <a:blip r:embed="rId3" cstate="print"/>
          <a:srcRect/>
          <a:stretch>
            <a:fillRect/>
          </a:stretch>
        </p:blipFill>
        <p:spPr bwMode="auto">
          <a:xfrm>
            <a:off x="2362200" y="2819400"/>
            <a:ext cx="1524000" cy="1541319"/>
          </a:xfrm>
          <a:prstGeom prst="rect">
            <a:avLst/>
          </a:prstGeom>
          <a:noFill/>
        </p:spPr>
      </p:pic>
    </p:spTree>
    <p:extLst>
      <p:ext uri="{BB962C8B-B14F-4D97-AF65-F5344CB8AC3E}">
        <p14:creationId xmlns:p14="http://schemas.microsoft.com/office/powerpoint/2010/main" val="2963134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752600" cy="715962"/>
          </a:xfrm>
        </p:spPr>
        <p:txBody>
          <a:bodyPr>
            <a:normAutofit/>
          </a:bodyPr>
          <a:lstStyle/>
          <a:p>
            <a:pPr algn="l"/>
            <a:r>
              <a:rPr lang="en-US" sz="3200" b="1" i="1" dirty="0" smtClean="0">
                <a:solidFill>
                  <a:srgbClr val="00FF00"/>
                </a:solidFill>
              </a:rPr>
              <a:t>Secret #5</a:t>
            </a:r>
            <a:endParaRPr lang="en-US" sz="3200" b="1" i="1" dirty="0">
              <a:solidFill>
                <a:srgbClr val="00FF00"/>
              </a:solidFill>
            </a:endParaRPr>
          </a:p>
        </p:txBody>
      </p:sp>
      <p:sp>
        <p:nvSpPr>
          <p:cNvPr id="3" name="Content Placeholder 2"/>
          <p:cNvSpPr>
            <a:spLocks noGrp="1"/>
          </p:cNvSpPr>
          <p:nvPr>
            <p:ph idx="1"/>
          </p:nvPr>
        </p:nvSpPr>
        <p:spPr>
          <a:xfrm>
            <a:off x="2895600" y="304800"/>
            <a:ext cx="5105400" cy="1524000"/>
          </a:xfrm>
        </p:spPr>
        <p:txBody>
          <a:bodyPr>
            <a:noAutofit/>
          </a:bodyPr>
          <a:lstStyle/>
          <a:p>
            <a:pPr algn="ctr">
              <a:buNone/>
            </a:pPr>
            <a:r>
              <a:rPr lang="en-US" b="1" dirty="0" smtClean="0">
                <a:solidFill>
                  <a:srgbClr val="FFFF00"/>
                </a:solidFill>
              </a:rPr>
              <a:t>Master Prospectors </a:t>
            </a:r>
          </a:p>
          <a:p>
            <a:pPr algn="ctr">
              <a:buNone/>
            </a:pPr>
            <a:r>
              <a:rPr lang="en-US" b="1" dirty="0">
                <a:solidFill>
                  <a:srgbClr val="FFFF00"/>
                </a:solidFill>
              </a:rPr>
              <a:t>h</a:t>
            </a:r>
            <a:r>
              <a:rPr lang="en-US" b="1" dirty="0" smtClean="0">
                <a:solidFill>
                  <a:srgbClr val="FFFF00"/>
                </a:solidFill>
              </a:rPr>
              <a:t>ave a magical genie</a:t>
            </a:r>
            <a:endParaRPr lang="en-US" b="1" dirty="0">
              <a:solidFill>
                <a:srgbClr val="FFFF00"/>
              </a:solidFill>
            </a:endParaRPr>
          </a:p>
        </p:txBody>
      </p:sp>
      <p:sp>
        <p:nvSpPr>
          <p:cNvPr id="5" name="Content Placeholder 2"/>
          <p:cNvSpPr txBox="1">
            <a:spLocks/>
          </p:cNvSpPr>
          <p:nvPr/>
        </p:nvSpPr>
        <p:spPr>
          <a:xfrm>
            <a:off x="838200" y="1828800"/>
            <a:ext cx="7543800" cy="990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	Master</a:t>
            </a:r>
            <a:r>
              <a:rPr kumimoji="0" lang="en-US" sz="2400" b="0" i="0" u="none" strike="noStrike" kern="1200" cap="none" spc="0" normalizeH="0" noProof="0" dirty="0" smtClean="0">
                <a:ln>
                  <a:noFill/>
                </a:ln>
                <a:solidFill>
                  <a:schemeClr val="bg1"/>
                </a:solidFill>
                <a:effectLst/>
                <a:uLnTx/>
                <a:uFillTx/>
                <a:latin typeface="+mn-lt"/>
                <a:ea typeface="+mn-ea"/>
                <a:cs typeface="+mn-cs"/>
              </a:rPr>
              <a:t> Prospectors are Master Communicators.</a:t>
            </a:r>
          </a:p>
        </p:txBody>
      </p:sp>
      <p:sp>
        <p:nvSpPr>
          <p:cNvPr id="8" name="Content Placeholder 2"/>
          <p:cNvSpPr txBox="1">
            <a:spLocks/>
          </p:cNvSpPr>
          <p:nvPr/>
        </p:nvSpPr>
        <p:spPr>
          <a:xfrm>
            <a:off x="381000" y="5029200"/>
            <a:ext cx="8382000" cy="1219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400" dirty="0">
                <a:solidFill>
                  <a:schemeClr val="bg1"/>
                </a:solidFill>
              </a:rPr>
              <a:t>	</a:t>
            </a:r>
            <a:r>
              <a:rPr kumimoji="0" lang="en-US" sz="2400" b="0" i="0" u="none" strike="noStrike" kern="1200" cap="none" spc="0" normalizeH="0" noProof="0" dirty="0" smtClean="0">
                <a:ln>
                  <a:noFill/>
                </a:ln>
                <a:solidFill>
                  <a:schemeClr val="bg1"/>
                </a:solidFill>
                <a:effectLst/>
                <a:uLnTx/>
                <a:uFillTx/>
                <a:latin typeface="+mn-lt"/>
                <a:ea typeface="+mn-ea"/>
                <a:cs typeface="+mn-cs"/>
              </a:rPr>
              <a:t>Master Prospectors are master communicators because they are experts at matching and mirroring others.  It’s a key reason why they get so many </a:t>
            </a:r>
            <a:r>
              <a:rPr kumimoji="0" lang="en-US" sz="2400" b="0" i="0" u="none" strike="noStrike" kern="1200" cap="none" spc="0" normalizeH="0" noProof="0" dirty="0" err="1" smtClean="0">
                <a:ln>
                  <a:noFill/>
                </a:ln>
                <a:solidFill>
                  <a:schemeClr val="bg1"/>
                </a:solidFill>
                <a:effectLst/>
                <a:uLnTx/>
                <a:uFillTx/>
                <a:latin typeface="+mn-lt"/>
                <a:ea typeface="+mn-ea"/>
                <a:cs typeface="+mn-cs"/>
              </a:rPr>
              <a:t>mor</a:t>
            </a:r>
            <a:r>
              <a:rPr lang="en-US" sz="2400" dirty="0" smtClean="0">
                <a:solidFill>
                  <a:schemeClr val="bg1"/>
                </a:solidFill>
              </a:rPr>
              <a:t>e “yeses” than “</a:t>
            </a:r>
            <a:r>
              <a:rPr lang="en-US" sz="2400" dirty="0" err="1" smtClean="0">
                <a:solidFill>
                  <a:schemeClr val="bg1"/>
                </a:solidFill>
              </a:rPr>
              <a:t>nos</a:t>
            </a:r>
            <a:r>
              <a:rPr lang="en-US" sz="2400" dirty="0" smtClean="0">
                <a:solidFill>
                  <a:schemeClr val="bg1"/>
                </a:solidFill>
              </a:rPr>
              <a:t>”!</a:t>
            </a:r>
            <a:endParaRPr kumimoji="0" lang="en-US" sz="2400" b="0" i="0" u="none" strike="noStrike" kern="1200" cap="none" spc="0" normalizeH="0" noProof="0" dirty="0" smtClean="0">
              <a:ln>
                <a:noFill/>
              </a:ln>
              <a:solidFill>
                <a:schemeClr val="bg1"/>
              </a:solidFill>
              <a:effectLst/>
              <a:uLnTx/>
              <a:uFillTx/>
              <a:latin typeface="+mn-lt"/>
              <a:ea typeface="+mn-ea"/>
              <a:cs typeface="+mn-cs"/>
            </a:endParaRPr>
          </a:p>
        </p:txBody>
      </p:sp>
      <p:sp>
        <p:nvSpPr>
          <p:cNvPr id="9" name="Content Placeholder 2"/>
          <p:cNvSpPr txBox="1">
            <a:spLocks/>
          </p:cNvSpPr>
          <p:nvPr/>
        </p:nvSpPr>
        <p:spPr>
          <a:xfrm>
            <a:off x="838200" y="2819400"/>
            <a:ext cx="3429000" cy="16002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bg1"/>
                </a:solidFill>
                <a:effectLst/>
                <a:uLnTx/>
                <a:uFillTx/>
                <a:latin typeface="+mn-lt"/>
                <a:ea typeface="+mn-ea"/>
                <a:cs typeface="+mn-cs"/>
              </a:rPr>
              <a:t>Master Prospectors can</a:t>
            </a:r>
            <a:r>
              <a:rPr kumimoji="0" lang="en-US" sz="2600" b="0" i="0" u="none" strike="noStrike" kern="1200" cap="none" spc="0" normalizeH="0" noProof="0" dirty="0" smtClean="0">
                <a:ln>
                  <a:noFill/>
                </a:ln>
                <a:solidFill>
                  <a:schemeClr val="bg1"/>
                </a:solidFill>
                <a:effectLst/>
                <a:uLnTx/>
                <a:uFillTx/>
                <a:latin typeface="+mn-lt"/>
                <a:ea typeface="+mn-ea"/>
                <a:cs typeface="+mn-cs"/>
              </a:rPr>
              <a:t> have strangers tell them their hearts desire in just a matter of minutes.</a:t>
            </a:r>
          </a:p>
        </p:txBody>
      </p:sp>
      <p:pic>
        <p:nvPicPr>
          <p:cNvPr id="6" name="Picture 5"/>
          <p:cNvPicPr>
            <a:picLocks noChangeAspect="1"/>
          </p:cNvPicPr>
          <p:nvPr/>
        </p:nvPicPr>
        <p:blipFill>
          <a:blip r:embed="rId2"/>
          <a:stretch>
            <a:fillRect/>
          </a:stretch>
        </p:blipFill>
        <p:spPr>
          <a:xfrm>
            <a:off x="5105400" y="2743200"/>
            <a:ext cx="2531672" cy="1930400"/>
          </a:xfrm>
          <a:prstGeom prst="rect">
            <a:avLst/>
          </a:prstGeom>
        </p:spPr>
      </p:pic>
    </p:spTree>
    <p:extLst>
      <p:ext uri="{BB962C8B-B14F-4D97-AF65-F5344CB8AC3E}">
        <p14:creationId xmlns:p14="http://schemas.microsoft.com/office/powerpoint/2010/main" val="14199147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752600" cy="715962"/>
          </a:xfrm>
        </p:spPr>
        <p:txBody>
          <a:bodyPr>
            <a:normAutofit/>
          </a:bodyPr>
          <a:lstStyle/>
          <a:p>
            <a:pPr algn="l"/>
            <a:r>
              <a:rPr lang="en-US" sz="3200" b="1" i="1" dirty="0" smtClean="0">
                <a:solidFill>
                  <a:srgbClr val="00FF00"/>
                </a:solidFill>
              </a:rPr>
              <a:t>Secret #6</a:t>
            </a:r>
            <a:endParaRPr lang="en-US" sz="3200" b="1" i="1" dirty="0">
              <a:solidFill>
                <a:srgbClr val="00FF00"/>
              </a:solidFill>
            </a:endParaRPr>
          </a:p>
        </p:txBody>
      </p:sp>
      <p:sp>
        <p:nvSpPr>
          <p:cNvPr id="3" name="Content Placeholder 2"/>
          <p:cNvSpPr>
            <a:spLocks noGrp="1"/>
          </p:cNvSpPr>
          <p:nvPr>
            <p:ph idx="1"/>
          </p:nvPr>
        </p:nvSpPr>
        <p:spPr>
          <a:xfrm>
            <a:off x="2895600" y="304800"/>
            <a:ext cx="5105400" cy="1524000"/>
          </a:xfrm>
        </p:spPr>
        <p:txBody>
          <a:bodyPr>
            <a:noAutofit/>
          </a:bodyPr>
          <a:lstStyle/>
          <a:p>
            <a:pPr algn="ctr">
              <a:buNone/>
            </a:pPr>
            <a:r>
              <a:rPr lang="en-US" b="1" dirty="0" smtClean="0">
                <a:solidFill>
                  <a:srgbClr val="FFFF00"/>
                </a:solidFill>
              </a:rPr>
              <a:t>Master Prospectors </a:t>
            </a:r>
          </a:p>
          <a:p>
            <a:pPr algn="ctr">
              <a:buNone/>
            </a:pPr>
            <a:r>
              <a:rPr lang="en-US" b="1" dirty="0" smtClean="0">
                <a:solidFill>
                  <a:srgbClr val="FFFF00"/>
                </a:solidFill>
              </a:rPr>
              <a:t>love to build bridges</a:t>
            </a:r>
            <a:endParaRPr lang="en-US" b="1" dirty="0">
              <a:solidFill>
                <a:srgbClr val="FFFF00"/>
              </a:solidFill>
            </a:endParaRPr>
          </a:p>
        </p:txBody>
      </p:sp>
      <p:sp>
        <p:nvSpPr>
          <p:cNvPr id="5" name="Content Placeholder 2"/>
          <p:cNvSpPr txBox="1">
            <a:spLocks/>
          </p:cNvSpPr>
          <p:nvPr/>
        </p:nvSpPr>
        <p:spPr>
          <a:xfrm>
            <a:off x="381000" y="2133600"/>
            <a:ext cx="8229600" cy="990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	Here’s a powerful truth that the Masters live by:  </a:t>
            </a:r>
            <a:r>
              <a:rPr kumimoji="0" lang="en-US" sz="2400" b="0" i="1" u="none" strike="noStrike" kern="1200" cap="none" spc="0" normalizeH="0" baseline="0" noProof="0" dirty="0" smtClean="0">
                <a:ln>
                  <a:noFill/>
                </a:ln>
                <a:solidFill>
                  <a:schemeClr val="bg1"/>
                </a:solidFill>
                <a:effectLst/>
                <a:uLnTx/>
                <a:uFillTx/>
                <a:latin typeface="+mn-lt"/>
                <a:ea typeface="+mn-ea"/>
                <a:cs typeface="+mn-cs"/>
              </a:rPr>
              <a:t>A “stranger” is simply a friend you haven’t met yet.</a:t>
            </a:r>
            <a:endParaRPr kumimoji="0" lang="en-US" sz="2400" b="0" i="1" u="none" strike="noStrike" kern="1200" cap="none" spc="0" normalizeH="0" noProof="0" dirty="0" smtClean="0">
              <a:ln>
                <a:noFill/>
              </a:ln>
              <a:solidFill>
                <a:schemeClr val="bg1"/>
              </a:solidFill>
              <a:effectLst/>
              <a:uLnTx/>
              <a:uFillTx/>
              <a:latin typeface="+mn-lt"/>
              <a:ea typeface="+mn-ea"/>
              <a:cs typeface="+mn-cs"/>
            </a:endParaRPr>
          </a:p>
        </p:txBody>
      </p:sp>
      <p:sp>
        <p:nvSpPr>
          <p:cNvPr id="8" name="Content Placeholder 2"/>
          <p:cNvSpPr txBox="1">
            <a:spLocks/>
          </p:cNvSpPr>
          <p:nvPr/>
        </p:nvSpPr>
        <p:spPr>
          <a:xfrm>
            <a:off x="4495800" y="3429000"/>
            <a:ext cx="2590800" cy="1371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400" dirty="0">
                <a:solidFill>
                  <a:schemeClr val="bg1"/>
                </a:solidFill>
              </a:rPr>
              <a:t>	</a:t>
            </a:r>
            <a:r>
              <a:rPr kumimoji="0" lang="en-US" sz="2400" b="0" i="0" u="none" strike="noStrike" kern="1200" cap="none" spc="0" normalizeH="0" noProof="0" dirty="0" smtClean="0">
                <a:ln>
                  <a:noFill/>
                </a:ln>
                <a:solidFill>
                  <a:schemeClr val="bg1"/>
                </a:solidFill>
                <a:effectLst/>
                <a:uLnTx/>
                <a:uFillTx/>
                <a:latin typeface="+mn-lt"/>
                <a:ea typeface="+mn-ea"/>
                <a:cs typeface="+mn-cs"/>
              </a:rPr>
              <a:t>Every Master Prospector has a creed</a:t>
            </a:r>
          </a:p>
        </p:txBody>
      </p:sp>
      <p:sp>
        <p:nvSpPr>
          <p:cNvPr id="7" name="Content Placeholder 2"/>
          <p:cNvSpPr txBox="1">
            <a:spLocks/>
          </p:cNvSpPr>
          <p:nvPr/>
        </p:nvSpPr>
        <p:spPr>
          <a:xfrm>
            <a:off x="1905000" y="5257800"/>
            <a:ext cx="5715000" cy="1371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400" dirty="0">
                <a:solidFill>
                  <a:schemeClr val="bg1"/>
                </a:solidFill>
              </a:rPr>
              <a:t>	</a:t>
            </a:r>
            <a:r>
              <a:rPr kumimoji="0" lang="en-US" sz="2400" b="1" i="1" u="none" strike="noStrike" kern="1200" cap="none" spc="0" normalizeH="0" noProof="0" dirty="0" smtClean="0">
                <a:ln>
                  <a:noFill/>
                </a:ln>
                <a:solidFill>
                  <a:srgbClr val="FFC000"/>
                </a:solidFill>
                <a:effectLst/>
                <a:uLnTx/>
                <a:uFillTx/>
                <a:latin typeface="+mn-lt"/>
                <a:ea typeface="+mn-ea"/>
                <a:cs typeface="+mn-cs"/>
              </a:rPr>
              <a:t>People don’t care how much you know</a:t>
            </a:r>
          </a:p>
          <a:p>
            <a:pPr marL="342900" marR="0" lvl="0" indent="-342900" algn="l" defTabSz="914400" rtl="0" eaLnBrk="1" fontAlgn="auto" latinLnBrk="0" hangingPunct="1">
              <a:lnSpc>
                <a:spcPct val="100000"/>
              </a:lnSpc>
              <a:spcBef>
                <a:spcPct val="20000"/>
              </a:spcBef>
              <a:spcAft>
                <a:spcPts val="0"/>
              </a:spcAft>
              <a:buClrTx/>
              <a:buSzTx/>
              <a:tabLst/>
              <a:defRPr/>
            </a:pPr>
            <a:r>
              <a:rPr lang="en-US" sz="2400" b="1" i="1" dirty="0" smtClean="0">
                <a:solidFill>
                  <a:srgbClr val="FFC000"/>
                </a:solidFill>
              </a:rPr>
              <a:t>	until they know how much you care.</a:t>
            </a:r>
            <a:endParaRPr kumimoji="0" lang="en-US" sz="2400" b="1" i="1" u="none" strike="noStrike" kern="1200" cap="none" spc="0" normalizeH="0" noProof="0" dirty="0" smtClean="0">
              <a:ln>
                <a:noFill/>
              </a:ln>
              <a:solidFill>
                <a:srgbClr val="FFC000"/>
              </a:solidFill>
              <a:effectLst/>
              <a:uLnTx/>
              <a:uFillTx/>
              <a:latin typeface="+mn-lt"/>
              <a:ea typeface="+mn-ea"/>
              <a:cs typeface="+mn-cs"/>
            </a:endParaRPr>
          </a:p>
        </p:txBody>
      </p:sp>
      <p:pic>
        <p:nvPicPr>
          <p:cNvPr id="9" name="Picture 6" descr="http://ak7.picdn.net/shutterstock/videos/2311307/preview/stock-footage-business-people-talking-to-each-other-against-a-white-background.jpg">
            <a:hlinkClick r:id="rId2"/>
          </p:cNvPr>
          <p:cNvPicPr>
            <a:picLocks noChangeAspect="1" noChangeArrowheads="1"/>
          </p:cNvPicPr>
          <p:nvPr/>
        </p:nvPicPr>
        <p:blipFill>
          <a:blip r:embed="rId3"/>
          <a:srcRect/>
          <a:stretch>
            <a:fillRect/>
          </a:stretch>
        </p:blipFill>
        <p:spPr bwMode="auto">
          <a:xfrm>
            <a:off x="1524000" y="3352800"/>
            <a:ext cx="2743200" cy="1536193"/>
          </a:xfrm>
          <a:prstGeom prst="rect">
            <a:avLst/>
          </a:prstGeom>
          <a:noFill/>
          <a:ln w="12700">
            <a:solidFill>
              <a:schemeClr val="tx1"/>
            </a:solidFill>
          </a:ln>
        </p:spPr>
      </p:pic>
    </p:spTree>
    <p:extLst>
      <p:ext uri="{BB962C8B-B14F-4D97-AF65-F5344CB8AC3E}">
        <p14:creationId xmlns:p14="http://schemas.microsoft.com/office/powerpoint/2010/main" val="16190210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752600" cy="715962"/>
          </a:xfrm>
        </p:spPr>
        <p:txBody>
          <a:bodyPr>
            <a:normAutofit/>
          </a:bodyPr>
          <a:lstStyle/>
          <a:p>
            <a:pPr algn="l"/>
            <a:r>
              <a:rPr lang="en-US" sz="3200" b="1" i="1" dirty="0" smtClean="0">
                <a:solidFill>
                  <a:srgbClr val="00FF00"/>
                </a:solidFill>
              </a:rPr>
              <a:t>Secret #6</a:t>
            </a:r>
            <a:endParaRPr lang="en-US" sz="3200" b="1" i="1" dirty="0">
              <a:solidFill>
                <a:srgbClr val="00FF00"/>
              </a:solidFill>
            </a:endParaRPr>
          </a:p>
        </p:txBody>
      </p:sp>
      <p:sp>
        <p:nvSpPr>
          <p:cNvPr id="3" name="Content Placeholder 2"/>
          <p:cNvSpPr>
            <a:spLocks noGrp="1"/>
          </p:cNvSpPr>
          <p:nvPr>
            <p:ph idx="1"/>
          </p:nvPr>
        </p:nvSpPr>
        <p:spPr>
          <a:xfrm>
            <a:off x="2895600" y="304800"/>
            <a:ext cx="5105400" cy="1524000"/>
          </a:xfrm>
        </p:spPr>
        <p:txBody>
          <a:bodyPr>
            <a:noAutofit/>
          </a:bodyPr>
          <a:lstStyle/>
          <a:p>
            <a:pPr algn="ctr">
              <a:buNone/>
            </a:pPr>
            <a:r>
              <a:rPr lang="en-US" b="1" dirty="0" smtClean="0">
                <a:solidFill>
                  <a:srgbClr val="FFFF00"/>
                </a:solidFill>
              </a:rPr>
              <a:t>Master Prospectors </a:t>
            </a:r>
          </a:p>
          <a:p>
            <a:pPr algn="ctr">
              <a:buNone/>
            </a:pPr>
            <a:r>
              <a:rPr lang="en-US" b="1" dirty="0" smtClean="0">
                <a:solidFill>
                  <a:srgbClr val="FFFF00"/>
                </a:solidFill>
              </a:rPr>
              <a:t>love to build bridges</a:t>
            </a:r>
            <a:endParaRPr lang="en-US" b="1" dirty="0">
              <a:solidFill>
                <a:srgbClr val="FFFF00"/>
              </a:solidFill>
            </a:endParaRPr>
          </a:p>
        </p:txBody>
      </p:sp>
      <p:sp>
        <p:nvSpPr>
          <p:cNvPr id="5" name="Content Placeholder 2"/>
          <p:cNvSpPr txBox="1">
            <a:spLocks/>
          </p:cNvSpPr>
          <p:nvPr/>
        </p:nvSpPr>
        <p:spPr>
          <a:xfrm>
            <a:off x="381000" y="1828800"/>
            <a:ext cx="8458200" cy="1524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200" b="0" i="0" u="none" strike="noStrike" kern="1200" cap="none" spc="0" normalizeH="0" baseline="0" noProof="0" dirty="0" smtClean="0">
                <a:ln>
                  <a:noFill/>
                </a:ln>
                <a:solidFill>
                  <a:schemeClr val="bg1"/>
                </a:solidFill>
                <a:effectLst/>
                <a:uLnTx/>
                <a:uFillTx/>
                <a:latin typeface="+mn-lt"/>
                <a:ea typeface="+mn-ea"/>
                <a:cs typeface="+mn-cs"/>
              </a:rPr>
              <a:t>Too often, people new to our business are so anxious to get people</a:t>
            </a:r>
            <a:r>
              <a:rPr kumimoji="0" lang="en-US" sz="2200" b="0" i="0" u="none" strike="noStrike" kern="1200" cap="none" spc="0" normalizeH="0" noProof="0" dirty="0" smtClean="0">
                <a:ln>
                  <a:noFill/>
                </a:ln>
                <a:solidFill>
                  <a:schemeClr val="bg1"/>
                </a:solidFill>
                <a:effectLst/>
                <a:uLnTx/>
                <a:uFillTx/>
                <a:latin typeface="+mn-lt"/>
                <a:ea typeface="+mn-ea"/>
                <a:cs typeface="+mn-cs"/>
              </a:rPr>
              <a:t> into their network that the first thing they do when introduced to some is to blurt out, </a:t>
            </a:r>
            <a:r>
              <a:rPr kumimoji="0" lang="en-US" sz="2200" b="0" i="1" u="none" strike="noStrike" kern="1200" cap="none" spc="0" normalizeH="0" noProof="0" dirty="0" smtClean="0">
                <a:ln>
                  <a:noFill/>
                </a:ln>
                <a:solidFill>
                  <a:srgbClr val="FFC000"/>
                </a:solidFill>
                <a:effectLst/>
                <a:uLnTx/>
                <a:uFillTx/>
                <a:latin typeface="+mn-lt"/>
                <a:ea typeface="+mn-ea"/>
                <a:cs typeface="+mn-cs"/>
              </a:rPr>
              <a:t>“Hi, my name is Anxious Archie.  </a:t>
            </a:r>
            <a:r>
              <a:rPr kumimoji="0" lang="en-US" sz="2200" b="0" i="1" u="none" strike="noStrike" kern="1200" cap="none" spc="0" normalizeH="0" noProof="0" dirty="0" err="1" smtClean="0">
                <a:ln>
                  <a:noFill/>
                </a:ln>
                <a:solidFill>
                  <a:srgbClr val="FFC000"/>
                </a:solidFill>
                <a:effectLst/>
                <a:uLnTx/>
                <a:uFillTx/>
                <a:latin typeface="+mn-lt"/>
                <a:ea typeface="+mn-ea"/>
                <a:cs typeface="+mn-cs"/>
              </a:rPr>
              <a:t>Wanna</a:t>
            </a:r>
            <a:r>
              <a:rPr kumimoji="0" lang="en-US" sz="2200" b="0" i="1" u="none" strike="noStrike" kern="1200" cap="none" spc="0" normalizeH="0" noProof="0" dirty="0" smtClean="0">
                <a:ln>
                  <a:noFill/>
                </a:ln>
                <a:solidFill>
                  <a:srgbClr val="FFC000"/>
                </a:solidFill>
                <a:effectLst/>
                <a:uLnTx/>
                <a:uFillTx/>
                <a:latin typeface="+mn-lt"/>
                <a:ea typeface="+mn-ea"/>
                <a:cs typeface="+mn-cs"/>
              </a:rPr>
              <a:t> become a distributor?”</a:t>
            </a:r>
          </a:p>
        </p:txBody>
      </p:sp>
      <p:sp>
        <p:nvSpPr>
          <p:cNvPr id="8" name="Content Placeholder 2"/>
          <p:cNvSpPr txBox="1">
            <a:spLocks/>
          </p:cNvSpPr>
          <p:nvPr/>
        </p:nvSpPr>
        <p:spPr>
          <a:xfrm>
            <a:off x="533400" y="5029200"/>
            <a:ext cx="4572000" cy="1219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400" dirty="0">
                <a:solidFill>
                  <a:schemeClr val="bg1"/>
                </a:solidFill>
              </a:rPr>
              <a:t>	</a:t>
            </a:r>
            <a:r>
              <a:rPr kumimoji="0" lang="en-US" sz="2400" b="0" i="0" u="none" strike="noStrike" kern="1200" cap="none" spc="0" normalizeH="0" noProof="0" dirty="0" smtClean="0">
                <a:ln>
                  <a:noFill/>
                </a:ln>
                <a:solidFill>
                  <a:schemeClr val="bg1"/>
                </a:solidFill>
                <a:effectLst/>
                <a:uLnTx/>
                <a:uFillTx/>
                <a:latin typeface="+mn-lt"/>
                <a:ea typeface="+mn-ea"/>
                <a:cs typeface="+mn-cs"/>
              </a:rPr>
              <a:t>When you’ve mastered the art of making friends, </a:t>
            </a:r>
            <a:r>
              <a:rPr kumimoji="0" lang="en-US" sz="2400" b="0" i="1" u="none" strike="noStrike" kern="1200" cap="none" spc="0" normalizeH="0" noProof="0" dirty="0" smtClean="0">
                <a:ln>
                  <a:noFill/>
                </a:ln>
                <a:solidFill>
                  <a:schemeClr val="bg1"/>
                </a:solidFill>
                <a:effectLst/>
                <a:uLnTx/>
                <a:uFillTx/>
                <a:latin typeface="+mn-lt"/>
                <a:ea typeface="+mn-ea"/>
                <a:cs typeface="+mn-cs"/>
              </a:rPr>
              <a:t>you never need to search for prospects!</a:t>
            </a:r>
          </a:p>
        </p:txBody>
      </p:sp>
      <p:sp>
        <p:nvSpPr>
          <p:cNvPr id="9" name="Content Placeholder 2"/>
          <p:cNvSpPr txBox="1">
            <a:spLocks/>
          </p:cNvSpPr>
          <p:nvPr/>
        </p:nvSpPr>
        <p:spPr>
          <a:xfrm>
            <a:off x="381000" y="3886200"/>
            <a:ext cx="8153400" cy="609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	Make a friend </a:t>
            </a:r>
            <a:r>
              <a:rPr kumimoji="0" lang="en-US" sz="2400" b="0" i="1" u="sng" strike="noStrike" kern="1200" cap="none" spc="0" normalizeH="0" baseline="0" noProof="0" dirty="0" smtClean="0">
                <a:ln>
                  <a:noFill/>
                </a:ln>
                <a:solidFill>
                  <a:schemeClr val="bg1"/>
                </a:solidFill>
                <a:effectLst/>
                <a:uLnTx/>
                <a:uFillTx/>
                <a:latin typeface="+mn-lt"/>
                <a:ea typeface="+mn-ea"/>
                <a:cs typeface="+mn-cs"/>
              </a:rPr>
              <a:t>first!</a:t>
            </a:r>
            <a:r>
              <a:rPr kumimoji="0" lang="en-US" sz="2400" b="0" i="0" u="none" strike="noStrike" kern="1200" cap="none" spc="0" normalizeH="0" baseline="0" noProof="0" dirty="0" smtClean="0">
                <a:ln>
                  <a:noFill/>
                </a:ln>
                <a:solidFill>
                  <a:schemeClr val="bg1"/>
                </a:solidFill>
                <a:effectLst/>
                <a:uLnTx/>
                <a:uFillTx/>
                <a:latin typeface="+mn-lt"/>
                <a:ea typeface="+mn-ea"/>
                <a:cs typeface="+mn-cs"/>
              </a:rPr>
              <a:t>    The time you invest will work wonders.</a:t>
            </a:r>
            <a:endParaRPr kumimoji="0" lang="en-US" sz="2400" b="0" i="0" u="none" strike="noStrike" kern="1200" cap="none" spc="0" normalizeH="0" noProof="0" dirty="0" smtClean="0">
              <a:ln>
                <a:noFill/>
              </a:ln>
              <a:solidFill>
                <a:schemeClr val="bg1"/>
              </a:solidFill>
              <a:effectLst/>
              <a:uLnTx/>
              <a:uFillTx/>
              <a:latin typeface="+mn-lt"/>
              <a:ea typeface="+mn-ea"/>
              <a:cs typeface="+mn-cs"/>
            </a:endParaRPr>
          </a:p>
        </p:txBody>
      </p:sp>
      <p:sp>
        <p:nvSpPr>
          <p:cNvPr id="11" name="Content Placeholder 2"/>
          <p:cNvSpPr txBox="1">
            <a:spLocks/>
          </p:cNvSpPr>
          <p:nvPr/>
        </p:nvSpPr>
        <p:spPr>
          <a:xfrm>
            <a:off x="4419600" y="3124200"/>
            <a:ext cx="1981200" cy="609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000" b="1" i="0" u="none" strike="noStrike" kern="1200" cap="none" spc="0" normalizeH="0" baseline="0" noProof="0" dirty="0" smtClean="0">
                <a:ln>
                  <a:noFill/>
                </a:ln>
                <a:solidFill>
                  <a:srgbClr val="00FF00"/>
                </a:solidFill>
                <a:effectLst/>
                <a:uLnTx/>
                <a:uFillTx/>
                <a:latin typeface="+mn-lt"/>
                <a:ea typeface="+mn-ea"/>
                <a:cs typeface="+mn-cs"/>
              </a:rPr>
              <a:t>WRONG!</a:t>
            </a:r>
            <a:endParaRPr kumimoji="0" lang="en-US" sz="3000" b="1" i="0" u="none" strike="noStrike" kern="1200" cap="none" spc="0" normalizeH="0" noProof="0" dirty="0" smtClean="0">
              <a:ln>
                <a:noFill/>
              </a:ln>
              <a:solidFill>
                <a:srgbClr val="00FF00"/>
              </a:solidFill>
              <a:effectLst/>
              <a:uLnTx/>
              <a:uFillTx/>
              <a:latin typeface="+mn-lt"/>
              <a:ea typeface="+mn-ea"/>
              <a:cs typeface="+mn-cs"/>
            </a:endParaRPr>
          </a:p>
        </p:txBody>
      </p:sp>
      <p:pic>
        <p:nvPicPr>
          <p:cNvPr id="1028" name="Picture 4" descr="http://www.playingmom.com/wp-content/uploads/2010/12/makingfriends.jpg">
            <a:hlinkClick r:id="rId2"/>
          </p:cNvPr>
          <p:cNvPicPr>
            <a:picLocks noChangeAspect="1" noChangeArrowheads="1"/>
          </p:cNvPicPr>
          <p:nvPr/>
        </p:nvPicPr>
        <p:blipFill>
          <a:blip r:embed="rId3"/>
          <a:srcRect/>
          <a:stretch>
            <a:fillRect/>
          </a:stretch>
        </p:blipFill>
        <p:spPr bwMode="auto">
          <a:xfrm>
            <a:off x="5562600" y="4724400"/>
            <a:ext cx="2436319" cy="1784604"/>
          </a:xfrm>
          <a:prstGeom prst="rect">
            <a:avLst/>
          </a:prstGeom>
          <a:noFill/>
          <a:ln w="12700">
            <a:solidFill>
              <a:schemeClr val="tx1"/>
            </a:solidFill>
          </a:ln>
        </p:spPr>
      </p:pic>
    </p:spTree>
    <p:extLst>
      <p:ext uri="{BB962C8B-B14F-4D97-AF65-F5344CB8AC3E}">
        <p14:creationId xmlns:p14="http://schemas.microsoft.com/office/powerpoint/2010/main" val="28735272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heckerboard(across)">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543800" cy="1143000"/>
          </a:xfrm>
        </p:spPr>
        <p:txBody>
          <a:bodyPr>
            <a:normAutofit fontScale="90000"/>
          </a:bodyPr>
          <a:lstStyle/>
          <a:p>
            <a:r>
              <a:rPr lang="en-US" sz="3600" b="1" dirty="0" smtClean="0">
                <a:solidFill>
                  <a:srgbClr val="FFFF00"/>
                </a:solidFill>
              </a:rPr>
              <a:t>Network Marketers the world over invariably fall into one of three categories</a:t>
            </a:r>
            <a:endParaRPr lang="en-US" sz="3600" b="1" dirty="0">
              <a:solidFill>
                <a:srgbClr val="FFFF00"/>
              </a:solidFill>
            </a:endParaRPr>
          </a:p>
        </p:txBody>
      </p:sp>
      <p:sp>
        <p:nvSpPr>
          <p:cNvPr id="3" name="Content Placeholder 2"/>
          <p:cNvSpPr>
            <a:spLocks noGrp="1"/>
          </p:cNvSpPr>
          <p:nvPr>
            <p:ph idx="1"/>
          </p:nvPr>
        </p:nvSpPr>
        <p:spPr>
          <a:xfrm>
            <a:off x="457200" y="1676400"/>
            <a:ext cx="8229600" cy="4876800"/>
          </a:xfrm>
        </p:spPr>
        <p:txBody>
          <a:bodyPr>
            <a:normAutofit fontScale="92500" lnSpcReduction="20000"/>
          </a:bodyPr>
          <a:lstStyle/>
          <a:p>
            <a:r>
              <a:rPr lang="en-US" sz="2800" dirty="0" smtClean="0">
                <a:solidFill>
                  <a:schemeClr val="bg1"/>
                </a:solidFill>
              </a:rPr>
              <a:t>Group One</a:t>
            </a:r>
          </a:p>
          <a:p>
            <a:pPr lvl="1"/>
            <a:r>
              <a:rPr lang="en-US" sz="2400" dirty="0" smtClean="0">
                <a:solidFill>
                  <a:schemeClr val="bg1"/>
                </a:solidFill>
              </a:rPr>
              <a:t>Those who like to prospect</a:t>
            </a:r>
          </a:p>
          <a:p>
            <a:pPr lvl="1"/>
            <a:r>
              <a:rPr lang="en-US" sz="2400" dirty="0" smtClean="0">
                <a:solidFill>
                  <a:schemeClr val="bg1"/>
                </a:solidFill>
              </a:rPr>
              <a:t>Act of prospecting flows naturally and effortlessly</a:t>
            </a:r>
          </a:p>
          <a:p>
            <a:pPr lvl="1"/>
            <a:endParaRPr lang="en-US" sz="1500" dirty="0" smtClean="0">
              <a:solidFill>
                <a:schemeClr val="bg1"/>
              </a:solidFill>
            </a:endParaRPr>
          </a:p>
          <a:p>
            <a:r>
              <a:rPr lang="en-US" sz="2800" dirty="0" smtClean="0">
                <a:solidFill>
                  <a:schemeClr val="bg1"/>
                </a:solidFill>
              </a:rPr>
              <a:t>Group Two</a:t>
            </a:r>
          </a:p>
          <a:p>
            <a:pPr lvl="1"/>
            <a:r>
              <a:rPr lang="en-US" sz="2400" dirty="0" smtClean="0">
                <a:solidFill>
                  <a:schemeClr val="bg1"/>
                </a:solidFill>
              </a:rPr>
              <a:t>Those who are uncomfortable with it but do it anyway</a:t>
            </a:r>
          </a:p>
          <a:p>
            <a:pPr lvl="1"/>
            <a:r>
              <a:rPr lang="en-US" sz="2400" dirty="0" smtClean="0">
                <a:solidFill>
                  <a:schemeClr val="bg1"/>
                </a:solidFill>
              </a:rPr>
              <a:t>They do it no matter how uncomfortable</a:t>
            </a:r>
          </a:p>
          <a:p>
            <a:pPr lvl="1"/>
            <a:r>
              <a:rPr lang="en-US" sz="2400" dirty="0" smtClean="0">
                <a:solidFill>
                  <a:schemeClr val="bg1"/>
                </a:solidFill>
              </a:rPr>
              <a:t>Soon graduate to group one</a:t>
            </a:r>
          </a:p>
          <a:p>
            <a:pPr lvl="1"/>
            <a:endParaRPr lang="en-US" sz="1500" dirty="0" smtClean="0">
              <a:solidFill>
                <a:schemeClr val="bg1"/>
              </a:solidFill>
            </a:endParaRPr>
          </a:p>
          <a:p>
            <a:r>
              <a:rPr lang="en-US" sz="2800" dirty="0" smtClean="0">
                <a:solidFill>
                  <a:schemeClr val="bg1"/>
                </a:solidFill>
              </a:rPr>
              <a:t>Group Three</a:t>
            </a:r>
          </a:p>
          <a:p>
            <a:pPr lvl="1"/>
            <a:r>
              <a:rPr lang="en-US" sz="2400" dirty="0" smtClean="0">
                <a:solidFill>
                  <a:schemeClr val="bg1"/>
                </a:solidFill>
              </a:rPr>
              <a:t>Those who don’t like prospecting at all</a:t>
            </a:r>
          </a:p>
          <a:p>
            <a:pPr lvl="1"/>
            <a:r>
              <a:rPr lang="en-US" sz="2400" dirty="0" smtClean="0">
                <a:solidFill>
                  <a:schemeClr val="bg1"/>
                </a:solidFill>
              </a:rPr>
              <a:t>Prospecting is unpleasant, even frightening so they choose not to do much of it</a:t>
            </a:r>
          </a:p>
          <a:p>
            <a:pPr lvl="1"/>
            <a:r>
              <a:rPr lang="en-US" sz="2400" dirty="0" smtClean="0">
                <a:solidFill>
                  <a:schemeClr val="bg1"/>
                </a:solidFill>
              </a:rPr>
              <a:t>Success continues to elude them</a:t>
            </a:r>
            <a:endParaRPr lang="en-US" sz="2400" dirty="0">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752600" cy="715962"/>
          </a:xfrm>
        </p:spPr>
        <p:txBody>
          <a:bodyPr>
            <a:normAutofit/>
          </a:bodyPr>
          <a:lstStyle/>
          <a:p>
            <a:pPr algn="l"/>
            <a:r>
              <a:rPr lang="en-US" sz="3200" b="1" i="1" dirty="0" smtClean="0">
                <a:solidFill>
                  <a:srgbClr val="00FF00"/>
                </a:solidFill>
              </a:rPr>
              <a:t>Secret #1</a:t>
            </a:r>
            <a:endParaRPr lang="en-US" sz="3200" b="1" i="1" dirty="0">
              <a:solidFill>
                <a:srgbClr val="00FF00"/>
              </a:solidFill>
            </a:endParaRPr>
          </a:p>
        </p:txBody>
      </p:sp>
      <p:sp>
        <p:nvSpPr>
          <p:cNvPr id="3" name="Content Placeholder 2"/>
          <p:cNvSpPr>
            <a:spLocks noGrp="1"/>
          </p:cNvSpPr>
          <p:nvPr>
            <p:ph idx="1"/>
          </p:nvPr>
        </p:nvSpPr>
        <p:spPr>
          <a:xfrm>
            <a:off x="2895600" y="304800"/>
            <a:ext cx="4724400" cy="1066800"/>
          </a:xfrm>
        </p:spPr>
        <p:txBody>
          <a:bodyPr>
            <a:normAutofit lnSpcReduction="10000"/>
          </a:bodyPr>
          <a:lstStyle/>
          <a:p>
            <a:pPr algn="ctr">
              <a:buNone/>
            </a:pPr>
            <a:r>
              <a:rPr lang="en-US" b="1" dirty="0" smtClean="0">
                <a:solidFill>
                  <a:srgbClr val="FFFF00"/>
                </a:solidFill>
              </a:rPr>
              <a:t>Master Prospectors </a:t>
            </a:r>
          </a:p>
          <a:p>
            <a:pPr algn="ctr">
              <a:buNone/>
            </a:pPr>
            <a:r>
              <a:rPr lang="en-US" b="1" dirty="0" smtClean="0">
                <a:solidFill>
                  <a:srgbClr val="FFFF00"/>
                </a:solidFill>
              </a:rPr>
              <a:t>don’t sit on their assets</a:t>
            </a:r>
            <a:endParaRPr lang="en-US" b="1" dirty="0">
              <a:solidFill>
                <a:srgbClr val="FFFF00"/>
              </a:solidFill>
            </a:endParaRPr>
          </a:p>
        </p:txBody>
      </p:sp>
      <p:sp>
        <p:nvSpPr>
          <p:cNvPr id="5" name="Content Placeholder 2"/>
          <p:cNvSpPr txBox="1">
            <a:spLocks/>
          </p:cNvSpPr>
          <p:nvPr/>
        </p:nvSpPr>
        <p:spPr>
          <a:xfrm>
            <a:off x="228600" y="1752600"/>
            <a:ext cx="8458200" cy="83819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Master Prospectors are never content with the status quo of what they know and do.  </a:t>
            </a:r>
          </a:p>
        </p:txBody>
      </p:sp>
      <p:pic>
        <p:nvPicPr>
          <p:cNvPr id="6152" name="Picture 8" descr="http://redtray.files.wordpress.com/2012/05/social-learning_small.jpg">
            <a:hlinkClick r:id="rId2"/>
          </p:cNvPr>
          <p:cNvPicPr>
            <a:picLocks noChangeAspect="1" noChangeArrowheads="1"/>
          </p:cNvPicPr>
          <p:nvPr/>
        </p:nvPicPr>
        <p:blipFill>
          <a:blip r:embed="rId3" cstate="print"/>
          <a:srcRect/>
          <a:stretch>
            <a:fillRect/>
          </a:stretch>
        </p:blipFill>
        <p:spPr bwMode="auto">
          <a:xfrm>
            <a:off x="5257800" y="2971800"/>
            <a:ext cx="3019425" cy="2862728"/>
          </a:xfrm>
          <a:prstGeom prst="rect">
            <a:avLst/>
          </a:prstGeom>
          <a:noFill/>
          <a:ln w="12700">
            <a:solidFill>
              <a:schemeClr val="tx1"/>
            </a:solidFill>
          </a:ln>
        </p:spPr>
      </p:pic>
      <p:sp>
        <p:nvSpPr>
          <p:cNvPr id="10" name="Content Placeholder 2"/>
          <p:cNvSpPr txBox="1">
            <a:spLocks/>
          </p:cNvSpPr>
          <p:nvPr/>
        </p:nvSpPr>
        <p:spPr>
          <a:xfrm>
            <a:off x="228600" y="2895600"/>
            <a:ext cx="4191000" cy="3962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They are constantly stretching themselves, seeking new challenges and new learning opportunities.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400" dirty="0" smtClean="0">
              <a:solidFill>
                <a:schemeClr val="bg1"/>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The point of acquiring knowledge is to enable you to make more educated choices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752600" cy="715962"/>
          </a:xfrm>
        </p:spPr>
        <p:txBody>
          <a:bodyPr>
            <a:normAutofit/>
          </a:bodyPr>
          <a:lstStyle/>
          <a:p>
            <a:pPr algn="l"/>
            <a:r>
              <a:rPr lang="en-US" sz="3200" b="1" i="1" dirty="0" smtClean="0">
                <a:solidFill>
                  <a:srgbClr val="00FF00"/>
                </a:solidFill>
              </a:rPr>
              <a:t>Secret #1</a:t>
            </a:r>
            <a:endParaRPr lang="en-US" sz="3200" b="1" i="1" dirty="0">
              <a:solidFill>
                <a:srgbClr val="00FF00"/>
              </a:solidFill>
            </a:endParaRPr>
          </a:p>
        </p:txBody>
      </p:sp>
      <p:sp>
        <p:nvSpPr>
          <p:cNvPr id="3" name="Content Placeholder 2"/>
          <p:cNvSpPr>
            <a:spLocks noGrp="1"/>
          </p:cNvSpPr>
          <p:nvPr>
            <p:ph idx="1"/>
          </p:nvPr>
        </p:nvSpPr>
        <p:spPr>
          <a:xfrm>
            <a:off x="2895600" y="304800"/>
            <a:ext cx="4724400" cy="1066800"/>
          </a:xfrm>
        </p:spPr>
        <p:txBody>
          <a:bodyPr>
            <a:normAutofit lnSpcReduction="10000"/>
          </a:bodyPr>
          <a:lstStyle/>
          <a:p>
            <a:pPr algn="ctr">
              <a:buNone/>
            </a:pPr>
            <a:r>
              <a:rPr lang="en-US" b="1" dirty="0" smtClean="0">
                <a:solidFill>
                  <a:srgbClr val="FFFF00"/>
                </a:solidFill>
              </a:rPr>
              <a:t>Master Prospectors </a:t>
            </a:r>
          </a:p>
          <a:p>
            <a:pPr algn="ctr">
              <a:buNone/>
            </a:pPr>
            <a:r>
              <a:rPr lang="en-US" b="1" dirty="0" smtClean="0">
                <a:solidFill>
                  <a:srgbClr val="FFFF00"/>
                </a:solidFill>
              </a:rPr>
              <a:t>don’t sit on their assets</a:t>
            </a:r>
            <a:endParaRPr lang="en-US" b="1" dirty="0">
              <a:solidFill>
                <a:srgbClr val="FFFF00"/>
              </a:solidFill>
            </a:endParaRPr>
          </a:p>
        </p:txBody>
      </p:sp>
      <p:sp>
        <p:nvSpPr>
          <p:cNvPr id="5" name="Content Placeholder 2"/>
          <p:cNvSpPr txBox="1">
            <a:spLocks/>
          </p:cNvSpPr>
          <p:nvPr/>
        </p:nvSpPr>
        <p:spPr>
          <a:xfrm>
            <a:off x="228600" y="1905000"/>
            <a:ext cx="8458200" cy="68579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	We make more educated choices by having more experiences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22534" name="Picture 6" descr="http://www.empowernetwork.com/jlaguerre91/files/2013/04/mistakes1.jpg">
            <a:hlinkClick r:id="rId2"/>
          </p:cNvPr>
          <p:cNvPicPr>
            <a:picLocks noChangeAspect="1" noChangeArrowheads="1"/>
          </p:cNvPicPr>
          <p:nvPr/>
        </p:nvPicPr>
        <p:blipFill>
          <a:blip r:embed="rId3"/>
          <a:srcRect/>
          <a:stretch>
            <a:fillRect/>
          </a:stretch>
        </p:blipFill>
        <p:spPr bwMode="auto">
          <a:xfrm>
            <a:off x="431800" y="3352800"/>
            <a:ext cx="3962400" cy="2971800"/>
          </a:xfrm>
          <a:prstGeom prst="rect">
            <a:avLst/>
          </a:prstGeom>
          <a:noFill/>
          <a:ln w="12700">
            <a:solidFill>
              <a:schemeClr val="tx1"/>
            </a:solidFill>
          </a:ln>
        </p:spPr>
      </p:pic>
      <p:sp>
        <p:nvSpPr>
          <p:cNvPr id="8" name="Content Placeholder 2"/>
          <p:cNvSpPr txBox="1">
            <a:spLocks/>
          </p:cNvSpPr>
          <p:nvPr/>
        </p:nvSpPr>
        <p:spPr>
          <a:xfrm>
            <a:off x="4495800" y="3124200"/>
            <a:ext cx="4343400" cy="2590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	You’re going to make mistakes, make big ones, you learn quicker from big mistakes</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	It’s about taking </a:t>
            </a:r>
            <a:r>
              <a:rPr kumimoji="0" lang="en-US" sz="3200" b="0" i="0" u="sng" strike="noStrike" kern="1200" cap="none" spc="0" normalizeH="0" baseline="0" noProof="0" dirty="0" smtClean="0">
                <a:ln>
                  <a:noFill/>
                </a:ln>
                <a:solidFill>
                  <a:srgbClr val="FFC000"/>
                </a:solidFill>
                <a:effectLst/>
                <a:uLnTx/>
                <a:uFillTx/>
                <a:latin typeface="+mn-lt"/>
                <a:ea typeface="+mn-ea"/>
                <a:cs typeface="+mn-cs"/>
              </a:rPr>
              <a:t>BIG</a:t>
            </a:r>
            <a:r>
              <a:rPr kumimoji="0" lang="en-US" sz="2400" b="0" i="0" u="none" strike="noStrike" kern="1200" cap="none" spc="0" normalizeH="0" baseline="0" noProof="0" dirty="0" smtClean="0">
                <a:ln>
                  <a:noFill/>
                </a:ln>
                <a:solidFill>
                  <a:schemeClr val="bg1"/>
                </a:solidFill>
                <a:effectLst/>
                <a:uLnTx/>
                <a:uFillTx/>
                <a:latin typeface="+mn-lt"/>
                <a:ea typeface="+mn-ea"/>
                <a:cs typeface="+mn-cs"/>
              </a:rPr>
              <a:t> action!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752600" cy="715962"/>
          </a:xfrm>
        </p:spPr>
        <p:txBody>
          <a:bodyPr>
            <a:normAutofit/>
          </a:bodyPr>
          <a:lstStyle/>
          <a:p>
            <a:pPr algn="l"/>
            <a:r>
              <a:rPr lang="en-US" sz="3200" b="1" i="1" dirty="0" smtClean="0">
                <a:solidFill>
                  <a:srgbClr val="00FF00"/>
                </a:solidFill>
              </a:rPr>
              <a:t>Secret #1</a:t>
            </a:r>
            <a:endParaRPr lang="en-US" sz="3200" b="1" i="1" dirty="0">
              <a:solidFill>
                <a:srgbClr val="00FF00"/>
              </a:solidFill>
            </a:endParaRPr>
          </a:p>
        </p:txBody>
      </p:sp>
      <p:sp>
        <p:nvSpPr>
          <p:cNvPr id="3" name="Content Placeholder 2"/>
          <p:cNvSpPr>
            <a:spLocks noGrp="1"/>
          </p:cNvSpPr>
          <p:nvPr>
            <p:ph idx="1"/>
          </p:nvPr>
        </p:nvSpPr>
        <p:spPr>
          <a:xfrm>
            <a:off x="2895600" y="304800"/>
            <a:ext cx="4724400" cy="1066800"/>
          </a:xfrm>
        </p:spPr>
        <p:txBody>
          <a:bodyPr>
            <a:normAutofit lnSpcReduction="10000"/>
          </a:bodyPr>
          <a:lstStyle/>
          <a:p>
            <a:pPr algn="ctr">
              <a:buNone/>
            </a:pPr>
            <a:r>
              <a:rPr lang="en-US" b="1" dirty="0" smtClean="0">
                <a:solidFill>
                  <a:srgbClr val="FFFF00"/>
                </a:solidFill>
              </a:rPr>
              <a:t>Master Prospectors </a:t>
            </a:r>
          </a:p>
          <a:p>
            <a:pPr algn="ctr">
              <a:buNone/>
            </a:pPr>
            <a:r>
              <a:rPr lang="en-US" b="1" dirty="0" smtClean="0">
                <a:solidFill>
                  <a:srgbClr val="FFFF00"/>
                </a:solidFill>
              </a:rPr>
              <a:t>don’t sit on their assets</a:t>
            </a:r>
            <a:endParaRPr lang="en-US" b="1" dirty="0">
              <a:solidFill>
                <a:srgbClr val="FFFF00"/>
              </a:solidFill>
            </a:endParaRPr>
          </a:p>
        </p:txBody>
      </p:sp>
      <p:sp>
        <p:nvSpPr>
          <p:cNvPr id="5" name="Content Placeholder 2"/>
          <p:cNvSpPr txBox="1">
            <a:spLocks/>
          </p:cNvSpPr>
          <p:nvPr/>
        </p:nvSpPr>
        <p:spPr>
          <a:xfrm>
            <a:off x="301752" y="1600201"/>
            <a:ext cx="8156448" cy="1295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The key to Secret #1 is taking action and putting yourself into motion and then having the wisdom to correct and adjust your actions to stay on</a:t>
            </a:r>
            <a:r>
              <a:rPr kumimoji="0" lang="en-US" sz="2400" b="0" i="0" u="none" strike="noStrike" kern="1200" cap="none" spc="0" normalizeH="0" noProof="0" dirty="0" smtClean="0">
                <a:ln>
                  <a:noFill/>
                </a:ln>
                <a:solidFill>
                  <a:schemeClr val="bg1"/>
                </a:solidFill>
                <a:effectLst/>
                <a:uLnTx/>
                <a:uFillTx/>
                <a:latin typeface="+mn-lt"/>
                <a:ea typeface="+mn-ea"/>
                <a:cs typeface="+mn-cs"/>
              </a:rPr>
              <a:t> course.</a:t>
            </a: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304800" y="3048000"/>
            <a:ext cx="5410200" cy="11430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It’s during this process that you’ll discover</a:t>
            </a:r>
            <a:r>
              <a:rPr kumimoji="0" lang="en-US" sz="2400" b="0" i="0" u="none" strike="noStrike" kern="1200" cap="none" spc="0" normalizeH="0" noProof="0" dirty="0" smtClean="0">
                <a:ln>
                  <a:noFill/>
                </a:ln>
                <a:solidFill>
                  <a:schemeClr val="bg1"/>
                </a:solidFill>
                <a:effectLst/>
                <a:uLnTx/>
                <a:uFillTx/>
                <a:latin typeface="+mn-lt"/>
                <a:ea typeface="+mn-ea"/>
                <a:cs typeface="+mn-cs"/>
              </a:rPr>
              <a:t> the special prospecting techniques that work best for you</a:t>
            </a: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301752" y="4343400"/>
            <a:ext cx="5257800" cy="17526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chemeClr val="bg1"/>
                </a:solidFill>
              </a:rPr>
              <a:t>When you find one, remember to keep asking yourself, </a:t>
            </a:r>
            <a:r>
              <a:rPr lang="en-US" sz="2400" dirty="0" smtClean="0">
                <a:solidFill>
                  <a:srgbClr val="FFC000"/>
                </a:solidFill>
              </a:rPr>
              <a:t>“What can I do to make this work bigger and bolder? What action can I now take to accelerate this entire experience?”</a:t>
            </a:r>
            <a:endParaRPr kumimoji="0" lang="en-US" sz="2400" b="0" i="0" u="none" strike="noStrike" kern="1200" cap="none" spc="0" normalizeH="0" baseline="0" noProof="0" dirty="0" smtClean="0">
              <a:ln>
                <a:noFill/>
              </a:ln>
              <a:solidFill>
                <a:srgbClr val="FFC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8" descr="http://drpinna.com/wp-content/uploads/2013/02/WOMEN-TALKING.jpg">
            <a:hlinkClick r:id="rId2"/>
          </p:cNvPr>
          <p:cNvPicPr>
            <a:picLocks noChangeAspect="1" noChangeArrowheads="1"/>
          </p:cNvPicPr>
          <p:nvPr/>
        </p:nvPicPr>
        <p:blipFill>
          <a:blip r:embed="rId3" cstate="print"/>
          <a:srcRect/>
          <a:stretch>
            <a:fillRect/>
          </a:stretch>
        </p:blipFill>
        <p:spPr bwMode="auto">
          <a:xfrm>
            <a:off x="5638800" y="3352800"/>
            <a:ext cx="3286874" cy="2285405"/>
          </a:xfrm>
          <a:prstGeom prst="rect">
            <a:avLst/>
          </a:prstGeom>
          <a:noFill/>
          <a:ln w="12700">
            <a:solidFill>
              <a:schemeClr val="tx1"/>
            </a:solid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752600" cy="715962"/>
          </a:xfrm>
        </p:spPr>
        <p:txBody>
          <a:bodyPr>
            <a:normAutofit/>
          </a:bodyPr>
          <a:lstStyle/>
          <a:p>
            <a:pPr algn="l"/>
            <a:r>
              <a:rPr lang="en-US" sz="3200" b="1" i="1" dirty="0" smtClean="0">
                <a:solidFill>
                  <a:srgbClr val="00FF00"/>
                </a:solidFill>
              </a:rPr>
              <a:t>Secret #2</a:t>
            </a:r>
            <a:endParaRPr lang="en-US" sz="3200" b="1" i="1" dirty="0">
              <a:solidFill>
                <a:srgbClr val="00FF00"/>
              </a:solidFill>
            </a:endParaRPr>
          </a:p>
        </p:txBody>
      </p:sp>
      <p:sp>
        <p:nvSpPr>
          <p:cNvPr id="3" name="Content Placeholder 2"/>
          <p:cNvSpPr>
            <a:spLocks noGrp="1"/>
          </p:cNvSpPr>
          <p:nvPr>
            <p:ph idx="1"/>
          </p:nvPr>
        </p:nvSpPr>
        <p:spPr>
          <a:xfrm>
            <a:off x="2895600" y="304800"/>
            <a:ext cx="4724400" cy="1066800"/>
          </a:xfrm>
        </p:spPr>
        <p:txBody>
          <a:bodyPr>
            <a:normAutofit lnSpcReduction="10000"/>
          </a:bodyPr>
          <a:lstStyle/>
          <a:p>
            <a:pPr algn="ctr">
              <a:buNone/>
            </a:pPr>
            <a:r>
              <a:rPr lang="en-US" b="1" dirty="0" smtClean="0">
                <a:solidFill>
                  <a:srgbClr val="FFFF00"/>
                </a:solidFill>
              </a:rPr>
              <a:t>Master Prospectors </a:t>
            </a:r>
          </a:p>
          <a:p>
            <a:pPr algn="ctr">
              <a:buNone/>
            </a:pPr>
            <a:r>
              <a:rPr lang="en-US" b="1" dirty="0" smtClean="0">
                <a:solidFill>
                  <a:srgbClr val="FFFF00"/>
                </a:solidFill>
              </a:rPr>
              <a:t>are consistently consistent</a:t>
            </a:r>
            <a:endParaRPr lang="en-US" b="1" dirty="0">
              <a:solidFill>
                <a:srgbClr val="FFFF00"/>
              </a:solidFill>
            </a:endParaRPr>
          </a:p>
        </p:txBody>
      </p:sp>
      <p:sp>
        <p:nvSpPr>
          <p:cNvPr id="5" name="Content Placeholder 2"/>
          <p:cNvSpPr txBox="1">
            <a:spLocks/>
          </p:cNvSpPr>
          <p:nvPr/>
        </p:nvSpPr>
        <p:spPr>
          <a:xfrm>
            <a:off x="228600" y="1828801"/>
            <a:ext cx="8458200" cy="281939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	Master Prospectors have mastered one</a:t>
            </a:r>
            <a:r>
              <a:rPr kumimoji="0" lang="en-US" sz="2400" b="0" i="0" u="none" strike="noStrike" kern="1200" cap="none" spc="0" normalizeH="0" noProof="0" dirty="0" smtClean="0">
                <a:ln>
                  <a:noFill/>
                </a:ln>
                <a:solidFill>
                  <a:schemeClr val="bg1"/>
                </a:solidFill>
                <a:effectLst/>
                <a:uLnTx/>
                <a:uFillTx/>
                <a:latin typeface="+mn-lt"/>
                <a:ea typeface="+mn-ea"/>
                <a:cs typeface="+mn-cs"/>
              </a:rPr>
              <a:t> thing in both their attitude and their approach to the business: </a:t>
            </a:r>
            <a:r>
              <a:rPr kumimoji="0" lang="en-US" sz="2400" i="1" u="none" strike="noStrike" kern="1200" cap="none" spc="0" normalizeH="0" noProof="0" dirty="0" smtClean="0">
                <a:ln>
                  <a:noFill/>
                </a:ln>
                <a:solidFill>
                  <a:schemeClr val="bg1"/>
                </a:solidFill>
                <a:effectLst/>
                <a:uLnTx/>
                <a:uFillTx/>
                <a:latin typeface="+mn-lt"/>
                <a:ea typeface="+mn-ea"/>
                <a:cs typeface="+mn-cs"/>
              </a:rPr>
              <a:t>consistency</a:t>
            </a:r>
            <a:r>
              <a:rPr kumimoji="0" lang="en-US" sz="24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400" b="1" i="0" u="none" strike="noStrike" kern="1200" cap="none" spc="0" normalizeH="0" baseline="0" noProof="0" dirty="0" smtClean="0">
                <a:ln>
                  <a:noFill/>
                </a:ln>
                <a:solidFill>
                  <a:srgbClr val="FFC000"/>
                </a:solidFill>
                <a:effectLst/>
                <a:uLnTx/>
                <a:uFillTx/>
                <a:latin typeface="+mn-lt"/>
                <a:ea typeface="+mn-ea"/>
                <a:cs typeface="+mn-cs"/>
              </a:rPr>
              <a:t>They are consistently consistent!</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500" b="0" i="0" u="none" strike="noStrike" kern="1200" cap="none" spc="0" normalizeH="0" baseline="0" noProof="0" dirty="0" smtClean="0">
                <a:ln>
                  <a:noFill/>
                </a:ln>
                <a:solidFill>
                  <a:schemeClr val="bg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	They don’t allow themselves to get caught up in the roller-coaster</a:t>
            </a:r>
            <a:r>
              <a:rPr kumimoji="0" lang="en-US" sz="2400" b="0" i="0" u="none" strike="noStrike" kern="1200" cap="none" spc="0" normalizeH="0" noProof="0" dirty="0" smtClean="0">
                <a:ln>
                  <a:noFill/>
                </a:ln>
                <a:solidFill>
                  <a:schemeClr val="bg1"/>
                </a:solidFill>
                <a:effectLst/>
                <a:uLnTx/>
                <a:uFillTx/>
                <a:latin typeface="+mn-lt"/>
                <a:ea typeface="+mn-ea"/>
                <a:cs typeface="+mn-cs"/>
              </a:rPr>
              <a:t> ride of other people’s emotions</a:t>
            </a:r>
            <a:r>
              <a:rPr kumimoji="0" lang="en-US" sz="2400" b="0" i="0" u="none" strike="noStrike" kern="1200" cap="none" spc="0" normalizeH="0" baseline="0" noProof="0" dirty="0" smtClean="0">
                <a:ln>
                  <a:noFill/>
                </a:ln>
                <a:solidFill>
                  <a:schemeClr val="bg1"/>
                </a:solidFill>
                <a:effectLst/>
                <a:uLnTx/>
                <a:uFillTx/>
                <a:latin typeface="+mn-lt"/>
                <a:ea typeface="+mn-ea"/>
                <a:cs typeface="+mn-cs"/>
              </a:rPr>
              <a:t>.</a:t>
            </a:r>
          </a:p>
        </p:txBody>
      </p:sp>
      <p:sp>
        <p:nvSpPr>
          <p:cNvPr id="6" name="Content Placeholder 2"/>
          <p:cNvSpPr txBox="1">
            <a:spLocks/>
          </p:cNvSpPr>
          <p:nvPr/>
        </p:nvSpPr>
        <p:spPr>
          <a:xfrm>
            <a:off x="4038600" y="4343400"/>
            <a:ext cx="4191000" cy="2133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15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	In the “science of attitude.” there’s a universal law stating that </a:t>
            </a:r>
            <a:r>
              <a:rPr kumimoji="0" lang="en-US" sz="2400" b="1" i="0" u="none" strike="noStrike" kern="1200" cap="none" spc="0" normalizeH="0" baseline="0" noProof="0" dirty="0" smtClean="0">
                <a:ln>
                  <a:noFill/>
                </a:ln>
                <a:solidFill>
                  <a:srgbClr val="FFC000"/>
                </a:solidFill>
                <a:effectLst/>
                <a:uLnTx/>
                <a:uFillTx/>
                <a:latin typeface="+mn-lt"/>
                <a:ea typeface="+mn-ea"/>
                <a:cs typeface="+mn-cs"/>
              </a:rPr>
              <a:t>enthusiasm equals personal belief</a:t>
            </a:r>
            <a:r>
              <a:rPr kumimoji="0" lang="en-US" sz="2400" b="0" i="0" u="none" strike="noStrike" kern="1200" cap="none" spc="0" normalizeH="0" baseline="0" noProof="0" dirty="0" smtClean="0">
                <a:ln>
                  <a:noFill/>
                </a:ln>
                <a:solidFill>
                  <a:schemeClr val="bg1"/>
                </a:solidFill>
                <a:effectLst/>
                <a:uLnTx/>
                <a:uFillTx/>
                <a:latin typeface="+mn-lt"/>
                <a:ea typeface="+mn-ea"/>
                <a:cs typeface="+mn-cs"/>
              </a:rPr>
              <a:t>.</a:t>
            </a:r>
          </a:p>
        </p:txBody>
      </p:sp>
      <p:pic>
        <p:nvPicPr>
          <p:cNvPr id="3076" name="Picture 4" descr="https://encrypted-tbn2.gstatic.com/images?q=tbn:ANd9GcT5SScKk9wilgAH438GrdclWE4MA4M-MePIateb2MKQAlXOOS9OCQ">
            <a:hlinkClick r:id="rId2"/>
          </p:cNvPr>
          <p:cNvPicPr>
            <a:picLocks noChangeAspect="1" noChangeArrowheads="1"/>
          </p:cNvPicPr>
          <p:nvPr/>
        </p:nvPicPr>
        <p:blipFill>
          <a:blip r:embed="rId3"/>
          <a:srcRect/>
          <a:stretch>
            <a:fillRect/>
          </a:stretch>
        </p:blipFill>
        <p:spPr bwMode="auto">
          <a:xfrm>
            <a:off x="1447800" y="4419600"/>
            <a:ext cx="2209800" cy="22098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752600" cy="715962"/>
          </a:xfrm>
        </p:spPr>
        <p:txBody>
          <a:bodyPr>
            <a:normAutofit/>
          </a:bodyPr>
          <a:lstStyle/>
          <a:p>
            <a:pPr algn="l"/>
            <a:r>
              <a:rPr lang="en-US" sz="3200" b="1" i="1" dirty="0" smtClean="0">
                <a:solidFill>
                  <a:srgbClr val="00FF00"/>
                </a:solidFill>
              </a:rPr>
              <a:t>Secret #2</a:t>
            </a:r>
            <a:endParaRPr lang="en-US" sz="3200" b="1" i="1" dirty="0">
              <a:solidFill>
                <a:srgbClr val="00FF00"/>
              </a:solidFill>
            </a:endParaRPr>
          </a:p>
        </p:txBody>
      </p:sp>
      <p:sp>
        <p:nvSpPr>
          <p:cNvPr id="3" name="Content Placeholder 2"/>
          <p:cNvSpPr>
            <a:spLocks noGrp="1"/>
          </p:cNvSpPr>
          <p:nvPr>
            <p:ph idx="1"/>
          </p:nvPr>
        </p:nvSpPr>
        <p:spPr>
          <a:xfrm>
            <a:off x="2895600" y="304800"/>
            <a:ext cx="4724400" cy="1066800"/>
          </a:xfrm>
        </p:spPr>
        <p:txBody>
          <a:bodyPr>
            <a:normAutofit lnSpcReduction="10000"/>
          </a:bodyPr>
          <a:lstStyle/>
          <a:p>
            <a:pPr algn="ctr">
              <a:buNone/>
            </a:pPr>
            <a:r>
              <a:rPr lang="en-US" b="1" dirty="0" smtClean="0">
                <a:solidFill>
                  <a:srgbClr val="FFFF00"/>
                </a:solidFill>
              </a:rPr>
              <a:t>Master Prospectors </a:t>
            </a:r>
          </a:p>
          <a:p>
            <a:pPr algn="ctr">
              <a:buNone/>
            </a:pPr>
            <a:r>
              <a:rPr lang="en-US" b="1" dirty="0" smtClean="0">
                <a:solidFill>
                  <a:srgbClr val="FFFF00"/>
                </a:solidFill>
              </a:rPr>
              <a:t>are consistently consistent</a:t>
            </a:r>
            <a:endParaRPr lang="en-US" b="1" dirty="0">
              <a:solidFill>
                <a:srgbClr val="FFFF00"/>
              </a:solidFill>
            </a:endParaRPr>
          </a:p>
        </p:txBody>
      </p:sp>
      <p:sp>
        <p:nvSpPr>
          <p:cNvPr id="5" name="Content Placeholder 2"/>
          <p:cNvSpPr txBox="1">
            <a:spLocks/>
          </p:cNvSpPr>
          <p:nvPr/>
        </p:nvSpPr>
        <p:spPr>
          <a:xfrm>
            <a:off x="3200400" y="4419600"/>
            <a:ext cx="5032248" cy="18288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	Master Prospectors are constantly studying, learning and experiencing more, about themselves, others, their</a:t>
            </a:r>
            <a:r>
              <a:rPr kumimoji="0" lang="en-US" sz="2400" b="0" i="0" u="none" strike="noStrike" kern="1200" cap="none" spc="0" normalizeH="0" noProof="0" dirty="0" smtClean="0">
                <a:ln>
                  <a:noFill/>
                </a:ln>
                <a:solidFill>
                  <a:schemeClr val="bg1"/>
                </a:solidFill>
                <a:effectLst/>
                <a:uLnTx/>
                <a:uFillTx/>
                <a:latin typeface="+mn-lt"/>
                <a:ea typeface="+mn-ea"/>
                <a:cs typeface="+mn-cs"/>
              </a:rPr>
              <a:t> company and products, and their industry.</a:t>
            </a: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TextBox 11"/>
          <p:cNvSpPr txBox="1"/>
          <p:nvPr/>
        </p:nvSpPr>
        <p:spPr>
          <a:xfrm>
            <a:off x="228600" y="1752600"/>
            <a:ext cx="8610600" cy="2265236"/>
          </a:xfrm>
          <a:prstGeom prst="rect">
            <a:avLst/>
          </a:prstGeom>
          <a:noFill/>
        </p:spPr>
        <p:txBody>
          <a:bodyPr wrap="square" rtlCol="0">
            <a:spAutoFit/>
          </a:bodyPr>
          <a:lstStyle/>
          <a:p>
            <a:pPr marL="342900" lvl="0" indent="-342900">
              <a:spcBef>
                <a:spcPct val="20000"/>
              </a:spcBef>
              <a:defRPr/>
            </a:pPr>
            <a:r>
              <a:rPr lang="en-US" sz="2600" dirty="0" smtClean="0">
                <a:solidFill>
                  <a:schemeClr val="bg1"/>
                </a:solidFill>
              </a:rPr>
              <a:t>	What personal beliefs are important in network marketing?</a:t>
            </a:r>
          </a:p>
          <a:p>
            <a:pPr marL="800100" lvl="1" indent="-342900">
              <a:spcBef>
                <a:spcPct val="20000"/>
              </a:spcBef>
              <a:buFont typeface="Arial" pitchFamily="34" charset="0"/>
              <a:buChar char="•"/>
            </a:pPr>
            <a:r>
              <a:rPr lang="en-US" sz="2400" i="1" dirty="0" smtClean="0">
                <a:solidFill>
                  <a:schemeClr val="bg1"/>
                </a:solidFill>
              </a:rPr>
              <a:t>a belief in yourself</a:t>
            </a:r>
          </a:p>
          <a:p>
            <a:pPr marL="800100" lvl="1" indent="-342900">
              <a:spcBef>
                <a:spcPct val="20000"/>
              </a:spcBef>
              <a:buFont typeface="Arial" pitchFamily="34" charset="0"/>
              <a:buChar char="•"/>
            </a:pPr>
            <a:r>
              <a:rPr lang="en-US" sz="2400" i="1" dirty="0" smtClean="0">
                <a:solidFill>
                  <a:schemeClr val="bg1"/>
                </a:solidFill>
              </a:rPr>
              <a:t>a belief in others</a:t>
            </a:r>
          </a:p>
          <a:p>
            <a:pPr marL="800100" lvl="1" indent="-342900">
              <a:spcBef>
                <a:spcPct val="20000"/>
              </a:spcBef>
              <a:buFont typeface="Arial" pitchFamily="34" charset="0"/>
              <a:buChar char="•"/>
            </a:pPr>
            <a:r>
              <a:rPr lang="en-US" sz="2400" i="1" dirty="0" smtClean="0">
                <a:solidFill>
                  <a:schemeClr val="bg1"/>
                </a:solidFill>
              </a:rPr>
              <a:t>a belief in your company and products</a:t>
            </a:r>
          </a:p>
          <a:p>
            <a:pPr marL="800100" lvl="1" indent="-342900">
              <a:spcBef>
                <a:spcPct val="20000"/>
              </a:spcBef>
              <a:buFont typeface="Arial" pitchFamily="34" charset="0"/>
              <a:buChar char="•"/>
            </a:pPr>
            <a:r>
              <a:rPr lang="en-US" sz="2400" i="1" dirty="0" smtClean="0">
                <a:solidFill>
                  <a:schemeClr val="bg1"/>
                </a:solidFill>
              </a:rPr>
              <a:t>a belief in your industry</a:t>
            </a:r>
          </a:p>
        </p:txBody>
      </p:sp>
      <p:pic>
        <p:nvPicPr>
          <p:cNvPr id="2052" name="Picture 4" descr="http://venturegalleries.com/wp-content/uploads/2013/06/person-reading-ebook.jpg">
            <a:hlinkClick r:id="rId2"/>
          </p:cNvPr>
          <p:cNvPicPr>
            <a:picLocks noChangeAspect="1" noChangeArrowheads="1"/>
          </p:cNvPicPr>
          <p:nvPr/>
        </p:nvPicPr>
        <p:blipFill>
          <a:blip r:embed="rId3"/>
          <a:srcRect/>
          <a:stretch>
            <a:fillRect/>
          </a:stretch>
        </p:blipFill>
        <p:spPr bwMode="auto">
          <a:xfrm>
            <a:off x="1295400" y="4267200"/>
            <a:ext cx="1600200" cy="2262188"/>
          </a:xfrm>
          <a:prstGeom prst="rect">
            <a:avLst/>
          </a:prstGeom>
          <a:noFill/>
          <a:ln w="12700">
            <a:solidFill>
              <a:schemeClr val="tx1"/>
            </a:solid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752600" cy="715962"/>
          </a:xfrm>
        </p:spPr>
        <p:txBody>
          <a:bodyPr>
            <a:normAutofit/>
          </a:bodyPr>
          <a:lstStyle/>
          <a:p>
            <a:pPr algn="l"/>
            <a:r>
              <a:rPr lang="en-US" sz="3200" b="1" i="1" dirty="0" smtClean="0">
                <a:solidFill>
                  <a:srgbClr val="00FF00"/>
                </a:solidFill>
              </a:rPr>
              <a:t>Secret #2</a:t>
            </a:r>
            <a:endParaRPr lang="en-US" sz="3200" b="1" i="1" dirty="0">
              <a:solidFill>
                <a:srgbClr val="00FF00"/>
              </a:solidFill>
            </a:endParaRPr>
          </a:p>
        </p:txBody>
      </p:sp>
      <p:sp>
        <p:nvSpPr>
          <p:cNvPr id="3" name="Content Placeholder 2"/>
          <p:cNvSpPr>
            <a:spLocks noGrp="1"/>
          </p:cNvSpPr>
          <p:nvPr>
            <p:ph idx="1"/>
          </p:nvPr>
        </p:nvSpPr>
        <p:spPr>
          <a:xfrm>
            <a:off x="2895600" y="304800"/>
            <a:ext cx="4724400" cy="1066800"/>
          </a:xfrm>
        </p:spPr>
        <p:txBody>
          <a:bodyPr>
            <a:normAutofit lnSpcReduction="10000"/>
          </a:bodyPr>
          <a:lstStyle/>
          <a:p>
            <a:pPr algn="ctr">
              <a:buNone/>
            </a:pPr>
            <a:r>
              <a:rPr lang="en-US" b="1" dirty="0" smtClean="0">
                <a:solidFill>
                  <a:srgbClr val="FFFF00"/>
                </a:solidFill>
              </a:rPr>
              <a:t>Master Prospectors </a:t>
            </a:r>
          </a:p>
          <a:p>
            <a:pPr algn="ctr">
              <a:buNone/>
            </a:pPr>
            <a:r>
              <a:rPr lang="en-US" b="1" dirty="0" smtClean="0">
                <a:solidFill>
                  <a:srgbClr val="FFFF00"/>
                </a:solidFill>
              </a:rPr>
              <a:t>are consistently consistent</a:t>
            </a:r>
            <a:endParaRPr lang="en-US" b="1" dirty="0">
              <a:solidFill>
                <a:srgbClr val="FFFF00"/>
              </a:solidFill>
            </a:endParaRPr>
          </a:p>
        </p:txBody>
      </p:sp>
      <p:sp>
        <p:nvSpPr>
          <p:cNvPr id="6" name="Content Placeholder 2"/>
          <p:cNvSpPr txBox="1">
            <a:spLocks/>
          </p:cNvSpPr>
          <p:nvPr/>
        </p:nvSpPr>
        <p:spPr>
          <a:xfrm>
            <a:off x="457200" y="1905000"/>
            <a:ext cx="5257800" cy="14478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Create your own mastermind group.</a:t>
            </a:r>
            <a:r>
              <a:rPr kumimoji="0" lang="en-US" sz="2400" b="0" i="0" u="none" strike="noStrike" kern="1200" cap="none" spc="0" normalizeH="0" noProof="0" dirty="0" smtClean="0">
                <a:ln>
                  <a:noFill/>
                </a:ln>
                <a:solidFill>
                  <a:schemeClr val="bg1"/>
                </a:solidFill>
                <a:effectLst/>
                <a:uLnTx/>
                <a:uFillTx/>
                <a:latin typeface="+mn-lt"/>
                <a:ea typeface="+mn-ea"/>
                <a:cs typeface="+mn-cs"/>
              </a:rPr>
              <a:t> Surround yourself with leaders, a group of committed individuals who think and act with strong beliefs.</a:t>
            </a: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457200" y="3429000"/>
            <a:ext cx="5715000" cy="1219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chemeClr val="bg1"/>
                </a:solidFill>
              </a:rPr>
              <a:t>Connect with the mission of your company and make sure it aligns with your own values and beliefs.</a:t>
            </a: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457200" y="4800600"/>
            <a:ext cx="8156448" cy="838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chemeClr val="bg1"/>
                </a:solidFill>
              </a:rPr>
              <a:t>When it comes to belief in your products, be your best customer.  You will be able to speak from the heart.</a:t>
            </a: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5791200"/>
            <a:ext cx="8156448" cy="838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chemeClr val="bg1"/>
                </a:solidFill>
              </a:rPr>
              <a:t>Learn to love the industry as much as you love your company and products.  The industry is providing you the opportunity.</a:t>
            </a: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descr="http://www.empowernetwork.com/bmiller/files/2012/09/mastermind_group-300x187.png">
            <a:hlinkClick r:id="rId2"/>
          </p:cNvPr>
          <p:cNvPicPr>
            <a:picLocks noChangeAspect="1" noChangeArrowheads="1"/>
          </p:cNvPicPr>
          <p:nvPr/>
        </p:nvPicPr>
        <p:blipFill>
          <a:blip r:embed="rId3"/>
          <a:srcRect/>
          <a:stretch>
            <a:fillRect/>
          </a:stretch>
        </p:blipFill>
        <p:spPr bwMode="auto">
          <a:xfrm>
            <a:off x="5791200" y="2286000"/>
            <a:ext cx="2857500" cy="1781176"/>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17150</TotalTime>
  <Words>923</Words>
  <Application>Microsoft Macintosh PowerPoint</Application>
  <PresentationFormat>On-screen Show (4:3)</PresentationFormat>
  <Paragraphs>200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17 Secrets of the Master Prospectors</vt:lpstr>
      <vt:lpstr>Do you really want to be a  Master Prospector?</vt:lpstr>
      <vt:lpstr>Network Marketers the world over invariably fall into one of three categories</vt:lpstr>
      <vt:lpstr>Secret #1</vt:lpstr>
      <vt:lpstr>Secret #1</vt:lpstr>
      <vt:lpstr>Secret #1</vt:lpstr>
      <vt:lpstr>Secret #2</vt:lpstr>
      <vt:lpstr>Secret #2</vt:lpstr>
      <vt:lpstr>Secret #2</vt:lpstr>
      <vt:lpstr>Secret #3</vt:lpstr>
      <vt:lpstr>Secret #3</vt:lpstr>
      <vt:lpstr>Secret #3</vt:lpstr>
      <vt:lpstr>Secret #4</vt:lpstr>
      <vt:lpstr>Secret #4</vt:lpstr>
      <vt:lpstr>Secret #4</vt:lpstr>
      <vt:lpstr>Secret #4</vt:lpstr>
      <vt:lpstr>Secret #5</vt:lpstr>
      <vt:lpstr>Secret #5</vt:lpstr>
      <vt:lpstr>Secret #5</vt:lpstr>
      <vt:lpstr>Secret #5</vt:lpstr>
      <vt:lpstr>Secret #5</vt:lpstr>
      <vt:lpstr>Secret #5</vt:lpstr>
      <vt:lpstr>Secret #6</vt:lpstr>
      <vt:lpstr>Secret #6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 Secrets of the Master Prospectors</dc:title>
  <dc:creator>Jeff</dc:creator>
  <cp:lastModifiedBy>Jacki Blasko</cp:lastModifiedBy>
  <cp:revision>1004</cp:revision>
  <dcterms:created xsi:type="dcterms:W3CDTF">2013-07-29T01:45:54Z</dcterms:created>
  <dcterms:modified xsi:type="dcterms:W3CDTF">2014-01-25T18:36:20Z</dcterms:modified>
</cp:coreProperties>
</file>