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41"/>
  </p:notesMasterIdLst>
  <p:handoutMasterIdLst>
    <p:handoutMasterId r:id="rId42"/>
  </p:handoutMasterIdLst>
  <p:sldIdLst>
    <p:sldId id="557" r:id="rId3"/>
    <p:sldId id="2032" r:id="rId4"/>
    <p:sldId id="558" r:id="rId5"/>
    <p:sldId id="939" r:id="rId6"/>
    <p:sldId id="940" r:id="rId7"/>
    <p:sldId id="562" r:id="rId8"/>
    <p:sldId id="941" r:id="rId9"/>
    <p:sldId id="942" r:id="rId10"/>
    <p:sldId id="943" r:id="rId11"/>
    <p:sldId id="944" r:id="rId12"/>
    <p:sldId id="945" r:id="rId13"/>
    <p:sldId id="946" r:id="rId14"/>
    <p:sldId id="2031" r:id="rId15"/>
    <p:sldId id="948" r:id="rId16"/>
    <p:sldId id="951" r:id="rId17"/>
    <p:sldId id="2044" r:id="rId18"/>
    <p:sldId id="953" r:id="rId19"/>
    <p:sldId id="2025" r:id="rId20"/>
    <p:sldId id="2026" r:id="rId21"/>
    <p:sldId id="2027" r:id="rId22"/>
    <p:sldId id="958" r:id="rId23"/>
    <p:sldId id="957" r:id="rId24"/>
    <p:sldId id="959" r:id="rId25"/>
    <p:sldId id="973" r:id="rId26"/>
    <p:sldId id="969" r:id="rId27"/>
    <p:sldId id="972" r:id="rId28"/>
    <p:sldId id="979" r:id="rId29"/>
    <p:sldId id="2045" r:id="rId30"/>
    <p:sldId id="2036" r:id="rId31"/>
    <p:sldId id="672" r:id="rId32"/>
    <p:sldId id="981" r:id="rId33"/>
    <p:sldId id="980" r:id="rId34"/>
    <p:sldId id="674" r:id="rId35"/>
    <p:sldId id="968" r:id="rId36"/>
    <p:sldId id="971" r:id="rId37"/>
    <p:sldId id="2009" r:id="rId38"/>
    <p:sldId id="2010" r:id="rId39"/>
    <p:sldId id="204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Smith" initials="AS" lastIdx="5" clrIdx="0">
    <p:extLst>
      <p:ext uri="{19B8F6BF-5375-455C-9EA6-DF929625EA0E}">
        <p15:presenceInfo xmlns:p15="http://schemas.microsoft.com/office/powerpoint/2012/main" userId="S::asmith@marketamerica.com::f84d26cc-bfa5-4d07-9211-cb325d21e3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0997B5"/>
    <a:srgbClr val="FFFFFF"/>
    <a:srgbClr val="01A7CA"/>
    <a:srgbClr val="01B0F0"/>
    <a:srgbClr val="32A6C8"/>
    <a:srgbClr val="2B8AA6"/>
    <a:srgbClr val="4CA4BD"/>
    <a:srgbClr val="4A9BBD"/>
    <a:srgbClr val="37B2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39"/>
    <p:restoredTop sz="93399" autoAdjust="0"/>
  </p:normalViewPr>
  <p:slideViewPr>
    <p:cSldViewPr snapToGrid="0" snapToObjects="1">
      <p:cViewPr varScale="1">
        <p:scale>
          <a:sx n="63" d="100"/>
          <a:sy n="63" d="100"/>
        </p:scale>
        <p:origin x="200" y="176"/>
      </p:cViewPr>
      <p:guideLst/>
    </p:cSldViewPr>
  </p:slideViewPr>
  <p:outlineViewPr>
    <p:cViewPr>
      <p:scale>
        <a:sx n="33" d="100"/>
        <a:sy n="33" d="100"/>
      </p:scale>
      <p:origin x="0" y="-1424"/>
    </p:cViewPr>
  </p:outlineViewPr>
  <p:notesTextViewPr>
    <p:cViewPr>
      <p:scale>
        <a:sx n="70" d="100"/>
        <a:sy n="70" d="100"/>
      </p:scale>
      <p:origin x="0" y="0"/>
    </p:cViewPr>
  </p:notesTextViewPr>
  <p:sorterViewPr>
    <p:cViewPr>
      <p:scale>
        <a:sx n="68" d="100"/>
        <a:sy n="68" d="100"/>
      </p:scale>
      <p:origin x="0" y="0"/>
    </p:cViewPr>
  </p:sorterViewPr>
  <p:notesViewPr>
    <p:cSldViewPr snapToGrid="0" snapToObjects="1">
      <p:cViewPr varScale="1">
        <p:scale>
          <a:sx n="87" d="100"/>
          <a:sy n="87" d="100"/>
        </p:scale>
        <p:origin x="390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395858962409201E-2"/>
          <c:y val="5.831381042506506E-2"/>
          <c:w val="0.91840816983674944"/>
          <c:h val="0.74460453001140958"/>
        </c:manualLayout>
      </c:layout>
      <c:barChart>
        <c:barDir val="col"/>
        <c:grouping val="clustered"/>
        <c:varyColors val="0"/>
        <c:ser>
          <c:idx val="0"/>
          <c:order val="0"/>
          <c:tx>
            <c:strRef>
              <c:f>Sheet1!$A$1</c:f>
              <c:strCache>
                <c:ptCount val="1"/>
                <c:pt idx="0">
                  <c:v>Series1</c:v>
                </c:pt>
              </c:strCache>
            </c:strRef>
          </c:tx>
          <c:spPr>
            <a:solidFill>
              <a:schemeClr val="bg2">
                <a:lumMod val="90000"/>
              </a:schemeClr>
            </a:solidFill>
            <a:ln>
              <a:noFill/>
            </a:ln>
            <a:effectLst/>
          </c:spPr>
          <c:invertIfNegative val="0"/>
          <c:dPt>
            <c:idx val="18"/>
            <c:invertIfNegative val="0"/>
            <c:bubble3D val="0"/>
            <c:spPr>
              <a:solidFill>
                <a:srgbClr val="0997B5"/>
              </a:solidFill>
              <a:ln>
                <a:noFill/>
              </a:ln>
              <a:effectLst/>
            </c:spPr>
            <c:extLst>
              <c:ext xmlns:c16="http://schemas.microsoft.com/office/drawing/2014/chart" uri="{C3380CC4-5D6E-409C-BE32-E72D297353CC}">
                <c16:uniqueId val="{00000001-CA47-1443-B07A-5EC5BDF99FB6}"/>
              </c:ext>
            </c:extLst>
          </c:dPt>
          <c:val>
            <c:numRef>
              <c:f>Sheet1!$A$2:$A$20</c:f>
              <c:numCache>
                <c:formatCode>General</c:formatCode>
                <c:ptCount val="19"/>
                <c:pt idx="0">
                  <c:v>110</c:v>
                </c:pt>
                <c:pt idx="1">
                  <c:v>150</c:v>
                </c:pt>
                <c:pt idx="2">
                  <c:v>200</c:v>
                </c:pt>
                <c:pt idx="3">
                  <c:v>200</c:v>
                </c:pt>
                <c:pt idx="4">
                  <c:v>230</c:v>
                </c:pt>
                <c:pt idx="5">
                  <c:v>300</c:v>
                </c:pt>
                <c:pt idx="6">
                  <c:v>330</c:v>
                </c:pt>
                <c:pt idx="7">
                  <c:v>360</c:v>
                </c:pt>
                <c:pt idx="8">
                  <c:v>380</c:v>
                </c:pt>
                <c:pt idx="9">
                  <c:v>400</c:v>
                </c:pt>
                <c:pt idx="10">
                  <c:v>420</c:v>
                </c:pt>
                <c:pt idx="11">
                  <c:v>450</c:v>
                </c:pt>
                <c:pt idx="12">
                  <c:v>480</c:v>
                </c:pt>
                <c:pt idx="13">
                  <c:v>500</c:v>
                </c:pt>
                <c:pt idx="14">
                  <c:v>550</c:v>
                </c:pt>
                <c:pt idx="15">
                  <c:v>720</c:v>
                </c:pt>
                <c:pt idx="16">
                  <c:v>780</c:v>
                </c:pt>
                <c:pt idx="17">
                  <c:v>900</c:v>
                </c:pt>
                <c:pt idx="18">
                  <c:v>1000</c:v>
                </c:pt>
              </c:numCache>
            </c:numRef>
          </c:val>
          <c:extLst>
            <c:ext xmlns:c16="http://schemas.microsoft.com/office/drawing/2014/chart" uri="{C3380CC4-5D6E-409C-BE32-E72D297353CC}">
              <c16:uniqueId val="{00000000-CA47-1443-B07A-5EC5BDF99FB6}"/>
            </c:ext>
          </c:extLst>
        </c:ser>
        <c:dLbls>
          <c:showLegendKey val="0"/>
          <c:showVal val="0"/>
          <c:showCatName val="0"/>
          <c:showSerName val="0"/>
          <c:showPercent val="0"/>
          <c:showBubbleSize val="0"/>
        </c:dLbls>
        <c:gapWidth val="77"/>
        <c:axId val="2134991200"/>
        <c:axId val="70196703"/>
      </c:barChart>
      <c:dateAx>
        <c:axId val="2134991200"/>
        <c:scaling>
          <c:orientation val="minMax"/>
        </c:scaling>
        <c:delete val="0"/>
        <c:axPos val="b"/>
        <c:numFmt formatCode="\2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baseline="0">
                <a:solidFill>
                  <a:schemeClr val="tx1">
                    <a:lumMod val="65000"/>
                    <a:lumOff val="35000"/>
                  </a:schemeClr>
                </a:solidFill>
                <a:latin typeface="+mn-lt"/>
                <a:ea typeface="+mn-ea"/>
                <a:cs typeface="+mn-cs"/>
              </a:defRPr>
            </a:pPr>
            <a:endParaRPr lang="en-US"/>
          </a:p>
        </c:txPr>
        <c:crossAx val="70196703"/>
        <c:crosses val="autoZero"/>
        <c:auto val="0"/>
        <c:lblOffset val="200"/>
        <c:baseTimeUnit val="days"/>
        <c:majorUnit val="1"/>
        <c:minorUnit val="2"/>
      </c:dateAx>
      <c:valAx>
        <c:axId val="70196703"/>
        <c:scaling>
          <c:orientation val="minMax"/>
          <c:max val="1000"/>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baseline="0">
                <a:solidFill>
                  <a:schemeClr val="tx1">
                    <a:lumMod val="65000"/>
                    <a:lumOff val="35000"/>
                  </a:schemeClr>
                </a:solidFill>
                <a:latin typeface="+mn-lt"/>
                <a:ea typeface="+mn-ea"/>
                <a:cs typeface="+mn-cs"/>
              </a:defRPr>
            </a:pPr>
            <a:endParaRPr lang="en-US"/>
          </a:p>
        </c:txPr>
        <c:crossAx val="213499120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7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3348097063237244E-2"/>
          <c:y val="4.9417216434673408E-2"/>
          <c:w val="0.95330380587352548"/>
          <c:h val="0.95058278356532655"/>
        </c:manualLayout>
      </c:layout>
      <c:pie3DChart>
        <c:varyColors val="1"/>
        <c:ser>
          <c:idx val="0"/>
          <c:order val="0"/>
          <c:tx>
            <c:strRef>
              <c:f>Sheet1!$B$1</c:f>
              <c:strCache>
                <c:ptCount val="1"/>
                <c:pt idx="0">
                  <c:v>People Hoping to Retire at 65</c:v>
                </c:pt>
              </c:strCache>
            </c:strRef>
          </c:tx>
          <c:spPr>
            <a:ln w="0">
              <a:solidFill>
                <a:schemeClr val="bg1"/>
              </a:solidFill>
            </a:ln>
          </c:spPr>
          <c:dPt>
            <c:idx val="0"/>
            <c:bubble3D val="0"/>
            <c:spPr>
              <a:solidFill>
                <a:srgbClr val="0997B5">
                  <a:alpha val="92000"/>
                </a:srgbClr>
              </a:solidFill>
              <a:ln w="63500">
                <a:solidFill>
                  <a:schemeClr val="bg1"/>
                </a:solidFill>
              </a:ln>
              <a:effectLst>
                <a:innerShdw blurRad="114300">
                  <a:schemeClr val="accent1">
                    <a:lumMod val="75000"/>
                  </a:schemeClr>
                </a:innerShdw>
              </a:effectLst>
              <a:scene3d>
                <a:camera prst="orthographicFront"/>
                <a:lightRig rig="threePt" dir="t"/>
              </a:scene3d>
              <a:sp3d contourW="63500" prstMaterial="flat">
                <a:contourClr>
                  <a:schemeClr val="bg1"/>
                </a:contourClr>
              </a:sp3d>
            </c:spPr>
            <c:extLst>
              <c:ext xmlns:c16="http://schemas.microsoft.com/office/drawing/2014/chart" uri="{C3380CC4-5D6E-409C-BE32-E72D297353CC}">
                <c16:uniqueId val="{00000001-333E-8A43-95E7-120A553A46B5}"/>
              </c:ext>
            </c:extLst>
          </c:dPt>
          <c:dPt>
            <c:idx val="1"/>
            <c:bubble3D val="0"/>
            <c:spPr>
              <a:solidFill>
                <a:schemeClr val="accent2">
                  <a:alpha val="90000"/>
                </a:schemeClr>
              </a:solidFill>
              <a:ln w="0">
                <a:solidFill>
                  <a:schemeClr val="bg1"/>
                </a:solidFill>
              </a:ln>
              <a:effectLst>
                <a:innerShdw blurRad="114300">
                  <a:schemeClr val="accent2">
                    <a:lumMod val="75000"/>
                  </a:schemeClr>
                </a:innerShdw>
              </a:effectLst>
              <a:scene3d>
                <a:camera prst="orthographicFront"/>
                <a:lightRig rig="threePt" dir="t"/>
              </a:scene3d>
              <a:sp3d prstMaterial="flat">
                <a:contourClr>
                  <a:schemeClr val="bg1"/>
                </a:contourClr>
              </a:sp3d>
            </c:spPr>
            <c:extLst>
              <c:ext xmlns:c16="http://schemas.microsoft.com/office/drawing/2014/chart" uri="{C3380CC4-5D6E-409C-BE32-E72D297353CC}">
                <c16:uniqueId val="{00000003-333E-8A43-95E7-120A553A46B5}"/>
              </c:ext>
            </c:extLst>
          </c:dPt>
          <c:dPt>
            <c:idx val="2"/>
            <c:bubble3D val="0"/>
            <c:spPr>
              <a:solidFill>
                <a:schemeClr val="accent3">
                  <a:alpha val="90000"/>
                </a:schemeClr>
              </a:solidFill>
              <a:ln w="0">
                <a:solidFill>
                  <a:schemeClr val="bg1"/>
                </a:solidFill>
              </a:ln>
              <a:effectLst>
                <a:innerShdw blurRad="114300">
                  <a:schemeClr val="accent3">
                    <a:lumMod val="75000"/>
                  </a:schemeClr>
                </a:innerShdw>
              </a:effectLst>
              <a:scene3d>
                <a:camera prst="orthographicFront"/>
                <a:lightRig rig="threePt" dir="t"/>
              </a:scene3d>
              <a:sp3d prstMaterial="flat">
                <a:contourClr>
                  <a:schemeClr val="bg1"/>
                </a:contourClr>
              </a:sp3d>
            </c:spPr>
            <c:extLst>
              <c:ext xmlns:c16="http://schemas.microsoft.com/office/drawing/2014/chart" uri="{C3380CC4-5D6E-409C-BE32-E72D297353CC}">
                <c16:uniqueId val="{00000005-333E-8A43-95E7-120A553A46B5}"/>
              </c:ext>
            </c:extLst>
          </c:dPt>
          <c:dPt>
            <c:idx val="3"/>
            <c:bubble3D val="0"/>
            <c:spPr>
              <a:solidFill>
                <a:schemeClr val="bg2">
                  <a:lumMod val="25000"/>
                  <a:alpha val="96000"/>
                </a:schemeClr>
              </a:solidFill>
              <a:ln w="0">
                <a:solidFill>
                  <a:schemeClr val="tx1"/>
                </a:solidFill>
              </a:ln>
              <a:effectLst>
                <a:innerShdw blurRad="114300">
                  <a:schemeClr val="accent4">
                    <a:lumMod val="75000"/>
                  </a:schemeClr>
                </a:innerShdw>
              </a:effectLst>
              <a:scene3d>
                <a:camera prst="orthographicFront"/>
                <a:lightRig rig="threePt" dir="t"/>
              </a:scene3d>
              <a:sp3d prstMaterial="flat">
                <a:contourClr>
                  <a:schemeClr val="tx1"/>
                </a:contourClr>
              </a:sp3d>
            </c:spPr>
            <c:extLst>
              <c:ext xmlns:c16="http://schemas.microsoft.com/office/drawing/2014/chart" uri="{C3380CC4-5D6E-409C-BE32-E72D297353CC}">
                <c16:uniqueId val="{00000007-333E-8A43-95E7-120A553A46B5}"/>
              </c:ext>
            </c:extLst>
          </c:dPt>
          <c:dPt>
            <c:idx val="4"/>
            <c:bubble3D val="0"/>
            <c:spPr>
              <a:solidFill>
                <a:schemeClr val="bg2">
                  <a:lumMod val="25000"/>
                  <a:alpha val="96000"/>
                </a:schemeClr>
              </a:solidFill>
              <a:ln w="0">
                <a:solidFill>
                  <a:schemeClr val="tx1"/>
                </a:solidFill>
              </a:ln>
              <a:effectLst>
                <a:innerShdw blurRad="114300">
                  <a:schemeClr val="accent5">
                    <a:lumMod val="75000"/>
                  </a:schemeClr>
                </a:innerShdw>
              </a:effectLst>
              <a:scene3d>
                <a:camera prst="orthographicFront"/>
                <a:lightRig rig="threePt" dir="t"/>
              </a:scene3d>
              <a:sp3d prstMaterial="flat">
                <a:contourClr>
                  <a:schemeClr val="tx1"/>
                </a:contourClr>
              </a:sp3d>
            </c:spPr>
            <c:extLst>
              <c:ext xmlns:c16="http://schemas.microsoft.com/office/drawing/2014/chart" uri="{C3380CC4-5D6E-409C-BE32-E72D297353CC}">
                <c16:uniqueId val="{00000009-333E-8A43-95E7-120A553A46B5}"/>
              </c:ext>
            </c:extLst>
          </c:dPt>
          <c:dPt>
            <c:idx val="5"/>
            <c:bubble3D val="0"/>
            <c:spPr>
              <a:solidFill>
                <a:schemeClr val="bg2">
                  <a:lumMod val="25000"/>
                  <a:alpha val="96000"/>
                </a:schemeClr>
              </a:solidFill>
              <a:ln w="0">
                <a:solidFill>
                  <a:schemeClr val="tx1"/>
                </a:solidFill>
              </a:ln>
              <a:effectLst>
                <a:innerShdw blurRad="114300">
                  <a:schemeClr val="accent6">
                    <a:lumMod val="75000"/>
                  </a:schemeClr>
                </a:innerShdw>
              </a:effectLst>
              <a:scene3d>
                <a:camera prst="orthographicFront"/>
                <a:lightRig rig="threePt" dir="t"/>
              </a:scene3d>
              <a:sp3d prstMaterial="flat">
                <a:contourClr>
                  <a:schemeClr val="tx1"/>
                </a:contourClr>
              </a:sp3d>
            </c:spPr>
            <c:extLst>
              <c:ext xmlns:c16="http://schemas.microsoft.com/office/drawing/2014/chart" uri="{C3380CC4-5D6E-409C-BE32-E72D297353CC}">
                <c16:uniqueId val="{0000000B-333E-8A43-95E7-120A553A46B5}"/>
              </c:ext>
            </c:extLst>
          </c:dPt>
          <c:dLbls>
            <c:dLbl>
              <c:idx val="0"/>
              <c:layout>
                <c:manualLayout>
                  <c:x val="-2.1196386231361629E-2"/>
                  <c:y val="-6.0680342650201368E-3"/>
                </c:manualLayout>
              </c:layout>
              <c:tx>
                <c:rich>
                  <a:bodyPr rot="0" spcFirstLastPara="1" vertOverflow="clip" horzOverflow="clip" vert="horz" wrap="square" lIns="38100" tIns="19050" rIns="38100" bIns="19050" anchor="ctr" anchorCtr="1">
                    <a:noAutofit/>
                  </a:bodyPr>
                  <a:lstStyle/>
                  <a:p>
                    <a:pPr>
                      <a:defRPr sz="2400" b="0" i="0" u="none" strike="noStrike" kern="1200" baseline="0">
                        <a:solidFill>
                          <a:schemeClr val="bg1"/>
                        </a:solidFill>
                        <a:effectLst/>
                        <a:latin typeface="+mn-lt"/>
                        <a:ea typeface="+mn-ea"/>
                        <a:cs typeface="+mn-cs"/>
                      </a:defRPr>
                    </a:pPr>
                    <a:fld id="{FFC3586E-A2E4-BE46-8C47-02421D8C4057}" type="CATEGORYNAME">
                      <a:rPr lang="en-US" sz="2400">
                        <a:solidFill>
                          <a:srgbClr val="0997B5"/>
                        </a:solidFill>
                      </a:rPr>
                      <a:pPr>
                        <a:defRPr sz="2400">
                          <a:solidFill>
                            <a:schemeClr val="bg1"/>
                          </a:solidFill>
                        </a:defRPr>
                      </a:pPr>
                      <a:t>[CATEGORY NAME]</a:t>
                    </a:fld>
                    <a:endParaRPr lang="en-US"/>
                  </a:p>
                </c:rich>
              </c:tx>
              <c:spPr>
                <a:noFill/>
                <a:ln w="12700" cap="flat" cmpd="sng" algn="ctr">
                  <a:noFill/>
                  <a:round/>
                </a:ln>
                <a:effectLst/>
              </c:spPr>
              <c:txPr>
                <a:bodyPr rot="0" spcFirstLastPara="1" vertOverflow="clip" horzOverflow="clip" vert="horz" wrap="square" lIns="38100" tIns="19050" rIns="38100" bIns="19050" anchor="ctr" anchorCtr="1">
                  <a:noAutofit/>
                </a:bodyPr>
                <a:lstStyle/>
                <a:p>
                  <a:pPr>
                    <a:defRPr sz="2400" b="0" i="0" u="none" strike="noStrike" kern="1200" baseline="0">
                      <a:solidFill>
                        <a:schemeClr val="bg1"/>
                      </a:solidFill>
                      <a:effectLst/>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a:solidFill>
                      <a:schemeClr val="lt1">
                        <a:alpha val="90000"/>
                      </a:schemeClr>
                    </a:solidFill>
                    <a:ln w="12700" cap="flat" cmpd="sng" algn="ctr">
                      <a:solidFill>
                        <a:schemeClr val="accent1"/>
                      </a:solidFill>
                      <a:round/>
                    </a:ln>
                  </c15:spPr>
                  <c15:layout>
                    <c:manualLayout>
                      <c:w val="0.38754812010102585"/>
                      <c:h val="9.8211687693097502E-2"/>
                    </c:manualLayout>
                  </c15:layout>
                  <c15:dlblFieldTable/>
                  <c15:showDataLabelsRange val="0"/>
                </c:ext>
                <c:ext xmlns:c16="http://schemas.microsoft.com/office/drawing/2014/chart" uri="{C3380CC4-5D6E-409C-BE32-E72D297353CC}">
                  <c16:uniqueId val="{00000001-333E-8A43-95E7-120A553A46B5}"/>
                </c:ext>
              </c:extLst>
            </c:dLbl>
            <c:dLbl>
              <c:idx val="1"/>
              <c:spPr>
                <a:noFill/>
                <a:ln w="12700" cap="flat" cmpd="sng" algn="ctr">
                  <a:noFill/>
                  <a:round/>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accent2"/>
                      </a:solidFill>
                      <a:effectLst/>
                      <a:latin typeface="+mn-lt"/>
                      <a:ea typeface="+mn-ea"/>
                      <a:cs typeface="+mn-cs"/>
                    </a:defRPr>
                  </a:pPr>
                  <a:endParaRPr lang="en-US"/>
                </a:p>
              </c:txPr>
              <c:showLegendKey val="0"/>
              <c:showVal val="0"/>
              <c:showCatName val="1"/>
              <c:showSerName val="0"/>
              <c:showPercent val="0"/>
              <c:showBubbleSize val="0"/>
              <c:extLst>
                <c:ext xmlns:c16="http://schemas.microsoft.com/office/drawing/2014/chart" uri="{C3380CC4-5D6E-409C-BE32-E72D297353CC}">
                  <c16:uniqueId val="{00000003-333E-8A43-95E7-120A553A46B5}"/>
                </c:ext>
              </c:extLst>
            </c:dLbl>
            <c:dLbl>
              <c:idx val="2"/>
              <c:spPr>
                <a:noFill/>
                <a:ln w="12700" cap="flat" cmpd="sng" algn="ctr">
                  <a:noFill/>
                  <a:round/>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accent3"/>
                      </a:solidFill>
                      <a:effectLst/>
                      <a:latin typeface="+mn-lt"/>
                      <a:ea typeface="+mn-ea"/>
                      <a:cs typeface="+mn-cs"/>
                    </a:defRPr>
                  </a:pPr>
                  <a:endParaRPr lang="en-US"/>
                </a:p>
              </c:txPr>
              <c:showLegendKey val="0"/>
              <c:showVal val="0"/>
              <c:showCatName val="1"/>
              <c:showSerName val="0"/>
              <c:showPercent val="0"/>
              <c:showBubbleSize val="0"/>
              <c:extLst>
                <c:ext xmlns:c16="http://schemas.microsoft.com/office/drawing/2014/chart" uri="{C3380CC4-5D6E-409C-BE32-E72D297353CC}">
                  <c16:uniqueId val="{00000005-333E-8A43-95E7-120A553A46B5}"/>
                </c:ext>
              </c:extLst>
            </c:dLbl>
            <c:dLbl>
              <c:idx val="3"/>
              <c:layout>
                <c:manualLayout>
                  <c:x val="8.9247942026785626E-2"/>
                  <c:y val="-0.19356884511239741"/>
                </c:manualLayout>
              </c:layout>
              <c:spPr>
                <a:noFill/>
                <a:ln w="12700" cap="flat" cmpd="sng" algn="ctr">
                  <a:noFill/>
                  <a:round/>
                </a:ln>
                <a:effectLst/>
              </c:spPr>
              <c:txPr>
                <a:bodyPr rot="0" spcFirstLastPara="1" vertOverflow="clip" horzOverflow="clip" vert="horz" wrap="square" lIns="38100" tIns="19050" rIns="38100" bIns="19050" anchor="ctr" anchorCtr="1">
                  <a:noAutofit/>
                </a:bodyPr>
                <a:lstStyle/>
                <a:p>
                  <a:pPr>
                    <a:defRPr sz="2400" b="0" i="0" u="none" strike="noStrike" kern="1200" baseline="0">
                      <a:ln>
                        <a:noFill/>
                      </a:ln>
                      <a:solidFill>
                        <a:schemeClr val="bg1"/>
                      </a:solidFill>
                      <a:effectLst/>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a:solidFill>
                      <a:schemeClr val="lt1">
                        <a:alpha val="90000"/>
                      </a:schemeClr>
                    </a:solidFill>
                    <a:ln w="12700" cap="flat" cmpd="sng" algn="ctr">
                      <a:solidFill>
                        <a:schemeClr val="accent1"/>
                      </a:solidFill>
                      <a:round/>
                    </a:ln>
                  </c15:spPr>
                  <c15:layout>
                    <c:manualLayout>
                      <c:w val="0.32572143257704489"/>
                      <c:h val="0.1131493497467376"/>
                    </c:manualLayout>
                  </c15:layout>
                </c:ext>
                <c:ext xmlns:c16="http://schemas.microsoft.com/office/drawing/2014/chart" uri="{C3380CC4-5D6E-409C-BE32-E72D297353CC}">
                  <c16:uniqueId val="{00000007-333E-8A43-95E7-120A553A46B5}"/>
                </c:ext>
              </c:extLst>
            </c:dLbl>
            <c:dLbl>
              <c:idx val="4"/>
              <c:layout>
                <c:manualLayout>
                  <c:x val="4.2252224522523509E-3"/>
                  <c:y val="0.14622566762856332"/>
                </c:manualLayout>
              </c:layout>
              <c:spPr>
                <a:noFill/>
                <a:ln w="12700" cap="flat" cmpd="sng" algn="ctr">
                  <a:noFill/>
                  <a:round/>
                </a:ln>
                <a:effectLst/>
              </c:spPr>
              <c:txPr>
                <a:bodyPr rot="0" spcFirstLastPara="1" vertOverflow="clip" horzOverflow="clip" vert="horz" wrap="square" lIns="38100" tIns="19050" rIns="38100" bIns="19050" anchor="ctr" anchorCtr="1">
                  <a:noAutofit/>
                </a:bodyPr>
                <a:lstStyle/>
                <a:p>
                  <a:pPr>
                    <a:defRPr sz="2400" b="0" i="0" u="none" strike="noStrike" kern="1200" baseline="0">
                      <a:solidFill>
                        <a:schemeClr val="bg1"/>
                      </a:solidFill>
                      <a:effectLst/>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a:solidFill>
                      <a:schemeClr val="lt1">
                        <a:alpha val="90000"/>
                      </a:schemeClr>
                    </a:solidFill>
                    <a:ln w="12700" cap="flat" cmpd="sng" algn="ctr">
                      <a:solidFill>
                        <a:schemeClr val="accent1"/>
                      </a:solidFill>
                      <a:round/>
                    </a:ln>
                  </c15:spPr>
                </c:ext>
                <c:ext xmlns:c16="http://schemas.microsoft.com/office/drawing/2014/chart" uri="{C3380CC4-5D6E-409C-BE32-E72D297353CC}">
                  <c16:uniqueId val="{00000009-333E-8A43-95E7-120A553A46B5}"/>
                </c:ext>
              </c:extLst>
            </c:dLbl>
            <c:dLbl>
              <c:idx val="5"/>
              <c:layout>
                <c:manualLayout>
                  <c:x val="-8.9247854184323086E-2"/>
                  <c:y val="-0.20325557538656569"/>
                </c:manualLayout>
              </c:layout>
              <c:tx>
                <c:rich>
                  <a:bodyPr rot="0" spcFirstLastPara="1" vertOverflow="clip" horzOverflow="clip" vert="horz" wrap="square" lIns="38100" tIns="19050" rIns="38100" bIns="19050" anchor="ctr" anchorCtr="1">
                    <a:noAutofit/>
                  </a:bodyPr>
                  <a:lstStyle/>
                  <a:p>
                    <a:pPr>
                      <a:defRPr sz="2400" b="0" i="0" u="none" strike="noStrike" kern="1200" baseline="0">
                        <a:solidFill>
                          <a:schemeClr val="bg1"/>
                        </a:solidFill>
                        <a:effectLst/>
                        <a:latin typeface="+mn-lt"/>
                        <a:ea typeface="+mn-ea"/>
                        <a:cs typeface="+mn-cs"/>
                      </a:defRPr>
                    </a:pPr>
                    <a:r>
                      <a:rPr lang="en-US" dirty="0"/>
                      <a:t>Struggling</a:t>
                    </a:r>
                  </a:p>
                  <a:p>
                    <a:pPr>
                      <a:defRPr sz="2400">
                        <a:solidFill>
                          <a:schemeClr val="bg1"/>
                        </a:solidFill>
                      </a:defRPr>
                    </a:pPr>
                    <a:r>
                      <a:rPr lang="en-US" dirty="0"/>
                      <a:t>Financially</a:t>
                    </a:r>
                  </a:p>
                </c:rich>
              </c:tx>
              <c:spPr>
                <a:noFill/>
                <a:ln w="12700" cap="flat" cmpd="sng" algn="ctr">
                  <a:noFill/>
                  <a:round/>
                </a:ln>
                <a:effectLst/>
              </c:spPr>
              <c:txPr>
                <a:bodyPr rot="0" spcFirstLastPara="1" vertOverflow="clip" horzOverflow="clip" vert="horz" wrap="square" lIns="38100" tIns="19050" rIns="38100" bIns="19050" anchor="ctr" anchorCtr="1">
                  <a:noAutofit/>
                </a:bodyPr>
                <a:lstStyle/>
                <a:p>
                  <a:pPr>
                    <a:defRPr sz="2400" b="0" i="0" u="none" strike="noStrike" kern="1200" baseline="0">
                      <a:solidFill>
                        <a:schemeClr val="bg1"/>
                      </a:solidFill>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a:solidFill>
                      <a:schemeClr val="lt1">
                        <a:alpha val="90000"/>
                      </a:schemeClr>
                    </a:solidFill>
                    <a:ln w="12700" cap="flat" cmpd="sng" algn="ctr">
                      <a:solidFill>
                        <a:schemeClr val="accent1"/>
                      </a:solidFill>
                      <a:round/>
                    </a:ln>
                  </c15:spPr>
                  <c15:layout>
                    <c:manualLayout>
                      <c:w val="0.33900742936411893"/>
                      <c:h val="0.34303315300087667"/>
                    </c:manualLayout>
                  </c15:layout>
                </c:ext>
                <c:ext xmlns:c16="http://schemas.microsoft.com/office/drawing/2014/chart" uri="{C3380CC4-5D6E-409C-BE32-E72D297353CC}">
                  <c16:uniqueId val="{0000000B-333E-8A43-95E7-120A553A46B5}"/>
                </c:ext>
              </c:extLst>
            </c:dLbl>
            <c:spPr>
              <a:noFill/>
              <a:ln>
                <a:no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accent1"/>
                    </a:solidFill>
                    <a:effectLst/>
                    <a:latin typeface="+mn-lt"/>
                    <a:ea typeface="+mn-ea"/>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extLst>
          </c:dLbls>
          <c:cat>
            <c:strRef>
              <c:f>Sheet1!$A$2:$A$7</c:f>
              <c:strCache>
                <c:ptCount val="6"/>
                <c:pt idx="0">
                  <c:v>Financially Fit</c:v>
                </c:pt>
                <c:pt idx="2">
                  <c:v>Not Financially Fit</c:v>
                </c:pt>
                <c:pt idx="3">
                  <c:v>Still Working</c:v>
                </c:pt>
                <c:pt idx="4">
                  <c:v>Dead</c:v>
                </c:pt>
                <c:pt idx="5">
                  <c:v>Flat Broke</c:v>
                </c:pt>
              </c:strCache>
            </c:strRef>
          </c:cat>
          <c:val>
            <c:numRef>
              <c:f>Sheet1!$B$2:$B$7</c:f>
              <c:numCache>
                <c:formatCode>General</c:formatCode>
                <c:ptCount val="6"/>
                <c:pt idx="0">
                  <c:v>5</c:v>
                </c:pt>
                <c:pt idx="3">
                  <c:v>32</c:v>
                </c:pt>
                <c:pt idx="4">
                  <c:v>32</c:v>
                </c:pt>
                <c:pt idx="5">
                  <c:v>32</c:v>
                </c:pt>
              </c:numCache>
            </c:numRef>
          </c:val>
          <c:extLst>
            <c:ext xmlns:c16="http://schemas.microsoft.com/office/drawing/2014/chart" uri="{C3380CC4-5D6E-409C-BE32-E72D297353CC}">
              <c16:uniqueId val="{0000000C-333E-8A43-95E7-120A553A46B5}"/>
            </c:ext>
          </c:extLst>
        </c:ser>
        <c:dLbls>
          <c:showLegendKey val="0"/>
          <c:showVal val="0"/>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89"/>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510581804861629"/>
          <c:y val="9.1023594317527434E-2"/>
          <c:w val="0.83469061495555208"/>
          <c:h val="0.81224805881195605"/>
        </c:manualLayout>
      </c:layout>
      <c:pie3DChart>
        <c:varyColors val="1"/>
        <c:ser>
          <c:idx val="0"/>
          <c:order val="0"/>
          <c:tx>
            <c:strRef>
              <c:f>Sheet1!$B$1</c:f>
              <c:strCache>
                <c:ptCount val="1"/>
                <c:pt idx="0">
                  <c:v>Sales</c:v>
                </c:pt>
              </c:strCache>
            </c:strRef>
          </c:tx>
          <c:dPt>
            <c:idx val="0"/>
            <c:bubble3D val="0"/>
            <c:spPr>
              <a:solidFill>
                <a:schemeClr val="tx1">
                  <a:lumMod val="85000"/>
                  <a:lumOff val="15000"/>
                  <a:alpha val="90000"/>
                </a:schemeClr>
              </a:solidFill>
              <a:ln w="25400">
                <a:solidFill>
                  <a:schemeClr val="tx1"/>
                </a:solidFill>
              </a:ln>
              <a:effectLst/>
              <a:sp3d contourW="25400">
                <a:contourClr>
                  <a:schemeClr val="tx1"/>
                </a:contourClr>
              </a:sp3d>
            </c:spPr>
            <c:extLst>
              <c:ext xmlns:c16="http://schemas.microsoft.com/office/drawing/2014/chart" uri="{C3380CC4-5D6E-409C-BE32-E72D297353CC}">
                <c16:uniqueId val="{00000001-5DDF-8442-BE71-D049EFBC1DCC}"/>
              </c:ext>
            </c:extLst>
          </c:dPt>
          <c:dPt>
            <c:idx val="1"/>
            <c:bubble3D val="0"/>
            <c:spPr>
              <a:solidFill>
                <a:srgbClr val="0997B5">
                  <a:alpha val="90000"/>
                </a:srgbClr>
              </a:solidFill>
              <a:ln w="44450">
                <a:solidFill>
                  <a:schemeClr val="bg1"/>
                </a:solidFill>
              </a:ln>
              <a:effectLst/>
              <a:sp3d contourW="44450">
                <a:contourClr>
                  <a:schemeClr val="bg1"/>
                </a:contourClr>
              </a:sp3d>
            </c:spPr>
            <c:extLst>
              <c:ext xmlns:c16="http://schemas.microsoft.com/office/drawing/2014/chart" uri="{C3380CC4-5D6E-409C-BE32-E72D297353CC}">
                <c16:uniqueId val="{00000002-5DDF-8442-BE71-D049EFBC1DC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3-5DDF-8442-BE71-D049EFBC1DCC}"/>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4-5DDF-8442-BE71-D049EFBC1DCC}"/>
              </c:ext>
            </c:extLst>
          </c:dPt>
          <c:dLbls>
            <c:dLbl>
              <c:idx val="0"/>
              <c:layout>
                <c:manualLayout>
                  <c:x val="-0.21473862208934016"/>
                  <c:y val="0.30606830230592869"/>
                </c:manualLayout>
              </c:layout>
              <c:tx>
                <c:rich>
                  <a:bodyPr/>
                  <a:lstStyle/>
                  <a:p>
                    <a:r>
                      <a:rPr lang="en-US" sz="2400" dirty="0">
                        <a:solidFill>
                          <a:schemeClr val="bg1"/>
                        </a:solidFill>
                      </a:rPr>
                      <a:t>Still Working</a:t>
                    </a:r>
                  </a:p>
                </c:rich>
              </c:tx>
              <c:dLblPos val="bestFit"/>
              <c:showLegendKey val="0"/>
              <c:showVal val="0"/>
              <c:showCatName val="1"/>
              <c:showSerName val="0"/>
              <c:showPercent val="0"/>
              <c:showBubbleSize val="0"/>
              <c:extLst>
                <c:ext xmlns:c15="http://schemas.microsoft.com/office/drawing/2012/chart" uri="{CE6537A1-D6FC-4f65-9D91-7224C49458BB}">
                  <c15:layout>
                    <c:manualLayout>
                      <c:w val="0.26634154048063668"/>
                      <c:h val="8.852907671362284E-2"/>
                    </c:manualLayout>
                  </c15:layout>
                </c:ext>
                <c:ext xmlns:c16="http://schemas.microsoft.com/office/drawing/2014/chart" uri="{C3380CC4-5D6E-409C-BE32-E72D297353CC}">
                  <c16:uniqueId val="{00000001-5DDF-8442-BE71-D049EFBC1DCC}"/>
                </c:ext>
              </c:extLst>
            </c:dLbl>
            <c:dLbl>
              <c:idx val="1"/>
              <c:layout>
                <c:manualLayout>
                  <c:x val="1.147471538121177E-2"/>
                  <c:y val="1.6864903895350374E-2"/>
                </c:manualLayout>
              </c:layout>
              <c:tx>
                <c:rich>
                  <a:bodyPr rot="0" spcFirstLastPara="1" vertOverflow="overflow" horzOverflow="overflow" vert="horz" wrap="square" lIns="38100" tIns="19050" rIns="38100" bIns="19050" anchor="t" anchorCtr="0">
                    <a:noAutofit/>
                  </a:bodyPr>
                  <a:lstStyle/>
                  <a:p>
                    <a:pPr algn="ctr">
                      <a:defRPr sz="1197" b="0" i="0" u="none" strike="noStrike" kern="1200" baseline="0">
                        <a:solidFill>
                          <a:srgbClr val="0997B5"/>
                        </a:solidFill>
                        <a:latin typeface="Calibri" panose="020F0502020204030204" pitchFamily="34" charset="0"/>
                        <a:ea typeface="+mn-ea"/>
                        <a:cs typeface="Calibri" panose="020F0502020204030204" pitchFamily="34" charset="0"/>
                      </a:defRPr>
                    </a:pPr>
                    <a:r>
                      <a:rPr lang="en-US" sz="2800" b="0" i="0" dirty="0">
                        <a:solidFill>
                          <a:srgbClr val="0997B5"/>
                        </a:solidFill>
                        <a:latin typeface="Calibri" panose="020F0502020204030204" pitchFamily="34" charset="0"/>
                        <a:cs typeface="Calibri" panose="020F0502020204030204" pitchFamily="34" charset="0"/>
                      </a:rPr>
                      <a:t>Financially Fit</a:t>
                    </a:r>
                  </a:p>
                </c:rich>
              </c:tx>
              <c:spPr>
                <a:noFill/>
                <a:ln>
                  <a:noFill/>
                </a:ln>
                <a:effectLst/>
              </c:spPr>
              <c:txPr>
                <a:bodyPr rot="0" spcFirstLastPara="1" vertOverflow="overflow" horzOverflow="overflow" vert="horz" wrap="square" lIns="38100" tIns="19050" rIns="38100" bIns="19050" anchor="t" anchorCtr="0">
                  <a:noAutofit/>
                </a:bodyPr>
                <a:lstStyle/>
                <a:p>
                  <a:pPr algn="ctr">
                    <a:defRPr sz="1197" b="0" i="0" u="none" strike="noStrike" kern="1200" baseline="0">
                      <a:solidFill>
                        <a:srgbClr val="0997B5"/>
                      </a:solidFill>
                      <a:latin typeface="Calibri" panose="020F0502020204030204" pitchFamily="34" charset="0"/>
                      <a:ea typeface="+mn-ea"/>
                      <a:cs typeface="Calibri" panose="020F050202020403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43109788428763862"/>
                      <c:h val="0.17567789643887932"/>
                    </c:manualLayout>
                  </c15:layout>
                </c:ext>
                <c:ext xmlns:c16="http://schemas.microsoft.com/office/drawing/2014/chart" uri="{C3380CC4-5D6E-409C-BE32-E72D297353CC}">
                  <c16:uniqueId val="{00000002-5DDF-8442-BE71-D049EFBC1DCC}"/>
                </c:ext>
              </c:extLst>
            </c:dLbl>
            <c:dLbl>
              <c:idx val="2"/>
              <c:tx>
                <c:rich>
                  <a:bodyPr/>
                  <a:lstStyle/>
                  <a:p>
                    <a:r>
                      <a:rPr lang="en-US" sz="2400" dirty="0">
                        <a:solidFill>
                          <a:schemeClr val="bg1"/>
                        </a:solidFill>
                      </a:rPr>
                      <a:t>Still Working, Dead, or Financially Struggling</a:t>
                    </a:r>
                  </a:p>
                </c:rich>
              </c:tx>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DDF-8442-BE71-D049EFBC1DCC}"/>
                </c:ext>
              </c:extLst>
            </c:dLbl>
            <c:dLbl>
              <c:idx val="3"/>
              <c:tx>
                <c:rich>
                  <a:bodyPr/>
                  <a:lstStyle/>
                  <a:p>
                    <a:r>
                      <a:rPr lang="en-US" sz="2400" dirty="0">
                        <a:solidFill>
                          <a:schemeClr val="bg1"/>
                        </a:solidFill>
                      </a:rPr>
                      <a:t>Still Working, Dead, or Financially Struggling</a:t>
                    </a:r>
                  </a:p>
                </c:rich>
              </c:tx>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DDF-8442-BE71-D049EFBC1DCC}"/>
                </c:ext>
              </c:extLst>
            </c:dLbl>
            <c:spPr>
              <a:noFill/>
              <a:ln>
                <a:noFill/>
              </a:ln>
              <a:effectLst/>
            </c:spPr>
            <c:txPr>
              <a:bodyPr rot="0" spcFirstLastPara="1" vertOverflow="overflow" horzOverflow="overflow" vert="horz" wrap="square" lIns="38100" tIns="19050" rIns="38100" bIns="19050" anchor="t" anchorCtr="0">
                <a:noAutofit/>
              </a:bodyPr>
              <a:lstStyle/>
              <a:p>
                <a:pPr algn="ctr">
                  <a:defRPr sz="1197" b="0" i="0" u="none" strike="noStrike" kern="1200" baseline="0">
                    <a:solidFill>
                      <a:schemeClr val="bg1"/>
                    </a:solidFill>
                    <a:latin typeface="+mn-lt"/>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Sheet1!$A$2:$A$5</c:f>
              <c:strCache>
                <c:ptCount val="2"/>
                <c:pt idx="0">
                  <c:v>Still Working, Dead, or Finacially Struggling</c:v>
                </c:pt>
                <c:pt idx="1">
                  <c:v>Financially Fit</c:v>
                </c:pt>
              </c:strCache>
            </c:strRef>
          </c:cat>
          <c:val>
            <c:numRef>
              <c:f>Sheet1!$B$2:$B$5</c:f>
              <c:numCache>
                <c:formatCode>General</c:formatCode>
                <c:ptCount val="4"/>
                <c:pt idx="0">
                  <c:v>95</c:v>
                </c:pt>
                <c:pt idx="1">
                  <c:v>5</c:v>
                </c:pt>
              </c:numCache>
            </c:numRef>
          </c:val>
          <c:extLst>
            <c:ext xmlns:c16="http://schemas.microsoft.com/office/drawing/2014/chart" uri="{C3380CC4-5D6E-409C-BE32-E72D297353CC}">
              <c16:uniqueId val="{00000000-5DDF-8442-BE71-D049EFBC1DCC}"/>
            </c:ext>
          </c:extLst>
        </c:ser>
        <c:dLbls>
          <c:dLblPos val="outEnd"/>
          <c:showLegendKey val="0"/>
          <c:showVal val="0"/>
          <c:showCatName val="1"/>
          <c:showSerName val="0"/>
          <c:showPercent val="0"/>
          <c:showBubbleSize val="0"/>
          <c:showLeaderLines val="0"/>
        </c:dLbls>
      </c:pie3D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0.41363</cdr:x>
      <cdr:y>0.29064</cdr:y>
    </cdr:from>
    <cdr:to>
      <cdr:x>0.7576</cdr:x>
      <cdr:y>0.37928</cdr:y>
    </cdr:to>
    <cdr:sp macro="" textlink="">
      <cdr:nvSpPr>
        <cdr:cNvPr id="2" name="TextBox 1">
          <a:extLst xmlns:a="http://schemas.openxmlformats.org/drawingml/2006/main">
            <a:ext uri="{FF2B5EF4-FFF2-40B4-BE49-F238E27FC236}">
              <a16:creationId xmlns:a16="http://schemas.microsoft.com/office/drawing/2014/main" id="{5FCB209C-347D-5947-821E-5639C65A02EB}"/>
            </a:ext>
          </a:extLst>
        </cdr:cNvPr>
        <cdr:cNvSpPr txBox="1"/>
      </cdr:nvSpPr>
      <cdr:spPr>
        <a:xfrm xmlns:a="http://schemas.openxmlformats.org/drawingml/2006/main">
          <a:off x="3204594" y="1715498"/>
          <a:ext cx="2664927" cy="523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2400" dirty="0">
              <a:solidFill>
                <a:schemeClr val="bg1"/>
              </a:solidFill>
            </a:rPr>
            <a:t>Dead</a:t>
          </a:r>
        </a:p>
      </cdr:txBody>
    </cdr:sp>
  </cdr:relSizeAnchor>
  <cdr:relSizeAnchor xmlns:cdr="http://schemas.openxmlformats.org/drawingml/2006/chartDrawing">
    <cdr:from>
      <cdr:x>0.61003</cdr:x>
      <cdr:y>0.36513</cdr:y>
    </cdr:from>
    <cdr:to>
      <cdr:x>0.954</cdr:x>
      <cdr:y>0.54869</cdr:y>
    </cdr:to>
    <cdr:sp macro="" textlink="">
      <cdr:nvSpPr>
        <cdr:cNvPr id="3" name="TextBox 2">
          <a:extLst xmlns:a="http://schemas.openxmlformats.org/drawingml/2006/main">
            <a:ext uri="{FF2B5EF4-FFF2-40B4-BE49-F238E27FC236}">
              <a16:creationId xmlns:a16="http://schemas.microsoft.com/office/drawing/2014/main" id="{83AABC66-C4CD-6B4D-BF9C-F1058319FEC8}"/>
            </a:ext>
          </a:extLst>
        </cdr:cNvPr>
        <cdr:cNvSpPr txBox="1"/>
      </cdr:nvSpPr>
      <cdr:spPr>
        <a:xfrm xmlns:a="http://schemas.openxmlformats.org/drawingml/2006/main">
          <a:off x="4726279" y="2155189"/>
          <a:ext cx="2664927" cy="108346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2400" dirty="0">
              <a:solidFill>
                <a:schemeClr val="bg1"/>
              </a:solidFill>
            </a:rPr>
            <a:t>Financially </a:t>
          </a:r>
          <a:br>
            <a:rPr lang="en-US" sz="2400" dirty="0">
              <a:solidFill>
                <a:schemeClr val="bg1"/>
              </a:solidFill>
            </a:rPr>
          </a:br>
          <a:r>
            <a:rPr lang="en-US" sz="2400" dirty="0">
              <a:solidFill>
                <a:schemeClr val="bg1"/>
              </a:solidFill>
            </a:rPr>
            <a:t>Struggling</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63423-427F-9C47-9274-0A1ECB4AE0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7D3BA41-E6B1-804E-B8E4-86F57364EA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A4BA54-590D-434D-8537-368A7F3B3E3F}" type="datetimeFigureOut">
              <a:rPr lang="en-US" smtClean="0"/>
              <a:t>2/8/19</a:t>
            </a:fld>
            <a:endParaRPr lang="en-US"/>
          </a:p>
        </p:txBody>
      </p:sp>
      <p:sp>
        <p:nvSpPr>
          <p:cNvPr id="4" name="Footer Placeholder 3">
            <a:extLst>
              <a:ext uri="{FF2B5EF4-FFF2-40B4-BE49-F238E27FC236}">
                <a16:creationId xmlns:a16="http://schemas.microsoft.com/office/drawing/2014/main" id="{8BC64E32-D745-0241-AB8E-AA7D512058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4F6EF96-1380-D443-81E9-7B11B20DBE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8571D6-B163-F446-BB39-70DBBB28DA7C}" type="slidenum">
              <a:rPr lang="en-US" smtClean="0"/>
              <a:t>‹#›</a:t>
            </a:fld>
            <a:endParaRPr lang="en-US"/>
          </a:p>
        </p:txBody>
      </p:sp>
    </p:spTree>
    <p:extLst>
      <p:ext uri="{BB962C8B-B14F-4D97-AF65-F5344CB8AC3E}">
        <p14:creationId xmlns:p14="http://schemas.microsoft.com/office/powerpoint/2010/main" val="1247655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EE133E-BD04-8B44-B2D1-980819CD2367}" type="datetimeFigureOut">
              <a:rPr lang="en-US" smtClean="0"/>
              <a:t>2/8/19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FA9D0F-365B-A44E-AF82-4A6D93ABA38B}" type="slidenum">
              <a:rPr lang="en-US" smtClean="0"/>
              <a:t>‹#›</a:t>
            </a:fld>
            <a:endParaRPr lang="en-US" dirty="0"/>
          </a:p>
        </p:txBody>
      </p:sp>
    </p:spTree>
    <p:extLst>
      <p:ext uri="{BB962C8B-B14F-4D97-AF65-F5344CB8AC3E}">
        <p14:creationId xmlns:p14="http://schemas.microsoft.com/office/powerpoint/2010/main" val="766780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1</a:t>
            </a:fld>
            <a:endParaRPr lang="en-US" dirty="0"/>
          </a:p>
        </p:txBody>
      </p:sp>
    </p:spTree>
    <p:extLst>
      <p:ext uri="{BB962C8B-B14F-4D97-AF65-F5344CB8AC3E}">
        <p14:creationId xmlns:p14="http://schemas.microsoft.com/office/powerpoint/2010/main" val="3304809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10</a:t>
            </a:fld>
            <a:endParaRPr lang="en-US" dirty="0"/>
          </a:p>
        </p:txBody>
      </p:sp>
    </p:spTree>
    <p:extLst>
      <p:ext uri="{BB962C8B-B14F-4D97-AF65-F5344CB8AC3E}">
        <p14:creationId xmlns:p14="http://schemas.microsoft.com/office/powerpoint/2010/main" val="235731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NOTE:  Andrew please finalize the text you want to be on this slide</a:t>
            </a:r>
          </a:p>
        </p:txBody>
      </p:sp>
      <p:sp>
        <p:nvSpPr>
          <p:cNvPr id="4" name="Slide Number Placeholder 3"/>
          <p:cNvSpPr>
            <a:spLocks noGrp="1"/>
          </p:cNvSpPr>
          <p:nvPr>
            <p:ph type="sldNum" sz="quarter" idx="5"/>
          </p:nvPr>
        </p:nvSpPr>
        <p:spPr/>
        <p:txBody>
          <a:bodyPr/>
          <a:lstStyle/>
          <a:p>
            <a:fld id="{00FA9D0F-365B-A44E-AF82-4A6D93ABA38B}" type="slidenum">
              <a:rPr lang="en-US" smtClean="0"/>
              <a:t>12</a:t>
            </a:fld>
            <a:endParaRPr lang="en-US" dirty="0"/>
          </a:p>
        </p:txBody>
      </p:sp>
    </p:spTree>
    <p:extLst>
      <p:ext uri="{BB962C8B-B14F-4D97-AF65-F5344CB8AC3E}">
        <p14:creationId xmlns:p14="http://schemas.microsoft.com/office/powerpoint/2010/main" val="1222462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13</a:t>
            </a:fld>
            <a:endParaRPr lang="en-US" dirty="0"/>
          </a:p>
        </p:txBody>
      </p:sp>
    </p:spTree>
    <p:extLst>
      <p:ext uri="{BB962C8B-B14F-4D97-AF65-F5344CB8AC3E}">
        <p14:creationId xmlns:p14="http://schemas.microsoft.com/office/powerpoint/2010/main" val="3712297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14</a:t>
            </a:fld>
            <a:endParaRPr lang="en-US" dirty="0"/>
          </a:p>
        </p:txBody>
      </p:sp>
    </p:spTree>
    <p:extLst>
      <p:ext uri="{BB962C8B-B14F-4D97-AF65-F5344CB8AC3E}">
        <p14:creationId xmlns:p14="http://schemas.microsoft.com/office/powerpoint/2010/main" val="982638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15</a:t>
            </a:fld>
            <a:endParaRPr lang="en-US" dirty="0"/>
          </a:p>
        </p:txBody>
      </p:sp>
    </p:spTree>
    <p:extLst>
      <p:ext uri="{BB962C8B-B14F-4D97-AF65-F5344CB8AC3E}">
        <p14:creationId xmlns:p14="http://schemas.microsoft.com/office/powerpoint/2010/main" val="1963579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16</a:t>
            </a:fld>
            <a:endParaRPr lang="en-US" dirty="0"/>
          </a:p>
        </p:txBody>
      </p:sp>
    </p:spTree>
    <p:extLst>
      <p:ext uri="{BB962C8B-B14F-4D97-AF65-F5344CB8AC3E}">
        <p14:creationId xmlns:p14="http://schemas.microsoft.com/office/powerpoint/2010/main" val="3051303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NOTE: Need a more creative visual way to showcase what the subscription includes.  The current slide is too text heavy.  We want to avoid the multiple website slide like in the current UBP (slide 48)  and show these features in a visual, simple way.</a:t>
            </a:r>
            <a:br>
              <a:rPr lang="en-US" dirty="0"/>
            </a:br>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17</a:t>
            </a:fld>
            <a:endParaRPr lang="en-US" dirty="0"/>
          </a:p>
        </p:txBody>
      </p:sp>
    </p:spTree>
    <p:extLst>
      <p:ext uri="{BB962C8B-B14F-4D97-AF65-F5344CB8AC3E}">
        <p14:creationId xmlns:p14="http://schemas.microsoft.com/office/powerpoint/2010/main" val="1316541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NOTE:  Slides 20-21-22:  We would like this designed with 4 quadrants of products per slide like seen here.  Instead of the current images can we use the brand name and category and display 2 to 3 or 4 products from each category</a:t>
            </a:r>
            <a:r>
              <a:rPr lang="en-US" baseline="0" dirty="0"/>
              <a:t> </a:t>
            </a:r>
            <a:r>
              <a:rPr lang="en-US" dirty="0"/>
              <a:t>so that we can have room to make the brand names and product images much larger?  The idea is to showcase the brands and a visual of just a few products.  Keep in mind the purpose od slides 20-22 is to explain</a:t>
            </a:r>
            <a:r>
              <a:rPr lang="en-US" baseline="0" dirty="0"/>
              <a:t> what it means to create BV. To do that we do not need the slides to look like a product catalog. Just need a few products from each category.</a:t>
            </a:r>
            <a:r>
              <a:rPr lang="en-US" dirty="0"/>
              <a:t> </a:t>
            </a:r>
          </a:p>
        </p:txBody>
      </p:sp>
      <p:sp>
        <p:nvSpPr>
          <p:cNvPr id="4" name="Slide Number Placeholder 3"/>
          <p:cNvSpPr>
            <a:spLocks noGrp="1"/>
          </p:cNvSpPr>
          <p:nvPr>
            <p:ph type="sldNum" sz="quarter" idx="5"/>
          </p:nvPr>
        </p:nvSpPr>
        <p:spPr/>
        <p:txBody>
          <a:bodyPr/>
          <a:lstStyle/>
          <a:p>
            <a:fld id="{00FA9D0F-365B-A44E-AF82-4A6D93ABA38B}" type="slidenum">
              <a:rPr lang="en-US" smtClean="0"/>
              <a:t>18</a:t>
            </a:fld>
            <a:endParaRPr lang="en-US"/>
          </a:p>
        </p:txBody>
      </p:sp>
    </p:spTree>
    <p:extLst>
      <p:ext uri="{BB962C8B-B14F-4D97-AF65-F5344CB8AC3E}">
        <p14:creationId xmlns:p14="http://schemas.microsoft.com/office/powerpoint/2010/main" val="887787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19</a:t>
            </a:fld>
            <a:endParaRPr lang="en-US"/>
          </a:p>
        </p:txBody>
      </p:sp>
    </p:spTree>
    <p:extLst>
      <p:ext uri="{BB962C8B-B14F-4D97-AF65-F5344CB8AC3E}">
        <p14:creationId xmlns:p14="http://schemas.microsoft.com/office/powerpoint/2010/main" val="4079754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20</a:t>
            </a:fld>
            <a:endParaRPr lang="en-US"/>
          </a:p>
        </p:txBody>
      </p:sp>
    </p:spTree>
    <p:extLst>
      <p:ext uri="{BB962C8B-B14F-4D97-AF65-F5344CB8AC3E}">
        <p14:creationId xmlns:p14="http://schemas.microsoft.com/office/powerpoint/2010/main" val="3084630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NOTE: Andrew Weissman will provide company mission statement to replace text. Keep the words “We’re powered by people just like</a:t>
            </a:r>
            <a:r>
              <a:rPr lang="en-US" baseline="0" dirty="0"/>
              <a:t> you!”</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2</a:t>
            </a:fld>
            <a:endParaRPr lang="en-US" dirty="0"/>
          </a:p>
        </p:txBody>
      </p:sp>
    </p:spTree>
    <p:extLst>
      <p:ext uri="{BB962C8B-B14F-4D97-AF65-F5344CB8AC3E}">
        <p14:creationId xmlns:p14="http://schemas.microsoft.com/office/powerpoint/2010/main" val="3025667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NOTES: Andrew can you figure out the top 30 partner store companies to feature in this slide?  We like how this slide animates – we just need 30 of the most popular and current logos (From Andre </a:t>
            </a:r>
          </a:p>
        </p:txBody>
      </p:sp>
      <p:sp>
        <p:nvSpPr>
          <p:cNvPr id="4" name="Slide Number Placeholder 3"/>
          <p:cNvSpPr>
            <a:spLocks noGrp="1"/>
          </p:cNvSpPr>
          <p:nvPr>
            <p:ph type="sldNum" sz="quarter" idx="5"/>
          </p:nvPr>
        </p:nvSpPr>
        <p:spPr/>
        <p:txBody>
          <a:bodyPr/>
          <a:lstStyle/>
          <a:p>
            <a:fld id="{00FA9D0F-365B-A44E-AF82-4A6D93ABA38B}" type="slidenum">
              <a:rPr lang="en-US" smtClean="0"/>
              <a:t>21</a:t>
            </a:fld>
            <a:endParaRPr lang="en-US" dirty="0"/>
          </a:p>
        </p:txBody>
      </p:sp>
    </p:spTree>
    <p:extLst>
      <p:ext uri="{BB962C8B-B14F-4D97-AF65-F5344CB8AC3E}">
        <p14:creationId xmlns:p14="http://schemas.microsoft.com/office/powerpoint/2010/main" val="2763768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22</a:t>
            </a:fld>
            <a:endParaRPr lang="en-US" dirty="0"/>
          </a:p>
        </p:txBody>
      </p:sp>
    </p:spTree>
    <p:extLst>
      <p:ext uri="{BB962C8B-B14F-4D97-AF65-F5344CB8AC3E}">
        <p14:creationId xmlns:p14="http://schemas.microsoft.com/office/powerpoint/2010/main" val="2859062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24</a:t>
            </a:fld>
            <a:endParaRPr lang="en-US" dirty="0"/>
          </a:p>
        </p:txBody>
      </p:sp>
    </p:spTree>
    <p:extLst>
      <p:ext uri="{BB962C8B-B14F-4D97-AF65-F5344CB8AC3E}">
        <p14:creationId xmlns:p14="http://schemas.microsoft.com/office/powerpoint/2010/main" val="1282781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24D2823B-C938-48DC-9C2F-B06DE5D4BECE}" type="slidenum">
              <a:rPr kumimoji="0" lang="en-US" sz="1200" b="0" i="0" u="none" strike="noStrike" kern="1200" cap="none" spc="0" normalizeH="0" baseline="0" noProof="0" smtClean="0">
                <a:ln>
                  <a:noFill/>
                </a:ln>
                <a:solidFill>
                  <a:prstClr val="black"/>
                </a:solidFill>
                <a:effectLst/>
                <a:uLnTx/>
                <a:uFillTx/>
                <a:latin typeface="Helvetica Regular" charset="0"/>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Helvetica Regular" charset="0"/>
              <a:ea typeface="+mn-ea"/>
              <a:cs typeface="+mn-cs"/>
            </a:endParaRPr>
          </a:p>
        </p:txBody>
      </p:sp>
    </p:spTree>
    <p:extLst>
      <p:ext uri="{BB962C8B-B14F-4D97-AF65-F5344CB8AC3E}">
        <p14:creationId xmlns:p14="http://schemas.microsoft.com/office/powerpoint/2010/main" val="1529047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29</a:t>
            </a:fld>
            <a:endParaRPr lang="en-US" dirty="0"/>
          </a:p>
        </p:txBody>
      </p:sp>
    </p:spTree>
    <p:extLst>
      <p:ext uri="{BB962C8B-B14F-4D97-AF65-F5344CB8AC3E}">
        <p14:creationId xmlns:p14="http://schemas.microsoft.com/office/powerpoint/2010/main" val="478538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A9D0F-365B-A44E-AF82-4A6D93ABA38B}" type="slidenum">
              <a:rPr lang="en-US" smtClean="0"/>
              <a:t>36</a:t>
            </a:fld>
            <a:endParaRPr lang="en-US" dirty="0"/>
          </a:p>
        </p:txBody>
      </p:sp>
    </p:spTree>
    <p:extLst>
      <p:ext uri="{BB962C8B-B14F-4D97-AF65-F5344CB8AC3E}">
        <p14:creationId xmlns:p14="http://schemas.microsoft.com/office/powerpoint/2010/main" val="2950434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37</a:t>
            </a:fld>
            <a:endParaRPr lang="en-US" dirty="0"/>
          </a:p>
        </p:txBody>
      </p:sp>
    </p:spTree>
    <p:extLst>
      <p:ext uri="{BB962C8B-B14F-4D97-AF65-F5344CB8AC3E}">
        <p14:creationId xmlns:p14="http://schemas.microsoft.com/office/powerpoint/2010/main" val="1211000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FA9D0F-365B-A44E-AF82-4A6D93ABA3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34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3</a:t>
            </a:fld>
            <a:endParaRPr lang="en-US" dirty="0"/>
          </a:p>
        </p:txBody>
      </p:sp>
    </p:spTree>
    <p:extLst>
      <p:ext uri="{BB962C8B-B14F-4D97-AF65-F5344CB8AC3E}">
        <p14:creationId xmlns:p14="http://schemas.microsoft.com/office/powerpoint/2010/main" val="4059444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79EFA50-432A-5B47-9164-EA25356F6FE0}" type="slidenum">
              <a:rPr lang="en-US" smtClean="0"/>
              <a:t>4</a:t>
            </a:fld>
            <a:endParaRPr lang="en-US" dirty="0"/>
          </a:p>
        </p:txBody>
      </p:sp>
    </p:spTree>
    <p:extLst>
      <p:ext uri="{BB962C8B-B14F-4D97-AF65-F5344CB8AC3E}">
        <p14:creationId xmlns:p14="http://schemas.microsoft.com/office/powerpoint/2010/main" val="2307146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NOTE: Replace picture of the company building with an image that represents a global company.</a:t>
            </a:r>
            <a:br>
              <a:rPr lang="en-US" dirty="0"/>
            </a:br>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5</a:t>
            </a:fld>
            <a:endParaRPr lang="en-US" dirty="0"/>
          </a:p>
        </p:txBody>
      </p:sp>
    </p:spTree>
    <p:extLst>
      <p:ext uri="{BB962C8B-B14F-4D97-AF65-F5344CB8AC3E}">
        <p14:creationId xmlns:p14="http://schemas.microsoft.com/office/powerpoint/2010/main" val="3768721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NOTE: We want to eliminate the pictures of the millionaires</a:t>
            </a:r>
            <a:r>
              <a:rPr lang="en-US" baseline="0" dirty="0"/>
              <a:t> and display the following facts in a creative way: </a:t>
            </a:r>
            <a:r>
              <a:rPr lang="en-US" dirty="0" err="1"/>
              <a:t>Tens’s</a:t>
            </a:r>
            <a:r>
              <a:rPr lang="en-US" dirty="0"/>
              <a:t> of 1,000’s people earning $300-$3600 weekly, Close to 500 have earned in excess of 1 million in commissions and Adding new million dollar earners each month.</a:t>
            </a:r>
          </a:p>
        </p:txBody>
      </p:sp>
      <p:sp>
        <p:nvSpPr>
          <p:cNvPr id="4" name="Slide Number Placeholder 3"/>
          <p:cNvSpPr>
            <a:spLocks noGrp="1"/>
          </p:cNvSpPr>
          <p:nvPr>
            <p:ph type="sldNum" sz="quarter" idx="5"/>
          </p:nvPr>
        </p:nvSpPr>
        <p:spPr/>
        <p:txBody>
          <a:bodyPr/>
          <a:lstStyle/>
          <a:p>
            <a:fld id="{00FA9D0F-365B-A44E-AF82-4A6D93ABA38B}" type="slidenum">
              <a:rPr lang="en-US" smtClean="0"/>
              <a:t>6</a:t>
            </a:fld>
            <a:endParaRPr lang="en-US" dirty="0"/>
          </a:p>
        </p:txBody>
      </p:sp>
    </p:spTree>
    <p:extLst>
      <p:ext uri="{BB962C8B-B14F-4D97-AF65-F5344CB8AC3E}">
        <p14:creationId xmlns:p14="http://schemas.microsoft.com/office/powerpoint/2010/main" val="3719900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7</a:t>
            </a:fld>
            <a:endParaRPr lang="en-US" dirty="0"/>
          </a:p>
        </p:txBody>
      </p:sp>
    </p:spTree>
    <p:extLst>
      <p:ext uri="{BB962C8B-B14F-4D97-AF65-F5344CB8AC3E}">
        <p14:creationId xmlns:p14="http://schemas.microsoft.com/office/powerpoint/2010/main" val="3065744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footnotes to source where these figures came from as per current UBP slides</a:t>
            </a:r>
          </a:p>
        </p:txBody>
      </p:sp>
      <p:sp>
        <p:nvSpPr>
          <p:cNvPr id="4" name="Slide Number Placeholder 3"/>
          <p:cNvSpPr>
            <a:spLocks noGrp="1"/>
          </p:cNvSpPr>
          <p:nvPr>
            <p:ph type="sldNum" sz="quarter" idx="5"/>
          </p:nvPr>
        </p:nvSpPr>
        <p:spPr/>
        <p:txBody>
          <a:bodyPr/>
          <a:lstStyle/>
          <a:p>
            <a:fld id="{00FA9D0F-365B-A44E-AF82-4A6D93ABA38B}" type="slidenum">
              <a:rPr lang="en-US" smtClean="0"/>
              <a:t>8</a:t>
            </a:fld>
            <a:endParaRPr lang="en-US" dirty="0"/>
          </a:p>
        </p:txBody>
      </p:sp>
    </p:spTree>
    <p:extLst>
      <p:ext uri="{BB962C8B-B14F-4D97-AF65-F5344CB8AC3E}">
        <p14:creationId xmlns:p14="http://schemas.microsoft.com/office/powerpoint/2010/main" val="1026212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A9D0F-365B-A44E-AF82-4A6D93ABA38B}" type="slidenum">
              <a:rPr lang="en-US" smtClean="0"/>
              <a:t>9</a:t>
            </a:fld>
            <a:endParaRPr lang="en-US" dirty="0"/>
          </a:p>
        </p:txBody>
      </p:sp>
    </p:spTree>
    <p:extLst>
      <p:ext uri="{BB962C8B-B14F-4D97-AF65-F5344CB8AC3E}">
        <p14:creationId xmlns:p14="http://schemas.microsoft.com/office/powerpoint/2010/main" val="3384500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A6C8C-9881-D340-B4AA-2817C22227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6039D2-7A74-9B48-BE72-2FDC2B889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5BE077-2797-004D-A633-CD4FD5AA4FD2}"/>
              </a:ext>
            </a:extLst>
          </p:cNvPr>
          <p:cNvSpPr>
            <a:spLocks noGrp="1"/>
          </p:cNvSpPr>
          <p:nvPr>
            <p:ph type="dt" sz="half" idx="10"/>
          </p:nvPr>
        </p:nvSpPr>
        <p:spPr/>
        <p:txBody>
          <a:bodyPr/>
          <a:lstStyle/>
          <a:p>
            <a:fld id="{4C98ED85-2828-BF41-B8E4-9C80E8CCB834}" type="datetimeFigureOut">
              <a:rPr lang="en-US" smtClean="0"/>
              <a:t>2/8/19</a:t>
            </a:fld>
            <a:endParaRPr lang="en-US" dirty="0"/>
          </a:p>
        </p:txBody>
      </p:sp>
      <p:sp>
        <p:nvSpPr>
          <p:cNvPr id="5" name="Footer Placeholder 4">
            <a:extLst>
              <a:ext uri="{FF2B5EF4-FFF2-40B4-BE49-F238E27FC236}">
                <a16:creationId xmlns:a16="http://schemas.microsoft.com/office/drawing/2014/main" id="{7F84E44B-3075-6643-A633-9CBB495288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544151-BD0C-4246-B017-D456206FB0A5}"/>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3699215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0D0C7-2832-FD41-8532-A35611E913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813E43-BD4C-CF49-89AB-061637E82A2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333BDE-FF58-F44B-A3B6-AF2C0F7AE6D6}"/>
              </a:ext>
            </a:extLst>
          </p:cNvPr>
          <p:cNvSpPr>
            <a:spLocks noGrp="1"/>
          </p:cNvSpPr>
          <p:nvPr>
            <p:ph type="dt" sz="half" idx="10"/>
          </p:nvPr>
        </p:nvSpPr>
        <p:spPr/>
        <p:txBody>
          <a:bodyPr/>
          <a:lstStyle/>
          <a:p>
            <a:fld id="{4C98ED85-2828-BF41-B8E4-9C80E8CCB834}" type="datetimeFigureOut">
              <a:rPr lang="en-US" smtClean="0"/>
              <a:t>2/8/19</a:t>
            </a:fld>
            <a:endParaRPr lang="en-US" dirty="0"/>
          </a:p>
        </p:txBody>
      </p:sp>
      <p:sp>
        <p:nvSpPr>
          <p:cNvPr id="5" name="Footer Placeholder 4">
            <a:extLst>
              <a:ext uri="{FF2B5EF4-FFF2-40B4-BE49-F238E27FC236}">
                <a16:creationId xmlns:a16="http://schemas.microsoft.com/office/drawing/2014/main" id="{0F639A5D-D2A6-ED4F-9383-5144F7B210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D6C99BD-9365-2E4D-BCBF-DE10E322E9A5}"/>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2974655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5221CB-01A4-5445-B45F-AB403E9618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6D8046-134E-E94E-86AA-B353565A21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CE812E-7A43-DC4A-92E9-72B1BCCBF613}"/>
              </a:ext>
            </a:extLst>
          </p:cNvPr>
          <p:cNvSpPr>
            <a:spLocks noGrp="1"/>
          </p:cNvSpPr>
          <p:nvPr>
            <p:ph type="dt" sz="half" idx="10"/>
          </p:nvPr>
        </p:nvSpPr>
        <p:spPr/>
        <p:txBody>
          <a:bodyPr/>
          <a:lstStyle/>
          <a:p>
            <a:fld id="{4C98ED85-2828-BF41-B8E4-9C80E8CCB834}" type="datetimeFigureOut">
              <a:rPr lang="en-US" smtClean="0"/>
              <a:t>2/8/19</a:t>
            </a:fld>
            <a:endParaRPr lang="en-US" dirty="0"/>
          </a:p>
        </p:txBody>
      </p:sp>
      <p:sp>
        <p:nvSpPr>
          <p:cNvPr id="5" name="Footer Placeholder 4">
            <a:extLst>
              <a:ext uri="{FF2B5EF4-FFF2-40B4-BE49-F238E27FC236}">
                <a16:creationId xmlns:a16="http://schemas.microsoft.com/office/drawing/2014/main" id="{40970C53-A406-2D45-8DC6-C4DF515898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377F81-82EF-394E-9682-B0C30F4C12D3}"/>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4111702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Calibri" panose="020F0502020204030204" pitchFamily="34" charset="0"/>
            </a:endParaRPr>
          </a:p>
        </p:txBody>
      </p:sp>
    </p:spTree>
    <p:extLst>
      <p:ext uri="{BB962C8B-B14F-4D97-AF65-F5344CB8AC3E}">
        <p14:creationId xmlns:p14="http://schemas.microsoft.com/office/powerpoint/2010/main" val="1062383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2/8/19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6920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2758235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2528658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108716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2/8/19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0902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2/8/19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9463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2/8/19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8968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C1CD-4530-B547-9EF8-66FBF13CF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B4130C-3DF3-AB46-BBB1-E37A74C06A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BEEE6-8D98-984C-90A0-52AF3191DE03}"/>
              </a:ext>
            </a:extLst>
          </p:cNvPr>
          <p:cNvSpPr>
            <a:spLocks noGrp="1"/>
          </p:cNvSpPr>
          <p:nvPr>
            <p:ph type="dt" sz="half" idx="10"/>
          </p:nvPr>
        </p:nvSpPr>
        <p:spPr/>
        <p:txBody>
          <a:bodyPr/>
          <a:lstStyle/>
          <a:p>
            <a:fld id="{4C98ED85-2828-BF41-B8E4-9C80E8CCB834}" type="datetimeFigureOut">
              <a:rPr lang="en-US" smtClean="0"/>
              <a:t>2/8/19</a:t>
            </a:fld>
            <a:endParaRPr lang="en-US" dirty="0"/>
          </a:p>
        </p:txBody>
      </p:sp>
      <p:sp>
        <p:nvSpPr>
          <p:cNvPr id="5" name="Footer Placeholder 4">
            <a:extLst>
              <a:ext uri="{FF2B5EF4-FFF2-40B4-BE49-F238E27FC236}">
                <a16:creationId xmlns:a16="http://schemas.microsoft.com/office/drawing/2014/main" id="{3AC0E6EA-93EA-9648-86E2-04B05C11E2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BC85F39-309C-8248-8717-452673AB1240}"/>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28983137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2/8/19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4532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2/8/19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53187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2/8/19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1019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2/8/19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3212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2/8/19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3212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2/8/19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7972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2/8/19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8225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C0B93-A66E-194B-822B-F007FC7F4C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EAA528-1026-5D40-81EB-C766040F5A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15E5A9-D7BF-F04D-82BC-A2A39D3E7C6D}"/>
              </a:ext>
            </a:extLst>
          </p:cNvPr>
          <p:cNvSpPr>
            <a:spLocks noGrp="1"/>
          </p:cNvSpPr>
          <p:nvPr>
            <p:ph type="dt" sz="half" idx="10"/>
          </p:nvPr>
        </p:nvSpPr>
        <p:spPr/>
        <p:txBody>
          <a:bodyPr/>
          <a:lstStyle/>
          <a:p>
            <a:fld id="{4C98ED85-2828-BF41-B8E4-9C80E8CCB834}" type="datetimeFigureOut">
              <a:rPr lang="en-US" smtClean="0"/>
              <a:t>2/8/19</a:t>
            </a:fld>
            <a:endParaRPr lang="en-US" dirty="0"/>
          </a:p>
        </p:txBody>
      </p:sp>
      <p:sp>
        <p:nvSpPr>
          <p:cNvPr id="5" name="Footer Placeholder 4">
            <a:extLst>
              <a:ext uri="{FF2B5EF4-FFF2-40B4-BE49-F238E27FC236}">
                <a16:creationId xmlns:a16="http://schemas.microsoft.com/office/drawing/2014/main" id="{2A1DFCAB-8D44-3C4B-8DE1-1B9AABCAC1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3A9E7F-57F2-3A49-AB66-E3335776D4E5}"/>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395020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EFCCD-A637-DB43-A9D7-DE96673420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624206-FB32-3246-83E2-025991872AE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918DCB-6A5D-354D-AF4C-653E925FA42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C53505-B339-674A-B2E2-F17208B4E02A}"/>
              </a:ext>
            </a:extLst>
          </p:cNvPr>
          <p:cNvSpPr>
            <a:spLocks noGrp="1"/>
          </p:cNvSpPr>
          <p:nvPr>
            <p:ph type="dt" sz="half" idx="10"/>
          </p:nvPr>
        </p:nvSpPr>
        <p:spPr/>
        <p:txBody>
          <a:bodyPr/>
          <a:lstStyle/>
          <a:p>
            <a:fld id="{4C98ED85-2828-BF41-B8E4-9C80E8CCB834}" type="datetimeFigureOut">
              <a:rPr lang="en-US" smtClean="0"/>
              <a:t>2/8/19</a:t>
            </a:fld>
            <a:endParaRPr lang="en-US" dirty="0"/>
          </a:p>
        </p:txBody>
      </p:sp>
      <p:sp>
        <p:nvSpPr>
          <p:cNvPr id="6" name="Footer Placeholder 5">
            <a:extLst>
              <a:ext uri="{FF2B5EF4-FFF2-40B4-BE49-F238E27FC236}">
                <a16:creationId xmlns:a16="http://schemas.microsoft.com/office/drawing/2014/main" id="{D9E091F4-A79D-1445-9A31-913F739A0A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4D7C5F4-33CE-F74E-9766-012F5B38AC47}"/>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3425973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494EE-98C1-DC41-93F7-1B36E12411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A86E91-DC3E-F144-8235-CD5FC7830F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4106CDD-8D93-F04B-9501-9A1AB549B61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128792-788E-EC4D-9B79-A72688B339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04B5E94-E4A0-8748-8DF5-4609CCE6ACB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16A91B-B844-B540-8929-723BD198E997}"/>
              </a:ext>
            </a:extLst>
          </p:cNvPr>
          <p:cNvSpPr>
            <a:spLocks noGrp="1"/>
          </p:cNvSpPr>
          <p:nvPr>
            <p:ph type="dt" sz="half" idx="10"/>
          </p:nvPr>
        </p:nvSpPr>
        <p:spPr/>
        <p:txBody>
          <a:bodyPr/>
          <a:lstStyle/>
          <a:p>
            <a:fld id="{4C98ED85-2828-BF41-B8E4-9C80E8CCB834}" type="datetimeFigureOut">
              <a:rPr lang="en-US" smtClean="0"/>
              <a:t>2/8/19</a:t>
            </a:fld>
            <a:endParaRPr lang="en-US" dirty="0"/>
          </a:p>
        </p:txBody>
      </p:sp>
      <p:sp>
        <p:nvSpPr>
          <p:cNvPr id="8" name="Footer Placeholder 7">
            <a:extLst>
              <a:ext uri="{FF2B5EF4-FFF2-40B4-BE49-F238E27FC236}">
                <a16:creationId xmlns:a16="http://schemas.microsoft.com/office/drawing/2014/main" id="{E6310710-1442-0246-AAA9-29B6E71F3FA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0F3F8CB-F056-9446-B048-EFA97C43FD7D}"/>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1184130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580D5-8ABD-8846-8277-85D2A3D4A8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A0E4F2-ACB7-9C4A-A2B4-B1F6E830C14E}"/>
              </a:ext>
            </a:extLst>
          </p:cNvPr>
          <p:cNvSpPr>
            <a:spLocks noGrp="1"/>
          </p:cNvSpPr>
          <p:nvPr>
            <p:ph type="dt" sz="half" idx="10"/>
          </p:nvPr>
        </p:nvSpPr>
        <p:spPr/>
        <p:txBody>
          <a:bodyPr/>
          <a:lstStyle/>
          <a:p>
            <a:fld id="{4C98ED85-2828-BF41-B8E4-9C80E8CCB834}" type="datetimeFigureOut">
              <a:rPr lang="en-US" smtClean="0"/>
              <a:t>2/8/19</a:t>
            </a:fld>
            <a:endParaRPr lang="en-US" dirty="0"/>
          </a:p>
        </p:txBody>
      </p:sp>
      <p:sp>
        <p:nvSpPr>
          <p:cNvPr id="4" name="Footer Placeholder 3">
            <a:extLst>
              <a:ext uri="{FF2B5EF4-FFF2-40B4-BE49-F238E27FC236}">
                <a16:creationId xmlns:a16="http://schemas.microsoft.com/office/drawing/2014/main" id="{92D05B37-7F1A-C64E-AC8B-0FB60A013CB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33E9205-7364-EC43-9F5F-5D034FE316EB}"/>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1001409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201E7E-F337-3E47-A067-C3A0E7CBFEE6}"/>
              </a:ext>
            </a:extLst>
          </p:cNvPr>
          <p:cNvSpPr>
            <a:spLocks noGrp="1"/>
          </p:cNvSpPr>
          <p:nvPr>
            <p:ph type="dt" sz="half" idx="10"/>
          </p:nvPr>
        </p:nvSpPr>
        <p:spPr/>
        <p:txBody>
          <a:bodyPr/>
          <a:lstStyle/>
          <a:p>
            <a:fld id="{4C98ED85-2828-BF41-B8E4-9C80E8CCB834}" type="datetimeFigureOut">
              <a:rPr lang="en-US" smtClean="0"/>
              <a:t>2/8/19</a:t>
            </a:fld>
            <a:endParaRPr lang="en-US" dirty="0"/>
          </a:p>
        </p:txBody>
      </p:sp>
      <p:sp>
        <p:nvSpPr>
          <p:cNvPr id="3" name="Footer Placeholder 2">
            <a:extLst>
              <a:ext uri="{FF2B5EF4-FFF2-40B4-BE49-F238E27FC236}">
                <a16:creationId xmlns:a16="http://schemas.microsoft.com/office/drawing/2014/main" id="{C1F3E8A7-F979-5147-9D13-A3F4A7DCA40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9BCE795-CB47-ED40-B6C0-972E67DEFAAB}"/>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3666593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938E1-73F2-5D43-9C07-C1F7A87461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C2BA15-2371-824E-9F0E-81C8747BB5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432317-1CCE-F949-A8A7-8FC37A2F87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CDF68B-A925-B14C-BDC7-792E59E68223}"/>
              </a:ext>
            </a:extLst>
          </p:cNvPr>
          <p:cNvSpPr>
            <a:spLocks noGrp="1"/>
          </p:cNvSpPr>
          <p:nvPr>
            <p:ph type="dt" sz="half" idx="10"/>
          </p:nvPr>
        </p:nvSpPr>
        <p:spPr/>
        <p:txBody>
          <a:bodyPr/>
          <a:lstStyle/>
          <a:p>
            <a:fld id="{4C98ED85-2828-BF41-B8E4-9C80E8CCB834}" type="datetimeFigureOut">
              <a:rPr lang="en-US" smtClean="0"/>
              <a:t>2/8/19</a:t>
            </a:fld>
            <a:endParaRPr lang="en-US" dirty="0"/>
          </a:p>
        </p:txBody>
      </p:sp>
      <p:sp>
        <p:nvSpPr>
          <p:cNvPr id="6" name="Footer Placeholder 5">
            <a:extLst>
              <a:ext uri="{FF2B5EF4-FFF2-40B4-BE49-F238E27FC236}">
                <a16:creationId xmlns:a16="http://schemas.microsoft.com/office/drawing/2014/main" id="{1AF0A9CB-306F-8949-8300-2F3EFC7AFB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78FA49-665F-EE4C-8ACE-E2A79AE6130B}"/>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2996990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83593-FD5A-E140-881B-66152B7B83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E90D43-7D1C-904A-9806-615AAB485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C609EA6-8629-424D-89A4-CA002EEED2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29067A8-D285-3640-B047-0431C8118AAC}"/>
              </a:ext>
            </a:extLst>
          </p:cNvPr>
          <p:cNvSpPr>
            <a:spLocks noGrp="1"/>
          </p:cNvSpPr>
          <p:nvPr>
            <p:ph type="dt" sz="half" idx="10"/>
          </p:nvPr>
        </p:nvSpPr>
        <p:spPr/>
        <p:txBody>
          <a:bodyPr/>
          <a:lstStyle/>
          <a:p>
            <a:fld id="{4C98ED85-2828-BF41-B8E4-9C80E8CCB834}" type="datetimeFigureOut">
              <a:rPr lang="en-US" smtClean="0"/>
              <a:t>2/8/19</a:t>
            </a:fld>
            <a:endParaRPr lang="en-US" dirty="0"/>
          </a:p>
        </p:txBody>
      </p:sp>
      <p:sp>
        <p:nvSpPr>
          <p:cNvPr id="6" name="Footer Placeholder 5">
            <a:extLst>
              <a:ext uri="{FF2B5EF4-FFF2-40B4-BE49-F238E27FC236}">
                <a16:creationId xmlns:a16="http://schemas.microsoft.com/office/drawing/2014/main" id="{E8F69155-0FE2-8143-ADE5-9CFEC28DE48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10EC3CA-19AC-E540-BE46-8CA67728B732}"/>
              </a:ext>
            </a:extLst>
          </p:cNvPr>
          <p:cNvSpPr>
            <a:spLocks noGrp="1"/>
          </p:cNvSpPr>
          <p:nvPr>
            <p:ph type="sldNum" sz="quarter" idx="12"/>
          </p:nvPr>
        </p:nvSpPr>
        <p:spPr/>
        <p:txBody>
          <a:bodyPr/>
          <a:lstStyle/>
          <a:p>
            <a:fld id="{7281375F-EBD2-4449-B5C7-D995226F3061}" type="slidenum">
              <a:rPr lang="en-US" smtClean="0"/>
              <a:t>‹#›</a:t>
            </a:fld>
            <a:endParaRPr lang="en-US" dirty="0"/>
          </a:p>
        </p:txBody>
      </p:sp>
    </p:spTree>
    <p:extLst>
      <p:ext uri="{BB962C8B-B14F-4D97-AF65-F5344CB8AC3E}">
        <p14:creationId xmlns:p14="http://schemas.microsoft.com/office/powerpoint/2010/main" val="4059303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F75A7E-C133-004F-8ED2-50140A59FA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8F8425-77DA-E442-945A-2E8003A210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68486-B6B0-A343-B579-CA6BDD43F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8ED85-2828-BF41-B8E4-9C80E8CCB834}" type="datetimeFigureOut">
              <a:rPr lang="en-US" smtClean="0"/>
              <a:t>2/8/19</a:t>
            </a:fld>
            <a:endParaRPr lang="en-US" dirty="0"/>
          </a:p>
        </p:txBody>
      </p:sp>
      <p:sp>
        <p:nvSpPr>
          <p:cNvPr id="5" name="Footer Placeholder 4">
            <a:extLst>
              <a:ext uri="{FF2B5EF4-FFF2-40B4-BE49-F238E27FC236}">
                <a16:creationId xmlns:a16="http://schemas.microsoft.com/office/drawing/2014/main" id="{FCCD978C-C4B3-B346-88EA-F4F262E60B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FF36483-205D-AF44-A7AB-57517055A5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1375F-EBD2-4449-B5C7-D995226F3061}" type="slidenum">
              <a:rPr lang="en-US" smtClean="0"/>
              <a:t>‹#›</a:t>
            </a:fld>
            <a:endParaRPr lang="en-US" dirty="0"/>
          </a:p>
        </p:txBody>
      </p:sp>
    </p:spTree>
    <p:extLst>
      <p:ext uri="{BB962C8B-B14F-4D97-AF65-F5344CB8AC3E}">
        <p14:creationId xmlns:p14="http://schemas.microsoft.com/office/powerpoint/2010/main" val="2089487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fld id="{56BD8FD8-A34D-43B1-A759-8AA482760513}" type="datetimeFigureOut">
              <a:rPr lang="en-US" smtClean="0">
                <a:solidFill>
                  <a:prstClr val="black">
                    <a:tint val="75000"/>
                  </a:prstClr>
                </a:solidFill>
              </a:rPr>
              <a:pPr/>
              <a:t>2/8/19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362492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8" Type="http://schemas.openxmlformats.org/officeDocument/2006/relationships/image" Target="../media/image26.tiff"/><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21.svg"/><Relationship Id="rId21" Type="http://schemas.openxmlformats.org/officeDocument/2006/relationships/image" Target="../media/image39.png"/><Relationship Id="rId7" Type="http://schemas.openxmlformats.org/officeDocument/2006/relationships/image" Target="../media/image25.svg"/><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image" Target="../media/image20.png"/><Relationship Id="rId16" Type="http://schemas.openxmlformats.org/officeDocument/2006/relationships/image" Target="../media/image34.svg"/><Relationship Id="rId20"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5" Type="http://schemas.openxmlformats.org/officeDocument/2006/relationships/image" Target="../media/image33.png"/><Relationship Id="rId23" Type="http://schemas.openxmlformats.org/officeDocument/2006/relationships/image" Target="../media/image5.emf"/><Relationship Id="rId10" Type="http://schemas.openxmlformats.org/officeDocument/2006/relationships/image" Target="../media/image28.sv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svg"/><Relationship Id="rId22"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emf"/><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6.emf"/><Relationship Id="rId4" Type="http://schemas.openxmlformats.org/officeDocument/2006/relationships/image" Target="../media/image45.emf"/></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5.emf"/></Relationships>
</file>

<file path=ppt/slides/_rels/slide18.xml.rels><?xml version="1.0" encoding="UTF-8" standalone="yes"?>
<Relationships xmlns="http://schemas.openxmlformats.org/package/2006/relationships"><Relationship Id="rId8" Type="http://schemas.openxmlformats.org/officeDocument/2006/relationships/image" Target="../media/image53.emf"/><Relationship Id="rId13" Type="http://schemas.openxmlformats.org/officeDocument/2006/relationships/image" Target="../media/image5.emf"/><Relationship Id="rId18" Type="http://schemas.openxmlformats.org/officeDocument/2006/relationships/image" Target="../media/image62.tiff"/><Relationship Id="rId3" Type="http://schemas.openxmlformats.org/officeDocument/2006/relationships/image" Target="../media/image48.jpeg"/><Relationship Id="rId21" Type="http://schemas.openxmlformats.org/officeDocument/2006/relationships/image" Target="../media/image65.tiff"/><Relationship Id="rId7" Type="http://schemas.openxmlformats.org/officeDocument/2006/relationships/image" Target="../media/image52.jpeg"/><Relationship Id="rId12" Type="http://schemas.openxmlformats.org/officeDocument/2006/relationships/image" Target="../media/image57.tiff"/><Relationship Id="rId17" Type="http://schemas.openxmlformats.org/officeDocument/2006/relationships/image" Target="../media/image61.tiff"/><Relationship Id="rId2" Type="http://schemas.openxmlformats.org/officeDocument/2006/relationships/notesSlide" Target="../notesSlides/notesSlide17.xml"/><Relationship Id="rId16" Type="http://schemas.openxmlformats.org/officeDocument/2006/relationships/image" Target="../media/image60.tiff"/><Relationship Id="rId20" Type="http://schemas.openxmlformats.org/officeDocument/2006/relationships/image" Target="../media/image64.tiff"/><Relationship Id="rId1" Type="http://schemas.openxmlformats.org/officeDocument/2006/relationships/slideLayout" Target="../slideLayouts/slideLayout7.xml"/><Relationship Id="rId6" Type="http://schemas.openxmlformats.org/officeDocument/2006/relationships/image" Target="../media/image51.tiff"/><Relationship Id="rId11" Type="http://schemas.openxmlformats.org/officeDocument/2006/relationships/image" Target="../media/image56.tiff"/><Relationship Id="rId24" Type="http://schemas.openxmlformats.org/officeDocument/2006/relationships/image" Target="../media/image15.emf"/><Relationship Id="rId5" Type="http://schemas.openxmlformats.org/officeDocument/2006/relationships/image" Target="../media/image50.jpeg"/><Relationship Id="rId15" Type="http://schemas.openxmlformats.org/officeDocument/2006/relationships/image" Target="../media/image59.tiff"/><Relationship Id="rId23" Type="http://schemas.openxmlformats.org/officeDocument/2006/relationships/image" Target="../media/image67.png"/><Relationship Id="rId10" Type="http://schemas.openxmlformats.org/officeDocument/2006/relationships/image" Target="../media/image55.png"/><Relationship Id="rId19" Type="http://schemas.openxmlformats.org/officeDocument/2006/relationships/image" Target="../media/image63.tiff"/><Relationship Id="rId4" Type="http://schemas.openxmlformats.org/officeDocument/2006/relationships/image" Target="../media/image49.jpeg"/><Relationship Id="rId9" Type="http://schemas.openxmlformats.org/officeDocument/2006/relationships/image" Target="../media/image54.png"/><Relationship Id="rId14" Type="http://schemas.openxmlformats.org/officeDocument/2006/relationships/image" Target="../media/image58.tiff"/><Relationship Id="rId22" Type="http://schemas.openxmlformats.org/officeDocument/2006/relationships/image" Target="../media/image66.tiff"/></Relationships>
</file>

<file path=ppt/slides/_rels/slide19.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77.tiff"/><Relationship Id="rId18" Type="http://schemas.openxmlformats.org/officeDocument/2006/relationships/image" Target="../media/image82.png"/><Relationship Id="rId3" Type="http://schemas.openxmlformats.org/officeDocument/2006/relationships/image" Target="../media/image68.jpeg"/><Relationship Id="rId21" Type="http://schemas.openxmlformats.org/officeDocument/2006/relationships/image" Target="../media/image85.emf"/><Relationship Id="rId7" Type="http://schemas.openxmlformats.org/officeDocument/2006/relationships/image" Target="../media/image72.jpeg"/><Relationship Id="rId12" Type="http://schemas.openxmlformats.org/officeDocument/2006/relationships/image" Target="../media/image76.tiff"/><Relationship Id="rId17" Type="http://schemas.openxmlformats.org/officeDocument/2006/relationships/image" Target="../media/image81.png"/><Relationship Id="rId25" Type="http://schemas.openxmlformats.org/officeDocument/2006/relationships/image" Target="../media/image15.emf"/><Relationship Id="rId2" Type="http://schemas.openxmlformats.org/officeDocument/2006/relationships/notesSlide" Target="../notesSlides/notesSlide18.xml"/><Relationship Id="rId16" Type="http://schemas.openxmlformats.org/officeDocument/2006/relationships/image" Target="../media/image80.tiff"/><Relationship Id="rId20" Type="http://schemas.openxmlformats.org/officeDocument/2006/relationships/image" Target="../media/image84.tiff"/><Relationship Id="rId1" Type="http://schemas.openxmlformats.org/officeDocument/2006/relationships/slideLayout" Target="../slideLayouts/slideLayout7.xml"/><Relationship Id="rId6" Type="http://schemas.openxmlformats.org/officeDocument/2006/relationships/image" Target="../media/image71.jpeg"/><Relationship Id="rId11" Type="http://schemas.openxmlformats.org/officeDocument/2006/relationships/image" Target="../media/image75.png"/><Relationship Id="rId24" Type="http://schemas.openxmlformats.org/officeDocument/2006/relationships/image" Target="../media/image88.jpeg"/><Relationship Id="rId5" Type="http://schemas.openxmlformats.org/officeDocument/2006/relationships/image" Target="../media/image70.jpeg"/><Relationship Id="rId15" Type="http://schemas.openxmlformats.org/officeDocument/2006/relationships/image" Target="../media/image79.tiff"/><Relationship Id="rId23" Type="http://schemas.openxmlformats.org/officeDocument/2006/relationships/image" Target="../media/image87.png"/><Relationship Id="rId10" Type="http://schemas.openxmlformats.org/officeDocument/2006/relationships/image" Target="../media/image74.png"/><Relationship Id="rId19" Type="http://schemas.openxmlformats.org/officeDocument/2006/relationships/image" Target="../media/image83.tiff"/><Relationship Id="rId4" Type="http://schemas.openxmlformats.org/officeDocument/2006/relationships/image" Target="../media/image69.jpeg"/><Relationship Id="rId9" Type="http://schemas.openxmlformats.org/officeDocument/2006/relationships/image" Target="../media/image73.png"/><Relationship Id="rId14" Type="http://schemas.openxmlformats.org/officeDocument/2006/relationships/image" Target="../media/image78.tiff"/><Relationship Id="rId22" Type="http://schemas.openxmlformats.org/officeDocument/2006/relationships/image" Target="../media/image8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98.png"/><Relationship Id="rId18" Type="http://schemas.openxmlformats.org/officeDocument/2006/relationships/image" Target="../media/image15.emf"/><Relationship Id="rId3" Type="http://schemas.openxmlformats.org/officeDocument/2006/relationships/image" Target="../media/image89.jpeg"/><Relationship Id="rId7" Type="http://schemas.openxmlformats.org/officeDocument/2006/relationships/image" Target="../media/image93.tiff"/><Relationship Id="rId12" Type="http://schemas.openxmlformats.org/officeDocument/2006/relationships/image" Target="../media/image97.jpeg"/><Relationship Id="rId17" Type="http://schemas.openxmlformats.org/officeDocument/2006/relationships/image" Target="../media/image102.png"/><Relationship Id="rId2" Type="http://schemas.openxmlformats.org/officeDocument/2006/relationships/notesSlide" Target="../notesSlides/notesSlide19.xml"/><Relationship Id="rId16"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92.tiff"/><Relationship Id="rId11" Type="http://schemas.openxmlformats.org/officeDocument/2006/relationships/image" Target="../media/image96.jpeg"/><Relationship Id="rId5" Type="http://schemas.openxmlformats.org/officeDocument/2006/relationships/image" Target="../media/image91.jpeg"/><Relationship Id="rId15" Type="http://schemas.openxmlformats.org/officeDocument/2006/relationships/image" Target="../media/image100.svg"/><Relationship Id="rId10" Type="http://schemas.openxmlformats.org/officeDocument/2006/relationships/image" Target="../media/image95.png"/><Relationship Id="rId4" Type="http://schemas.openxmlformats.org/officeDocument/2006/relationships/image" Target="../media/image90.jpeg"/><Relationship Id="rId9" Type="http://schemas.openxmlformats.org/officeDocument/2006/relationships/image" Target="../media/image94.emf"/><Relationship Id="rId14" Type="http://schemas.openxmlformats.org/officeDocument/2006/relationships/image" Target="../media/image99.png"/></Relationships>
</file>

<file path=ppt/slides/_rels/slide21.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18" Type="http://schemas.openxmlformats.org/officeDocument/2006/relationships/image" Target="../media/image117.png"/><Relationship Id="rId26" Type="http://schemas.openxmlformats.org/officeDocument/2006/relationships/image" Target="../media/image125.png"/><Relationship Id="rId3" Type="http://schemas.openxmlformats.org/officeDocument/2006/relationships/image" Target="../media/image103.png"/><Relationship Id="rId21" Type="http://schemas.openxmlformats.org/officeDocument/2006/relationships/image" Target="../media/image120.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tiff"/><Relationship Id="rId25" Type="http://schemas.openxmlformats.org/officeDocument/2006/relationships/image" Target="../media/image124.png"/><Relationship Id="rId2" Type="http://schemas.openxmlformats.org/officeDocument/2006/relationships/notesSlide" Target="../notesSlides/notesSlide20.xml"/><Relationship Id="rId16" Type="http://schemas.openxmlformats.org/officeDocument/2006/relationships/image" Target="../media/image115.png"/><Relationship Id="rId20" Type="http://schemas.openxmlformats.org/officeDocument/2006/relationships/image" Target="../media/image119.png"/><Relationship Id="rId29" Type="http://schemas.openxmlformats.org/officeDocument/2006/relationships/image" Target="../media/image128.tiff"/><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10.png"/><Relationship Id="rId24" Type="http://schemas.openxmlformats.org/officeDocument/2006/relationships/image" Target="../media/image123.tiff"/><Relationship Id="rId5" Type="http://schemas.openxmlformats.org/officeDocument/2006/relationships/image" Target="../media/image5.emf"/><Relationship Id="rId15" Type="http://schemas.openxmlformats.org/officeDocument/2006/relationships/image" Target="../media/image114.png"/><Relationship Id="rId23" Type="http://schemas.openxmlformats.org/officeDocument/2006/relationships/image" Target="../media/image122.png"/><Relationship Id="rId28" Type="http://schemas.openxmlformats.org/officeDocument/2006/relationships/image" Target="../media/image127.tiff"/><Relationship Id="rId10" Type="http://schemas.openxmlformats.org/officeDocument/2006/relationships/image" Target="../media/image109.png"/><Relationship Id="rId19" Type="http://schemas.openxmlformats.org/officeDocument/2006/relationships/image" Target="../media/image118.png"/><Relationship Id="rId4" Type="http://schemas.openxmlformats.org/officeDocument/2006/relationships/image" Target="../media/image104.png"/><Relationship Id="rId9" Type="http://schemas.openxmlformats.org/officeDocument/2006/relationships/image" Target="../media/image108.png"/><Relationship Id="rId14" Type="http://schemas.openxmlformats.org/officeDocument/2006/relationships/image" Target="../media/image113.png"/><Relationship Id="rId22" Type="http://schemas.openxmlformats.org/officeDocument/2006/relationships/image" Target="../media/image121.tiff"/><Relationship Id="rId27" Type="http://schemas.openxmlformats.org/officeDocument/2006/relationships/image" Target="../media/image126.emf"/><Relationship Id="rId30" Type="http://schemas.openxmlformats.org/officeDocument/2006/relationships/image" Target="../media/image129.tiff"/></Relationships>
</file>

<file path=ppt/slides/_rels/slide22.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39.emf"/><Relationship Id="rId3" Type="http://schemas.openxmlformats.org/officeDocument/2006/relationships/image" Target="../media/image130.emf"/><Relationship Id="rId7" Type="http://schemas.openxmlformats.org/officeDocument/2006/relationships/image" Target="../media/image134.png"/><Relationship Id="rId12" Type="http://schemas.openxmlformats.org/officeDocument/2006/relationships/image" Target="../media/image138.png"/><Relationship Id="rId2" Type="http://schemas.openxmlformats.org/officeDocument/2006/relationships/notesSlide" Target="../notesSlides/notesSlide21.xml"/><Relationship Id="rId16" Type="http://schemas.openxmlformats.org/officeDocument/2006/relationships/image" Target="../media/image142.emf"/><Relationship Id="rId1" Type="http://schemas.openxmlformats.org/officeDocument/2006/relationships/slideLayout" Target="../slideLayouts/slideLayout7.xml"/><Relationship Id="rId6" Type="http://schemas.openxmlformats.org/officeDocument/2006/relationships/image" Target="../media/image133.png"/><Relationship Id="rId11" Type="http://schemas.openxmlformats.org/officeDocument/2006/relationships/image" Target="../media/image5.emf"/><Relationship Id="rId5" Type="http://schemas.openxmlformats.org/officeDocument/2006/relationships/image" Target="../media/image132.jpeg"/><Relationship Id="rId15" Type="http://schemas.openxmlformats.org/officeDocument/2006/relationships/image" Target="../media/image141.emf"/><Relationship Id="rId10" Type="http://schemas.openxmlformats.org/officeDocument/2006/relationships/image" Target="../media/image137.png"/><Relationship Id="rId4" Type="http://schemas.openxmlformats.org/officeDocument/2006/relationships/image" Target="../media/image131.emf"/><Relationship Id="rId9" Type="http://schemas.openxmlformats.org/officeDocument/2006/relationships/image" Target="../media/image136.png"/><Relationship Id="rId14" Type="http://schemas.openxmlformats.org/officeDocument/2006/relationships/image" Target="../media/image140.emf"/></Relationships>
</file>

<file path=ppt/slides/_rels/slide2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2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3.xml"/><Relationship Id="rId1" Type="http://schemas.openxmlformats.org/officeDocument/2006/relationships/slideLayout" Target="../slideLayouts/slideLayout22.xml"/><Relationship Id="rId5" Type="http://schemas.openxmlformats.org/officeDocument/2006/relationships/image" Target="../media/image152.png"/><Relationship Id="rId4" Type="http://schemas.openxmlformats.org/officeDocument/2006/relationships/image" Target="../media/image151.png"/></Relationships>
</file>

<file path=ppt/slides/_rels/slide26.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2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27.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1.png"/><Relationship Id="rId18" Type="http://schemas.openxmlformats.org/officeDocument/2006/relationships/image" Target="../media/image176.png"/><Relationship Id="rId3" Type="http://schemas.openxmlformats.org/officeDocument/2006/relationships/image" Target="../media/image161.png"/><Relationship Id="rId21" Type="http://schemas.openxmlformats.org/officeDocument/2006/relationships/image" Target="../media/image179.png"/><Relationship Id="rId7" Type="http://schemas.openxmlformats.org/officeDocument/2006/relationships/image" Target="../media/image165.png"/><Relationship Id="rId12" Type="http://schemas.openxmlformats.org/officeDocument/2006/relationships/image" Target="../media/image170.png"/><Relationship Id="rId17" Type="http://schemas.openxmlformats.org/officeDocument/2006/relationships/image" Target="../media/image175.png"/><Relationship Id="rId2" Type="http://schemas.openxmlformats.org/officeDocument/2006/relationships/image" Target="../media/image160.png"/><Relationship Id="rId16" Type="http://schemas.openxmlformats.org/officeDocument/2006/relationships/image" Target="../media/image174.png"/><Relationship Id="rId20" Type="http://schemas.openxmlformats.org/officeDocument/2006/relationships/image" Target="../media/image178.png"/><Relationship Id="rId1" Type="http://schemas.openxmlformats.org/officeDocument/2006/relationships/slideLayout" Target="../slideLayouts/slideLayout22.xml"/><Relationship Id="rId6" Type="http://schemas.openxmlformats.org/officeDocument/2006/relationships/image" Target="../media/image164.png"/><Relationship Id="rId11" Type="http://schemas.openxmlformats.org/officeDocument/2006/relationships/image" Target="../media/image169.png"/><Relationship Id="rId5" Type="http://schemas.openxmlformats.org/officeDocument/2006/relationships/image" Target="../media/image163.png"/><Relationship Id="rId15" Type="http://schemas.openxmlformats.org/officeDocument/2006/relationships/image" Target="../media/image173.png"/><Relationship Id="rId10" Type="http://schemas.openxmlformats.org/officeDocument/2006/relationships/image" Target="../media/image168.png"/><Relationship Id="rId19" Type="http://schemas.openxmlformats.org/officeDocument/2006/relationships/image" Target="../media/image177.png"/><Relationship Id="rId4" Type="http://schemas.openxmlformats.org/officeDocument/2006/relationships/image" Target="../media/image162.png"/><Relationship Id="rId9" Type="http://schemas.openxmlformats.org/officeDocument/2006/relationships/image" Target="../media/image167.png"/><Relationship Id="rId14" Type="http://schemas.openxmlformats.org/officeDocument/2006/relationships/image" Target="../media/image172.png"/><Relationship Id="rId22" Type="http://schemas.openxmlformats.org/officeDocument/2006/relationships/image" Target="../media/image180.emf"/></Relationships>
</file>

<file path=ppt/slides/_rels/slide28.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image" Target="../media/image181.png"/><Relationship Id="rId1" Type="http://schemas.openxmlformats.org/officeDocument/2006/relationships/slideLayout" Target="../slideLayouts/slideLayout22.xml"/><Relationship Id="rId6" Type="http://schemas.openxmlformats.org/officeDocument/2006/relationships/image" Target="../media/image185.png"/><Relationship Id="rId11" Type="http://schemas.openxmlformats.org/officeDocument/2006/relationships/image" Target="../media/image190.png"/><Relationship Id="rId5" Type="http://schemas.openxmlformats.org/officeDocument/2006/relationships/image" Target="../media/image184.tiff"/><Relationship Id="rId10" Type="http://schemas.openxmlformats.org/officeDocument/2006/relationships/image" Target="../media/image189.png"/><Relationship Id="rId4" Type="http://schemas.openxmlformats.org/officeDocument/2006/relationships/image" Target="../media/image183.png"/><Relationship Id="rId9" Type="http://schemas.openxmlformats.org/officeDocument/2006/relationships/image" Target="../media/image188.tiff"/></Relationships>
</file>

<file path=ppt/slides/_rels/slide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5.emf"/><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image" Target="../media/image191.png"/><Relationship Id="rId1" Type="http://schemas.openxmlformats.org/officeDocument/2006/relationships/slideLayout" Target="../slideLayouts/slideLayout22.xml"/><Relationship Id="rId6" Type="http://schemas.openxmlformats.org/officeDocument/2006/relationships/image" Target="../media/image195.png"/><Relationship Id="rId5" Type="http://schemas.openxmlformats.org/officeDocument/2006/relationships/image" Target="../media/image194.png"/><Relationship Id="rId10" Type="http://schemas.openxmlformats.org/officeDocument/2006/relationships/image" Target="../media/image199.png"/><Relationship Id="rId4" Type="http://schemas.openxmlformats.org/officeDocument/2006/relationships/image" Target="../media/image193.png"/><Relationship Id="rId9" Type="http://schemas.openxmlformats.org/officeDocument/2006/relationships/image" Target="../media/image198.png"/></Relationships>
</file>

<file path=ppt/slides/_rels/slide31.xml.rels><?xml version="1.0" encoding="UTF-8" standalone="yes"?>
<Relationships xmlns="http://schemas.openxmlformats.org/package/2006/relationships"><Relationship Id="rId8" Type="http://schemas.openxmlformats.org/officeDocument/2006/relationships/image" Target="../media/image206.png"/><Relationship Id="rId13" Type="http://schemas.openxmlformats.org/officeDocument/2006/relationships/image" Target="../media/image209.png"/><Relationship Id="rId3" Type="http://schemas.openxmlformats.org/officeDocument/2006/relationships/image" Target="../media/image201.png"/><Relationship Id="rId7" Type="http://schemas.openxmlformats.org/officeDocument/2006/relationships/image" Target="../media/image205.png"/><Relationship Id="rId12" Type="http://schemas.openxmlformats.org/officeDocument/2006/relationships/image" Target="../media/image114.png"/><Relationship Id="rId17" Type="http://schemas.openxmlformats.org/officeDocument/2006/relationships/image" Target="../media/image189.png"/><Relationship Id="rId2" Type="http://schemas.openxmlformats.org/officeDocument/2006/relationships/image" Target="../media/image200.png"/><Relationship Id="rId16" Type="http://schemas.openxmlformats.org/officeDocument/2006/relationships/image" Target="../media/image188.tiff"/><Relationship Id="rId1" Type="http://schemas.openxmlformats.org/officeDocument/2006/relationships/slideLayout" Target="../slideLayouts/slideLayout22.xml"/><Relationship Id="rId6" Type="http://schemas.openxmlformats.org/officeDocument/2006/relationships/image" Target="../media/image204.png"/><Relationship Id="rId11" Type="http://schemas.openxmlformats.org/officeDocument/2006/relationships/image" Target="../media/image106.png"/><Relationship Id="rId5" Type="http://schemas.openxmlformats.org/officeDocument/2006/relationships/image" Target="../media/image203.png"/><Relationship Id="rId15" Type="http://schemas.openxmlformats.org/officeDocument/2006/relationships/image" Target="../media/image211.png"/><Relationship Id="rId10" Type="http://schemas.openxmlformats.org/officeDocument/2006/relationships/image" Target="../media/image208.png"/><Relationship Id="rId4" Type="http://schemas.openxmlformats.org/officeDocument/2006/relationships/image" Target="../media/image202.png"/><Relationship Id="rId9" Type="http://schemas.openxmlformats.org/officeDocument/2006/relationships/image" Target="../media/image207.png"/><Relationship Id="rId14" Type="http://schemas.openxmlformats.org/officeDocument/2006/relationships/image" Target="../media/image210.tiff"/></Relationships>
</file>

<file path=ppt/slides/_rels/slide32.xml.rels><?xml version="1.0" encoding="UTF-8" standalone="yes"?>
<Relationships xmlns="http://schemas.openxmlformats.org/package/2006/relationships"><Relationship Id="rId8" Type="http://schemas.openxmlformats.org/officeDocument/2006/relationships/image" Target="../media/image208.png"/><Relationship Id="rId13" Type="http://schemas.openxmlformats.org/officeDocument/2006/relationships/image" Target="../media/image196.png"/><Relationship Id="rId18" Type="http://schemas.openxmlformats.org/officeDocument/2006/relationships/image" Target="../media/image198.png"/><Relationship Id="rId3" Type="http://schemas.openxmlformats.org/officeDocument/2006/relationships/image" Target="../media/image201.png"/><Relationship Id="rId7" Type="http://schemas.openxmlformats.org/officeDocument/2006/relationships/image" Target="../media/image205.png"/><Relationship Id="rId12" Type="http://schemas.openxmlformats.org/officeDocument/2006/relationships/image" Target="../media/image197.png"/><Relationship Id="rId17" Type="http://schemas.openxmlformats.org/officeDocument/2006/relationships/image" Target="../media/image192.png"/><Relationship Id="rId2" Type="http://schemas.openxmlformats.org/officeDocument/2006/relationships/image" Target="../media/image212.png"/><Relationship Id="rId16" Type="http://schemas.openxmlformats.org/officeDocument/2006/relationships/image" Target="../media/image193.png"/><Relationship Id="rId1" Type="http://schemas.openxmlformats.org/officeDocument/2006/relationships/slideLayout" Target="../slideLayouts/slideLayout22.xml"/><Relationship Id="rId6" Type="http://schemas.openxmlformats.org/officeDocument/2006/relationships/image" Target="../media/image204.png"/><Relationship Id="rId11" Type="http://schemas.openxmlformats.org/officeDocument/2006/relationships/image" Target="../media/image199.png"/><Relationship Id="rId5" Type="http://schemas.openxmlformats.org/officeDocument/2006/relationships/image" Target="../media/image203.png"/><Relationship Id="rId15" Type="http://schemas.openxmlformats.org/officeDocument/2006/relationships/image" Target="../media/image194.png"/><Relationship Id="rId10" Type="http://schemas.openxmlformats.org/officeDocument/2006/relationships/image" Target="../media/image207.png"/><Relationship Id="rId4" Type="http://schemas.openxmlformats.org/officeDocument/2006/relationships/image" Target="../media/image202.png"/><Relationship Id="rId9" Type="http://schemas.openxmlformats.org/officeDocument/2006/relationships/image" Target="../media/image206.png"/><Relationship Id="rId14" Type="http://schemas.openxmlformats.org/officeDocument/2006/relationships/image" Target="../media/image195.png"/></Relationships>
</file>

<file path=ppt/slides/_rels/slide33.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5.png"/><Relationship Id="rId7" Type="http://schemas.openxmlformats.org/officeDocument/2006/relationships/image" Target="../media/image219.png"/><Relationship Id="rId2" Type="http://schemas.openxmlformats.org/officeDocument/2006/relationships/image" Target="../media/image214.png"/><Relationship Id="rId1" Type="http://schemas.openxmlformats.org/officeDocument/2006/relationships/slideLayout" Target="../slideLayouts/slideLayout22.xml"/><Relationship Id="rId6" Type="http://schemas.openxmlformats.org/officeDocument/2006/relationships/image" Target="../media/image218.png"/><Relationship Id="rId5" Type="http://schemas.openxmlformats.org/officeDocument/2006/relationships/image" Target="../media/image217.png"/><Relationship Id="rId10" Type="http://schemas.openxmlformats.org/officeDocument/2006/relationships/image" Target="../media/image222.png"/><Relationship Id="rId4" Type="http://schemas.openxmlformats.org/officeDocument/2006/relationships/image" Target="../media/image216.png"/><Relationship Id="rId9" Type="http://schemas.openxmlformats.org/officeDocument/2006/relationships/image" Target="../media/image221.png"/></Relationships>
</file>

<file path=ppt/slides/_rels/slide3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2.xml"/><Relationship Id="rId5" Type="http://schemas.openxmlformats.org/officeDocument/2006/relationships/image" Target="../media/image226.png"/><Relationship Id="rId4" Type="http://schemas.openxmlformats.org/officeDocument/2006/relationships/image" Target="../media/image225.png"/></Relationships>
</file>

<file path=ppt/slides/_rels/slide36.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7.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5.emf"/></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em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532C791-CADB-DC48-AF5A-0BC3B26D37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131800" y="1"/>
            <a:ext cx="12191999" cy="6858000"/>
          </a:xfrm>
          <a:prstGeom prst="rect">
            <a:avLst/>
          </a:prstGeom>
        </p:spPr>
      </p:pic>
      <p:sp>
        <p:nvSpPr>
          <p:cNvPr id="3" name="TextBox 2"/>
          <p:cNvSpPr txBox="1"/>
          <p:nvPr/>
        </p:nvSpPr>
        <p:spPr>
          <a:xfrm>
            <a:off x="13208000" y="6824133"/>
            <a:ext cx="184731" cy="369332"/>
          </a:xfrm>
          <a:prstGeom prst="rect">
            <a:avLst/>
          </a:prstGeom>
          <a:noFill/>
        </p:spPr>
        <p:txBody>
          <a:bodyPr wrap="none" rtlCol="0">
            <a:spAutoFit/>
          </a:bodyPr>
          <a:lstStyle/>
          <a:p>
            <a:endParaRPr lang="en-US" dirty="0">
              <a:latin typeface="Calibri" panose="020F0502020204030204" pitchFamily="34" charset="0"/>
            </a:endParaRPr>
          </a:p>
        </p:txBody>
      </p:sp>
      <p:sp>
        <p:nvSpPr>
          <p:cNvPr id="11" name="Rectangle 17">
            <a:extLst>
              <a:ext uri="{FF2B5EF4-FFF2-40B4-BE49-F238E27FC236}">
                <a16:creationId xmlns:a16="http://schemas.microsoft.com/office/drawing/2014/main" id="{03B663DC-0BD5-A14C-BFAC-5D21E46D94C9}"/>
              </a:ext>
            </a:extLst>
          </p:cNvPr>
          <p:cNvSpPr>
            <a:spLocks noChangeArrowheads="1"/>
          </p:cNvSpPr>
          <p:nvPr/>
        </p:nvSpPr>
        <p:spPr bwMode="auto">
          <a:xfrm>
            <a:off x="-2" y="6219759"/>
            <a:ext cx="12192000" cy="342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1000" dirty="0">
                <a:solidFill>
                  <a:schemeClr val="bg2">
                    <a:lumMod val="50000"/>
                  </a:schemeClr>
                </a:solidFill>
                <a:latin typeface="Calibri" panose="020F0502020204030204" pitchFamily="34" charset="0"/>
                <a:ea typeface="Helvetica Regular" charset="0"/>
                <a:cs typeface="Helvetica Regular" charset="0"/>
              </a:rPr>
              <a:t>Copyright © 2019 Market America Worldwide</a:t>
            </a:r>
          </a:p>
        </p:txBody>
      </p:sp>
      <p:sp>
        <p:nvSpPr>
          <p:cNvPr id="8" name="TextBox 7">
            <a:extLst>
              <a:ext uri="{FF2B5EF4-FFF2-40B4-BE49-F238E27FC236}">
                <a16:creationId xmlns:a16="http://schemas.microsoft.com/office/drawing/2014/main" id="{B35E9185-39C0-3044-B9B4-7F5D3C53922B}"/>
              </a:ext>
            </a:extLst>
          </p:cNvPr>
          <p:cNvSpPr txBox="1"/>
          <p:nvPr/>
        </p:nvSpPr>
        <p:spPr>
          <a:xfrm>
            <a:off x="-2051384" y="2090774"/>
            <a:ext cx="16294767" cy="8125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2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THE UNFRANCHISE</a:t>
            </a:r>
            <a:r>
              <a:rPr kumimoji="0" lang="en-US" sz="5200" b="1" i="0" u="none" strike="noStrike" kern="1200" cap="none" spc="0" normalizeH="0" baseline="30000" noProof="0" dirty="0">
                <a:ln>
                  <a:noFill/>
                </a:ln>
                <a:solidFill>
                  <a:srgbClr val="0997B5"/>
                </a:solidFill>
                <a:effectLst/>
                <a:uLnTx/>
                <a:uFillTx/>
                <a:latin typeface="Calibri" panose="020F0502020204030204" pitchFamily="34" charset="0"/>
                <a:ea typeface="+mn-ea"/>
                <a:cs typeface="Calibri" panose="020F0502020204030204" pitchFamily="34" charset="0"/>
              </a:rPr>
              <a:t>® </a:t>
            </a:r>
            <a:r>
              <a:rPr kumimoji="0" lang="en-US" sz="52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BUSINESS</a:t>
            </a:r>
          </a:p>
        </p:txBody>
      </p:sp>
      <p:pic>
        <p:nvPicPr>
          <p:cNvPr id="9" name="Picture 8">
            <a:extLst>
              <a:ext uri="{FF2B5EF4-FFF2-40B4-BE49-F238E27FC236}">
                <a16:creationId xmlns:a16="http://schemas.microsoft.com/office/drawing/2014/main" id="{98196990-BED3-F542-B808-65ED31BC03D6}"/>
              </a:ext>
            </a:extLst>
          </p:cNvPr>
          <p:cNvPicPr>
            <a:picLocks noChangeAspect="1"/>
          </p:cNvPicPr>
          <p:nvPr/>
        </p:nvPicPr>
        <p:blipFill>
          <a:blip r:embed="rId4"/>
          <a:stretch>
            <a:fillRect/>
          </a:stretch>
        </p:blipFill>
        <p:spPr>
          <a:xfrm>
            <a:off x="5364480" y="3676184"/>
            <a:ext cx="1463040" cy="1463040"/>
          </a:xfrm>
          <a:prstGeom prst="rect">
            <a:avLst/>
          </a:prstGeom>
        </p:spPr>
      </p:pic>
      <p:pic>
        <p:nvPicPr>
          <p:cNvPr id="14" name="Picture 13">
            <a:extLst>
              <a:ext uri="{FF2B5EF4-FFF2-40B4-BE49-F238E27FC236}">
                <a16:creationId xmlns:a16="http://schemas.microsoft.com/office/drawing/2014/main" id="{8786BCB7-4B6D-AD4C-A888-7A2B9BB8EF15}"/>
              </a:ext>
            </a:extLst>
          </p:cNvPr>
          <p:cNvPicPr>
            <a:picLocks noChangeAspect="1"/>
          </p:cNvPicPr>
          <p:nvPr/>
        </p:nvPicPr>
        <p:blipFill>
          <a:blip r:embed="rId5"/>
          <a:stretch>
            <a:fillRect/>
          </a:stretch>
        </p:blipFill>
        <p:spPr>
          <a:xfrm>
            <a:off x="3696083" y="2863654"/>
            <a:ext cx="4799829" cy="443548"/>
          </a:xfrm>
          <a:prstGeom prst="rect">
            <a:avLst/>
          </a:prstGeom>
        </p:spPr>
      </p:pic>
    </p:spTree>
    <p:extLst>
      <p:ext uri="{BB962C8B-B14F-4D97-AF65-F5344CB8AC3E}">
        <p14:creationId xmlns:p14="http://schemas.microsoft.com/office/powerpoint/2010/main" val="4244632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638CF03-4562-2A42-822E-4A6218FF847A}"/>
              </a:ext>
            </a:extLst>
          </p:cNvPr>
          <p:cNvPicPr>
            <a:picLocks noChangeAspect="1"/>
          </p:cNvPicPr>
          <p:nvPr/>
        </p:nvPicPr>
        <p:blipFill>
          <a:blip r:embed="rId3"/>
          <a:stretch>
            <a:fillRect/>
          </a:stretch>
        </p:blipFill>
        <p:spPr>
          <a:xfrm>
            <a:off x="294785" y="-41179"/>
            <a:ext cx="12495439" cy="7022335"/>
          </a:xfrm>
          <a:prstGeom prst="rect">
            <a:avLst/>
          </a:prstGeom>
        </p:spPr>
      </p:pic>
      <p:sp>
        <p:nvSpPr>
          <p:cNvPr id="9" name="Rectangle 8">
            <a:extLst>
              <a:ext uri="{FF2B5EF4-FFF2-40B4-BE49-F238E27FC236}">
                <a16:creationId xmlns:a16="http://schemas.microsoft.com/office/drawing/2014/main" id="{4448E245-D68E-CD43-9D28-577E4DC23A34}"/>
              </a:ext>
            </a:extLst>
          </p:cNvPr>
          <p:cNvSpPr/>
          <p:nvPr/>
        </p:nvSpPr>
        <p:spPr>
          <a:xfrm>
            <a:off x="782702" y="574411"/>
            <a:ext cx="5313293"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Product brokerage COMPANY</a:t>
            </a:r>
          </a:p>
        </p:txBody>
      </p:sp>
      <p:pic>
        <p:nvPicPr>
          <p:cNvPr id="8" name="Picture 7">
            <a:extLst>
              <a:ext uri="{FF2B5EF4-FFF2-40B4-BE49-F238E27FC236}">
                <a16:creationId xmlns:a16="http://schemas.microsoft.com/office/drawing/2014/main" id="{700CC373-81C8-494E-8674-C71E84EB10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13" name="Straight Connector 12">
            <a:extLst>
              <a:ext uri="{FF2B5EF4-FFF2-40B4-BE49-F238E27FC236}">
                <a16:creationId xmlns:a16="http://schemas.microsoft.com/office/drawing/2014/main" id="{467290BD-B9CF-D84D-BEDA-8693F56E6CD0}"/>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77E0A98-04BB-A649-A6E5-D58DF6E43D5F}"/>
              </a:ext>
            </a:extLst>
          </p:cNvPr>
          <p:cNvSpPr/>
          <p:nvPr/>
        </p:nvSpPr>
        <p:spPr>
          <a:xfrm>
            <a:off x="782702" y="1441209"/>
            <a:ext cx="6102192" cy="553998"/>
          </a:xfrm>
          <a:prstGeom prst="rect">
            <a:avLst/>
          </a:prstGeom>
          <a:noFill/>
        </p:spPr>
        <p:txBody>
          <a:bodyPr wrap="square" lIns="91440" tIns="91440" bIns="91440" anchor="t" anchorCtr="0">
            <a:spAutoFit/>
          </a:bodyPr>
          <a:lstStyle/>
          <a:p>
            <a:pPr defTabSz="914149"/>
            <a:r>
              <a:rPr lang="en-US" sz="2400" dirty="0">
                <a:solidFill>
                  <a:srgbClr val="595959"/>
                </a:solidFill>
                <a:latin typeface="Calibri" panose="020F0502020204030204" pitchFamily="34" charset="0"/>
                <a:ea typeface="Helvetica Regular" charset="0"/>
                <a:cs typeface="Calibri" panose="020F0502020204030204" pitchFamily="34" charset="0"/>
              </a:rPr>
              <a:t>Hundreds of exclusive products and services</a:t>
            </a:r>
          </a:p>
        </p:txBody>
      </p:sp>
      <p:sp>
        <p:nvSpPr>
          <p:cNvPr id="12" name="Rectangle 11">
            <a:extLst>
              <a:ext uri="{FF2B5EF4-FFF2-40B4-BE49-F238E27FC236}">
                <a16:creationId xmlns:a16="http://schemas.microsoft.com/office/drawing/2014/main" id="{86E53163-C419-F54A-ACC3-67E3C5B33052}"/>
              </a:ext>
            </a:extLst>
          </p:cNvPr>
          <p:cNvSpPr/>
          <p:nvPr/>
        </p:nvSpPr>
        <p:spPr>
          <a:xfrm>
            <a:off x="782702" y="2197827"/>
            <a:ext cx="7431908" cy="553998"/>
          </a:xfrm>
          <a:prstGeom prst="rect">
            <a:avLst/>
          </a:prstGeom>
          <a:noFill/>
        </p:spPr>
        <p:txBody>
          <a:bodyPr wrap="square" lIns="91440" tIns="91440" bIns="91440" anchor="t" anchorCtr="0">
            <a:spAutoFit/>
          </a:bodyPr>
          <a:lstStyle/>
          <a:p>
            <a:pPr defTabSz="914149"/>
            <a:r>
              <a:rPr lang="en-US" sz="2400" dirty="0">
                <a:solidFill>
                  <a:srgbClr val="595959"/>
                </a:solidFill>
                <a:latin typeface="Calibri" panose="020F0502020204030204" pitchFamily="34" charset="0"/>
                <a:ea typeface="Helvetica Regular" charset="0"/>
                <a:cs typeface="Calibri" panose="020F0502020204030204" pitchFamily="34" charset="0"/>
              </a:rPr>
              <a:t>Does not rely on the sales of any one product or service</a:t>
            </a:r>
          </a:p>
        </p:txBody>
      </p:sp>
      <p:sp>
        <p:nvSpPr>
          <p:cNvPr id="14" name="Rectangle 13">
            <a:extLst>
              <a:ext uri="{FF2B5EF4-FFF2-40B4-BE49-F238E27FC236}">
                <a16:creationId xmlns:a16="http://schemas.microsoft.com/office/drawing/2014/main" id="{01F7DE7B-DB2A-3746-B865-2A0F7E98A04D}"/>
              </a:ext>
            </a:extLst>
          </p:cNvPr>
          <p:cNvSpPr/>
          <p:nvPr/>
        </p:nvSpPr>
        <p:spPr>
          <a:xfrm>
            <a:off x="782702" y="2948342"/>
            <a:ext cx="6102192" cy="553998"/>
          </a:xfrm>
          <a:prstGeom prst="rect">
            <a:avLst/>
          </a:prstGeom>
          <a:noFill/>
        </p:spPr>
        <p:txBody>
          <a:bodyPr wrap="square" lIns="91440" tIns="91440" bIns="91440" anchor="t" anchorCtr="0">
            <a:spAutoFit/>
          </a:bodyPr>
          <a:lstStyle/>
          <a:p>
            <a:pPr defTabSz="914149"/>
            <a:r>
              <a:rPr lang="en-US" sz="2400" dirty="0">
                <a:solidFill>
                  <a:srgbClr val="595959"/>
                </a:solidFill>
                <a:latin typeface="Calibri" panose="020F0502020204030204" pitchFamily="34" charset="0"/>
                <a:ea typeface="Helvetica Regular" charset="0"/>
                <a:cs typeface="Calibri" panose="020F0502020204030204" pitchFamily="34" charset="0"/>
              </a:rPr>
              <a:t>Access to multi-billion dollar markets</a:t>
            </a:r>
          </a:p>
        </p:txBody>
      </p:sp>
      <p:sp>
        <p:nvSpPr>
          <p:cNvPr id="16" name="Rectangle 15">
            <a:extLst>
              <a:ext uri="{FF2B5EF4-FFF2-40B4-BE49-F238E27FC236}">
                <a16:creationId xmlns:a16="http://schemas.microsoft.com/office/drawing/2014/main" id="{1F9B2881-0E99-B948-9A28-7CA7398949F3}"/>
              </a:ext>
            </a:extLst>
          </p:cNvPr>
          <p:cNvSpPr/>
          <p:nvPr/>
        </p:nvSpPr>
        <p:spPr>
          <a:xfrm>
            <a:off x="782702" y="4481632"/>
            <a:ext cx="6102192" cy="553998"/>
          </a:xfrm>
          <a:prstGeom prst="rect">
            <a:avLst/>
          </a:prstGeom>
          <a:noFill/>
        </p:spPr>
        <p:txBody>
          <a:bodyPr wrap="square" lIns="91440" tIns="91440" bIns="91440" anchor="t" anchorCtr="0">
            <a:spAutoFit/>
          </a:bodyPr>
          <a:lstStyle/>
          <a:p>
            <a:pPr defTabSz="914149"/>
            <a:r>
              <a:rPr lang="en-US" sz="2400" dirty="0">
                <a:solidFill>
                  <a:srgbClr val="595959"/>
                </a:solidFill>
                <a:latin typeface="Calibri" panose="020F0502020204030204" pitchFamily="34" charset="0"/>
                <a:ea typeface="Helvetica Regular" charset="0"/>
                <a:cs typeface="Calibri" panose="020F0502020204030204" pitchFamily="34" charset="0"/>
              </a:rPr>
              <a:t>Eliminates the burden of manufacturing</a:t>
            </a:r>
          </a:p>
        </p:txBody>
      </p:sp>
      <p:sp>
        <p:nvSpPr>
          <p:cNvPr id="17" name="Rectangle 16">
            <a:extLst>
              <a:ext uri="{FF2B5EF4-FFF2-40B4-BE49-F238E27FC236}">
                <a16:creationId xmlns:a16="http://schemas.microsoft.com/office/drawing/2014/main" id="{175A1FC5-FDB0-9640-93F0-9ECBEAA959DB}"/>
              </a:ext>
            </a:extLst>
          </p:cNvPr>
          <p:cNvSpPr/>
          <p:nvPr/>
        </p:nvSpPr>
        <p:spPr>
          <a:xfrm>
            <a:off x="782702" y="3731117"/>
            <a:ext cx="6102192" cy="553998"/>
          </a:xfrm>
          <a:prstGeom prst="rect">
            <a:avLst/>
          </a:prstGeom>
          <a:noFill/>
        </p:spPr>
        <p:txBody>
          <a:bodyPr wrap="square" lIns="91440" tIns="91440" bIns="91440" anchor="t" anchorCtr="0">
            <a:spAutoFit/>
          </a:bodyPr>
          <a:lstStyle/>
          <a:p>
            <a:pPr defTabSz="914149"/>
            <a:r>
              <a:rPr lang="en-US" sz="2400" dirty="0">
                <a:solidFill>
                  <a:srgbClr val="595959"/>
                </a:solidFill>
                <a:latin typeface="Calibri" panose="020F0502020204030204" pitchFamily="34" charset="0"/>
                <a:ea typeface="Helvetica Regular" charset="0"/>
                <a:cs typeface="Calibri" panose="020F0502020204030204" pitchFamily="34" charset="0"/>
              </a:rPr>
              <a:t>Identifies the latest market driven products</a:t>
            </a:r>
          </a:p>
        </p:txBody>
      </p:sp>
      <p:sp>
        <p:nvSpPr>
          <p:cNvPr id="11" name="Rectangle 10">
            <a:extLst>
              <a:ext uri="{FF2B5EF4-FFF2-40B4-BE49-F238E27FC236}">
                <a16:creationId xmlns:a16="http://schemas.microsoft.com/office/drawing/2014/main" id="{4FA27646-8025-1743-810B-78A680762B8C}"/>
              </a:ext>
            </a:extLst>
          </p:cNvPr>
          <p:cNvSpPr/>
          <p:nvPr/>
        </p:nvSpPr>
        <p:spPr>
          <a:xfrm>
            <a:off x="782702" y="5232147"/>
            <a:ext cx="7431908" cy="553998"/>
          </a:xfrm>
          <a:prstGeom prst="rect">
            <a:avLst/>
          </a:prstGeom>
          <a:noFill/>
        </p:spPr>
        <p:txBody>
          <a:bodyPr wrap="square" lIns="91440" tIns="91440" bIns="91440" anchor="t" anchorCtr="0">
            <a:spAutoFit/>
          </a:bodyPr>
          <a:lstStyle/>
          <a:p>
            <a:r>
              <a:rPr lang="en-US" sz="2400" dirty="0">
                <a:solidFill>
                  <a:srgbClr val="595959"/>
                </a:solidFill>
                <a:latin typeface="Calibri" panose="020F0502020204030204" pitchFamily="34" charset="0"/>
                <a:cs typeface="Calibri" panose="020F0502020204030204" pitchFamily="34" charset="0"/>
              </a:rPr>
              <a:t>Allows company flexibility to move with the market place</a:t>
            </a:r>
          </a:p>
        </p:txBody>
      </p:sp>
    </p:spTree>
    <p:extLst>
      <p:ext uri="{BB962C8B-B14F-4D97-AF65-F5344CB8AC3E}">
        <p14:creationId xmlns:p14="http://schemas.microsoft.com/office/powerpoint/2010/main" val="3077373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464B07-2DB6-7345-8CFE-75675C58BBD3}"/>
              </a:ext>
            </a:extLst>
          </p:cNvPr>
          <p:cNvSpPr/>
          <p:nvPr/>
        </p:nvSpPr>
        <p:spPr>
          <a:xfrm>
            <a:off x="752208" y="5202483"/>
            <a:ext cx="10662896" cy="865174"/>
          </a:xfrm>
          <a:prstGeom prst="rect">
            <a:avLst/>
          </a:prstGeom>
          <a:noFill/>
          <a:ln w="25400">
            <a:solidFill>
              <a:srgbClr val="0997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C0EE834-CFBE-4C40-93BC-F35CC4210ADA}"/>
              </a:ext>
            </a:extLst>
          </p:cNvPr>
          <p:cNvSpPr/>
          <p:nvPr/>
        </p:nvSpPr>
        <p:spPr>
          <a:xfrm>
            <a:off x="782702" y="574411"/>
            <a:ext cx="5496169"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Product brokerage COMPANY</a:t>
            </a:r>
          </a:p>
        </p:txBody>
      </p:sp>
      <p:sp>
        <p:nvSpPr>
          <p:cNvPr id="29" name="Rectangle 28">
            <a:extLst>
              <a:ext uri="{FF2B5EF4-FFF2-40B4-BE49-F238E27FC236}">
                <a16:creationId xmlns:a16="http://schemas.microsoft.com/office/drawing/2014/main" id="{55A16EA0-72A5-9A48-8FD5-2C76AA42A483}"/>
              </a:ext>
            </a:extLst>
          </p:cNvPr>
          <p:cNvSpPr/>
          <p:nvPr/>
        </p:nvSpPr>
        <p:spPr>
          <a:xfrm>
            <a:off x="1608852" y="1274092"/>
            <a:ext cx="2641600" cy="865174"/>
          </a:xfrm>
          <a:prstGeom prst="rect">
            <a:avLst/>
          </a:prstGeom>
          <a:solidFill>
            <a:srgbClr val="09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r>
              <a:rPr lang="en-US" sz="1866" dirty="0">
                <a:solidFill>
                  <a:schemeClr val="bg1"/>
                </a:solidFill>
                <a:latin typeface="Calibri" panose="020F0502020204030204" pitchFamily="34" charset="0"/>
              </a:rPr>
              <a:t>Health &amp; Nutrition</a:t>
            </a:r>
          </a:p>
        </p:txBody>
      </p:sp>
      <p:sp>
        <p:nvSpPr>
          <p:cNvPr id="48" name="Rectangle 47">
            <a:extLst>
              <a:ext uri="{FF2B5EF4-FFF2-40B4-BE49-F238E27FC236}">
                <a16:creationId xmlns:a16="http://schemas.microsoft.com/office/drawing/2014/main" id="{7C016399-F19E-2149-916A-AF6DEB9008E3}"/>
              </a:ext>
            </a:extLst>
          </p:cNvPr>
          <p:cNvSpPr/>
          <p:nvPr/>
        </p:nvSpPr>
        <p:spPr>
          <a:xfrm>
            <a:off x="766682" y="1274092"/>
            <a:ext cx="842170" cy="865174"/>
          </a:xfrm>
          <a:prstGeom prst="rect">
            <a:avLst/>
          </a:prstGeom>
          <a:solidFill>
            <a:srgbClr val="0997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1866" dirty="0">
              <a:solidFill>
                <a:schemeClr val="bg1"/>
              </a:solidFill>
              <a:latin typeface="Calibri" panose="020F0502020204030204" pitchFamily="34" charset="0"/>
            </a:endParaRPr>
          </a:p>
        </p:txBody>
      </p:sp>
      <p:pic>
        <p:nvPicPr>
          <p:cNvPr id="5" name="Graphic 4" descr="Heartbeat">
            <a:extLst>
              <a:ext uri="{FF2B5EF4-FFF2-40B4-BE49-F238E27FC236}">
                <a16:creationId xmlns:a16="http://schemas.microsoft.com/office/drawing/2014/main" id="{553A5558-F005-5B4E-AA6C-31567BCC58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617" y="1403212"/>
            <a:ext cx="622300" cy="622300"/>
          </a:xfrm>
          <a:prstGeom prst="rect">
            <a:avLst/>
          </a:prstGeom>
        </p:spPr>
      </p:pic>
      <p:sp>
        <p:nvSpPr>
          <p:cNvPr id="95" name="Rectangle 94">
            <a:extLst>
              <a:ext uri="{FF2B5EF4-FFF2-40B4-BE49-F238E27FC236}">
                <a16:creationId xmlns:a16="http://schemas.microsoft.com/office/drawing/2014/main" id="{53DC0232-3583-5C43-B356-5D3B56CD7C4A}"/>
              </a:ext>
            </a:extLst>
          </p:cNvPr>
          <p:cNvSpPr/>
          <p:nvPr/>
        </p:nvSpPr>
        <p:spPr>
          <a:xfrm>
            <a:off x="5195348" y="1274092"/>
            <a:ext cx="2641600" cy="865174"/>
          </a:xfrm>
          <a:prstGeom prst="rect">
            <a:avLst/>
          </a:prstGeom>
          <a:solidFill>
            <a:srgbClr val="09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r>
              <a:rPr lang="en-US" sz="1866" dirty="0">
                <a:solidFill>
                  <a:schemeClr val="bg1"/>
                </a:solidFill>
                <a:latin typeface="Calibri" panose="020F0502020204030204" pitchFamily="34" charset="0"/>
              </a:rPr>
              <a:t>Age Management</a:t>
            </a:r>
          </a:p>
        </p:txBody>
      </p:sp>
      <p:sp>
        <p:nvSpPr>
          <p:cNvPr id="96" name="Rectangle 95">
            <a:extLst>
              <a:ext uri="{FF2B5EF4-FFF2-40B4-BE49-F238E27FC236}">
                <a16:creationId xmlns:a16="http://schemas.microsoft.com/office/drawing/2014/main" id="{D5A5EAE5-9F79-D942-A8A1-598362514319}"/>
              </a:ext>
            </a:extLst>
          </p:cNvPr>
          <p:cNvSpPr/>
          <p:nvPr/>
        </p:nvSpPr>
        <p:spPr>
          <a:xfrm>
            <a:off x="4353178" y="1274092"/>
            <a:ext cx="842170" cy="865174"/>
          </a:xfrm>
          <a:prstGeom prst="rect">
            <a:avLst/>
          </a:prstGeom>
          <a:solidFill>
            <a:srgbClr val="0997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1866" dirty="0">
              <a:solidFill>
                <a:schemeClr val="bg1"/>
              </a:solidFill>
              <a:latin typeface="Calibri" panose="020F0502020204030204" pitchFamily="34" charset="0"/>
            </a:endParaRPr>
          </a:p>
        </p:txBody>
      </p:sp>
      <p:sp>
        <p:nvSpPr>
          <p:cNvPr id="99" name="Rectangle 98">
            <a:extLst>
              <a:ext uri="{FF2B5EF4-FFF2-40B4-BE49-F238E27FC236}">
                <a16:creationId xmlns:a16="http://schemas.microsoft.com/office/drawing/2014/main" id="{3DDB639F-7899-2A4E-A1D3-761FEB64D977}"/>
              </a:ext>
            </a:extLst>
          </p:cNvPr>
          <p:cNvSpPr/>
          <p:nvPr/>
        </p:nvSpPr>
        <p:spPr>
          <a:xfrm>
            <a:off x="8798192" y="1274092"/>
            <a:ext cx="2616912" cy="865174"/>
          </a:xfrm>
          <a:prstGeom prst="rect">
            <a:avLst/>
          </a:prstGeom>
          <a:solidFill>
            <a:srgbClr val="09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r>
              <a:rPr lang="en-US" sz="1866" dirty="0">
                <a:solidFill>
                  <a:schemeClr val="bg1"/>
                </a:solidFill>
                <a:latin typeface="Calibri" panose="020F0502020204030204" pitchFamily="34" charset="0"/>
              </a:rPr>
              <a:t>Baby &amp; Children’s Care</a:t>
            </a:r>
          </a:p>
        </p:txBody>
      </p:sp>
      <p:sp>
        <p:nvSpPr>
          <p:cNvPr id="100" name="Rectangle 99">
            <a:extLst>
              <a:ext uri="{FF2B5EF4-FFF2-40B4-BE49-F238E27FC236}">
                <a16:creationId xmlns:a16="http://schemas.microsoft.com/office/drawing/2014/main" id="{57AB83AC-4611-1149-9A2D-C324A03C9802}"/>
              </a:ext>
            </a:extLst>
          </p:cNvPr>
          <p:cNvSpPr/>
          <p:nvPr/>
        </p:nvSpPr>
        <p:spPr>
          <a:xfrm>
            <a:off x="7956022" y="1274092"/>
            <a:ext cx="842170" cy="865174"/>
          </a:xfrm>
          <a:prstGeom prst="rect">
            <a:avLst/>
          </a:prstGeom>
          <a:solidFill>
            <a:srgbClr val="0997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1866" dirty="0">
              <a:solidFill>
                <a:schemeClr val="bg1"/>
              </a:solidFill>
              <a:latin typeface="Calibri" panose="020F0502020204030204" pitchFamily="34" charset="0"/>
            </a:endParaRPr>
          </a:p>
        </p:txBody>
      </p:sp>
      <p:sp>
        <p:nvSpPr>
          <p:cNvPr id="103" name="Rectangle 102">
            <a:extLst>
              <a:ext uri="{FF2B5EF4-FFF2-40B4-BE49-F238E27FC236}">
                <a16:creationId xmlns:a16="http://schemas.microsoft.com/office/drawing/2014/main" id="{3A475D57-0B8F-B145-996A-C0EBC6555478}"/>
              </a:ext>
            </a:extLst>
          </p:cNvPr>
          <p:cNvSpPr/>
          <p:nvPr/>
        </p:nvSpPr>
        <p:spPr>
          <a:xfrm>
            <a:off x="1608852" y="2261694"/>
            <a:ext cx="2641600" cy="865174"/>
          </a:xfrm>
          <a:prstGeom prst="rect">
            <a:avLst/>
          </a:prstGeom>
          <a:solidFill>
            <a:srgbClr val="09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r>
              <a:rPr lang="en-US" sz="1866" dirty="0">
                <a:solidFill>
                  <a:schemeClr val="bg1"/>
                </a:solidFill>
                <a:latin typeface="Calibri" panose="020F0502020204030204" pitchFamily="34" charset="0"/>
              </a:rPr>
              <a:t>Weight Management</a:t>
            </a:r>
          </a:p>
        </p:txBody>
      </p:sp>
      <p:sp>
        <p:nvSpPr>
          <p:cNvPr id="104" name="Rectangle 103">
            <a:extLst>
              <a:ext uri="{FF2B5EF4-FFF2-40B4-BE49-F238E27FC236}">
                <a16:creationId xmlns:a16="http://schemas.microsoft.com/office/drawing/2014/main" id="{567A1668-10B7-1948-95B8-36917D64DAD1}"/>
              </a:ext>
            </a:extLst>
          </p:cNvPr>
          <p:cNvSpPr/>
          <p:nvPr/>
        </p:nvSpPr>
        <p:spPr>
          <a:xfrm>
            <a:off x="766682" y="2261694"/>
            <a:ext cx="842170" cy="865174"/>
          </a:xfrm>
          <a:prstGeom prst="rect">
            <a:avLst/>
          </a:prstGeom>
          <a:solidFill>
            <a:srgbClr val="0997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1866" dirty="0">
              <a:solidFill>
                <a:schemeClr val="bg1"/>
              </a:solidFill>
              <a:latin typeface="Calibri" panose="020F0502020204030204" pitchFamily="34" charset="0"/>
            </a:endParaRPr>
          </a:p>
        </p:txBody>
      </p:sp>
      <p:sp>
        <p:nvSpPr>
          <p:cNvPr id="107" name="Rectangle 106">
            <a:extLst>
              <a:ext uri="{FF2B5EF4-FFF2-40B4-BE49-F238E27FC236}">
                <a16:creationId xmlns:a16="http://schemas.microsoft.com/office/drawing/2014/main" id="{30F12330-90E2-6A4A-8E06-4A86F96B8AC0}"/>
              </a:ext>
            </a:extLst>
          </p:cNvPr>
          <p:cNvSpPr/>
          <p:nvPr/>
        </p:nvSpPr>
        <p:spPr>
          <a:xfrm>
            <a:off x="5195348" y="2260861"/>
            <a:ext cx="2641600" cy="865174"/>
          </a:xfrm>
          <a:prstGeom prst="rect">
            <a:avLst/>
          </a:prstGeom>
          <a:solidFill>
            <a:srgbClr val="09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r>
              <a:rPr lang="en-US" sz="1866" dirty="0">
                <a:solidFill>
                  <a:schemeClr val="bg1"/>
                </a:solidFill>
                <a:latin typeface="Calibri" panose="020F0502020204030204" pitchFamily="34" charset="0"/>
              </a:rPr>
              <a:t>Health Professionals</a:t>
            </a:r>
          </a:p>
        </p:txBody>
      </p:sp>
      <p:sp>
        <p:nvSpPr>
          <p:cNvPr id="108" name="Rectangle 107">
            <a:extLst>
              <a:ext uri="{FF2B5EF4-FFF2-40B4-BE49-F238E27FC236}">
                <a16:creationId xmlns:a16="http://schemas.microsoft.com/office/drawing/2014/main" id="{D94E22DF-799D-F347-B81B-998D8477F8F4}"/>
              </a:ext>
            </a:extLst>
          </p:cNvPr>
          <p:cNvSpPr/>
          <p:nvPr/>
        </p:nvSpPr>
        <p:spPr>
          <a:xfrm>
            <a:off x="4353178" y="2260861"/>
            <a:ext cx="842170" cy="865174"/>
          </a:xfrm>
          <a:prstGeom prst="rect">
            <a:avLst/>
          </a:prstGeom>
          <a:solidFill>
            <a:srgbClr val="0997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1866" dirty="0">
              <a:solidFill>
                <a:schemeClr val="bg1"/>
              </a:solidFill>
              <a:latin typeface="Calibri" panose="020F0502020204030204" pitchFamily="34" charset="0"/>
            </a:endParaRPr>
          </a:p>
        </p:txBody>
      </p:sp>
      <p:sp>
        <p:nvSpPr>
          <p:cNvPr id="111" name="Rectangle 110">
            <a:extLst>
              <a:ext uri="{FF2B5EF4-FFF2-40B4-BE49-F238E27FC236}">
                <a16:creationId xmlns:a16="http://schemas.microsoft.com/office/drawing/2014/main" id="{3437545E-EFBF-FE49-A604-E9D7C9638A06}"/>
              </a:ext>
            </a:extLst>
          </p:cNvPr>
          <p:cNvSpPr/>
          <p:nvPr/>
        </p:nvSpPr>
        <p:spPr>
          <a:xfrm>
            <a:off x="8783823" y="2260861"/>
            <a:ext cx="2641600" cy="865174"/>
          </a:xfrm>
          <a:prstGeom prst="rect">
            <a:avLst/>
          </a:prstGeom>
          <a:solidFill>
            <a:srgbClr val="09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r>
              <a:rPr lang="en-US" sz="1866" dirty="0">
                <a:solidFill>
                  <a:schemeClr val="bg1"/>
                </a:solidFill>
                <a:latin typeface="Calibri" panose="020F0502020204030204" pitchFamily="34" charset="0"/>
              </a:rPr>
              <a:t>Cosmetics</a:t>
            </a:r>
          </a:p>
        </p:txBody>
      </p:sp>
      <p:sp>
        <p:nvSpPr>
          <p:cNvPr id="112" name="Rectangle 111">
            <a:extLst>
              <a:ext uri="{FF2B5EF4-FFF2-40B4-BE49-F238E27FC236}">
                <a16:creationId xmlns:a16="http://schemas.microsoft.com/office/drawing/2014/main" id="{B3F825D0-9035-8947-988A-BF4E2CA52C92}"/>
              </a:ext>
            </a:extLst>
          </p:cNvPr>
          <p:cNvSpPr/>
          <p:nvPr/>
        </p:nvSpPr>
        <p:spPr>
          <a:xfrm>
            <a:off x="7941653" y="2260861"/>
            <a:ext cx="842170" cy="865174"/>
          </a:xfrm>
          <a:prstGeom prst="rect">
            <a:avLst/>
          </a:prstGeom>
          <a:solidFill>
            <a:srgbClr val="0997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1866" dirty="0">
              <a:solidFill>
                <a:schemeClr val="bg1"/>
              </a:solidFill>
              <a:latin typeface="Calibri" panose="020F0502020204030204" pitchFamily="34" charset="0"/>
            </a:endParaRPr>
          </a:p>
        </p:txBody>
      </p:sp>
      <p:sp>
        <p:nvSpPr>
          <p:cNvPr id="115" name="Rectangle 114">
            <a:extLst>
              <a:ext uri="{FF2B5EF4-FFF2-40B4-BE49-F238E27FC236}">
                <a16:creationId xmlns:a16="http://schemas.microsoft.com/office/drawing/2014/main" id="{FA87853D-5D7E-6F42-A6E1-CC4CDAF50BD0}"/>
              </a:ext>
            </a:extLst>
          </p:cNvPr>
          <p:cNvSpPr/>
          <p:nvPr/>
        </p:nvSpPr>
        <p:spPr>
          <a:xfrm>
            <a:off x="1594378" y="3242641"/>
            <a:ext cx="2641600" cy="865174"/>
          </a:xfrm>
          <a:prstGeom prst="rect">
            <a:avLst/>
          </a:prstGeom>
          <a:solidFill>
            <a:srgbClr val="09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r>
              <a:rPr lang="en-US" sz="1866" dirty="0">
                <a:solidFill>
                  <a:schemeClr val="bg1"/>
                </a:solidFill>
                <a:latin typeface="Calibri" panose="020F0502020204030204" pitchFamily="34" charset="0"/>
              </a:rPr>
              <a:t>Personal Care</a:t>
            </a:r>
          </a:p>
        </p:txBody>
      </p:sp>
      <p:sp>
        <p:nvSpPr>
          <p:cNvPr id="116" name="Rectangle 115">
            <a:extLst>
              <a:ext uri="{FF2B5EF4-FFF2-40B4-BE49-F238E27FC236}">
                <a16:creationId xmlns:a16="http://schemas.microsoft.com/office/drawing/2014/main" id="{C70E3015-FB19-7F49-91B3-67646BEA8195}"/>
              </a:ext>
            </a:extLst>
          </p:cNvPr>
          <p:cNvSpPr/>
          <p:nvPr/>
        </p:nvSpPr>
        <p:spPr>
          <a:xfrm>
            <a:off x="752208" y="3242641"/>
            <a:ext cx="842170" cy="865174"/>
          </a:xfrm>
          <a:prstGeom prst="rect">
            <a:avLst/>
          </a:prstGeom>
          <a:solidFill>
            <a:srgbClr val="0997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1866" dirty="0">
              <a:solidFill>
                <a:schemeClr val="bg1"/>
              </a:solidFill>
              <a:latin typeface="Calibri" panose="020F0502020204030204" pitchFamily="34" charset="0"/>
            </a:endParaRPr>
          </a:p>
        </p:txBody>
      </p:sp>
      <p:sp>
        <p:nvSpPr>
          <p:cNvPr id="119" name="Rectangle 118">
            <a:extLst>
              <a:ext uri="{FF2B5EF4-FFF2-40B4-BE49-F238E27FC236}">
                <a16:creationId xmlns:a16="http://schemas.microsoft.com/office/drawing/2014/main" id="{A494FB42-416A-5F4C-800F-FB55F512B948}"/>
              </a:ext>
            </a:extLst>
          </p:cNvPr>
          <p:cNvSpPr/>
          <p:nvPr/>
        </p:nvSpPr>
        <p:spPr>
          <a:xfrm>
            <a:off x="1594378" y="4227862"/>
            <a:ext cx="2641600" cy="865174"/>
          </a:xfrm>
          <a:prstGeom prst="rect">
            <a:avLst/>
          </a:prstGeom>
          <a:solidFill>
            <a:srgbClr val="09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r>
              <a:rPr lang="en-US" sz="1866" dirty="0">
                <a:solidFill>
                  <a:schemeClr val="bg1"/>
                </a:solidFill>
                <a:latin typeface="Calibri" panose="020F0502020204030204" pitchFamily="34" charset="0"/>
              </a:rPr>
              <a:t>Financial Services</a:t>
            </a:r>
          </a:p>
        </p:txBody>
      </p:sp>
      <p:sp>
        <p:nvSpPr>
          <p:cNvPr id="120" name="Rectangle 119">
            <a:extLst>
              <a:ext uri="{FF2B5EF4-FFF2-40B4-BE49-F238E27FC236}">
                <a16:creationId xmlns:a16="http://schemas.microsoft.com/office/drawing/2014/main" id="{381015D2-E89E-0A45-BB65-E4A1D3A29464}"/>
              </a:ext>
            </a:extLst>
          </p:cNvPr>
          <p:cNvSpPr/>
          <p:nvPr/>
        </p:nvSpPr>
        <p:spPr>
          <a:xfrm>
            <a:off x="752208" y="4227862"/>
            <a:ext cx="842170" cy="865174"/>
          </a:xfrm>
          <a:prstGeom prst="rect">
            <a:avLst/>
          </a:prstGeom>
          <a:solidFill>
            <a:srgbClr val="0997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1866" dirty="0">
              <a:solidFill>
                <a:schemeClr val="bg1"/>
              </a:solidFill>
              <a:latin typeface="Calibri" panose="020F0502020204030204" pitchFamily="34" charset="0"/>
            </a:endParaRPr>
          </a:p>
        </p:txBody>
      </p:sp>
      <p:sp>
        <p:nvSpPr>
          <p:cNvPr id="123" name="Rectangle 122">
            <a:extLst>
              <a:ext uri="{FF2B5EF4-FFF2-40B4-BE49-F238E27FC236}">
                <a16:creationId xmlns:a16="http://schemas.microsoft.com/office/drawing/2014/main" id="{7A32793B-4D01-3B4C-A22C-7DBF7AC2294B}"/>
              </a:ext>
            </a:extLst>
          </p:cNvPr>
          <p:cNvSpPr/>
          <p:nvPr/>
        </p:nvSpPr>
        <p:spPr>
          <a:xfrm>
            <a:off x="5195348" y="3242641"/>
            <a:ext cx="2641600" cy="865174"/>
          </a:xfrm>
          <a:prstGeom prst="rect">
            <a:avLst/>
          </a:prstGeom>
          <a:solidFill>
            <a:srgbClr val="09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r>
              <a:rPr lang="en-US" sz="1866" dirty="0">
                <a:solidFill>
                  <a:schemeClr val="bg1"/>
                </a:solidFill>
                <a:latin typeface="Calibri" panose="020F0502020204030204" pitchFamily="34" charset="0"/>
              </a:rPr>
              <a:t>Home &amp; Garden</a:t>
            </a:r>
          </a:p>
        </p:txBody>
      </p:sp>
      <p:sp>
        <p:nvSpPr>
          <p:cNvPr id="124" name="Rectangle 123">
            <a:extLst>
              <a:ext uri="{FF2B5EF4-FFF2-40B4-BE49-F238E27FC236}">
                <a16:creationId xmlns:a16="http://schemas.microsoft.com/office/drawing/2014/main" id="{740C327F-5B60-4E45-A5AF-A2FF88369330}"/>
              </a:ext>
            </a:extLst>
          </p:cNvPr>
          <p:cNvSpPr/>
          <p:nvPr/>
        </p:nvSpPr>
        <p:spPr>
          <a:xfrm>
            <a:off x="4353178" y="3242641"/>
            <a:ext cx="842170" cy="865174"/>
          </a:xfrm>
          <a:prstGeom prst="rect">
            <a:avLst/>
          </a:prstGeom>
          <a:solidFill>
            <a:srgbClr val="0997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1866" dirty="0">
              <a:solidFill>
                <a:schemeClr val="bg1"/>
              </a:solidFill>
              <a:latin typeface="Calibri" panose="020F0502020204030204" pitchFamily="34" charset="0"/>
            </a:endParaRPr>
          </a:p>
        </p:txBody>
      </p:sp>
      <p:sp>
        <p:nvSpPr>
          <p:cNvPr id="127" name="Rectangle 126">
            <a:extLst>
              <a:ext uri="{FF2B5EF4-FFF2-40B4-BE49-F238E27FC236}">
                <a16:creationId xmlns:a16="http://schemas.microsoft.com/office/drawing/2014/main" id="{3CF40CC4-E1CE-8F40-8259-F43017660386}"/>
              </a:ext>
            </a:extLst>
          </p:cNvPr>
          <p:cNvSpPr/>
          <p:nvPr/>
        </p:nvSpPr>
        <p:spPr>
          <a:xfrm>
            <a:off x="5183142" y="4227862"/>
            <a:ext cx="2641600" cy="865174"/>
          </a:xfrm>
          <a:prstGeom prst="rect">
            <a:avLst/>
          </a:prstGeom>
          <a:solidFill>
            <a:srgbClr val="09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r>
              <a:rPr lang="en-US" sz="1866" dirty="0">
                <a:solidFill>
                  <a:schemeClr val="bg1"/>
                </a:solidFill>
                <a:latin typeface="Calibri" panose="020F0502020204030204" pitchFamily="34" charset="0"/>
              </a:rPr>
              <a:t>Internet Services</a:t>
            </a:r>
          </a:p>
        </p:txBody>
      </p:sp>
      <p:sp>
        <p:nvSpPr>
          <p:cNvPr id="128" name="Rectangle 127">
            <a:extLst>
              <a:ext uri="{FF2B5EF4-FFF2-40B4-BE49-F238E27FC236}">
                <a16:creationId xmlns:a16="http://schemas.microsoft.com/office/drawing/2014/main" id="{25DDB17E-C88B-4348-B833-429F78569FB1}"/>
              </a:ext>
            </a:extLst>
          </p:cNvPr>
          <p:cNvSpPr/>
          <p:nvPr/>
        </p:nvSpPr>
        <p:spPr>
          <a:xfrm>
            <a:off x="4340972" y="4227862"/>
            <a:ext cx="842170" cy="865174"/>
          </a:xfrm>
          <a:prstGeom prst="rect">
            <a:avLst/>
          </a:prstGeom>
          <a:solidFill>
            <a:srgbClr val="0997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1866" dirty="0">
              <a:solidFill>
                <a:schemeClr val="bg1"/>
              </a:solidFill>
              <a:latin typeface="Calibri" panose="020F0502020204030204" pitchFamily="34" charset="0"/>
            </a:endParaRPr>
          </a:p>
        </p:txBody>
      </p:sp>
      <p:sp>
        <p:nvSpPr>
          <p:cNvPr id="131" name="Rectangle 130">
            <a:extLst>
              <a:ext uri="{FF2B5EF4-FFF2-40B4-BE49-F238E27FC236}">
                <a16:creationId xmlns:a16="http://schemas.microsoft.com/office/drawing/2014/main" id="{6BF7C82D-3136-4A45-8EB3-7E3D7A08193B}"/>
              </a:ext>
            </a:extLst>
          </p:cNvPr>
          <p:cNvSpPr/>
          <p:nvPr/>
        </p:nvSpPr>
        <p:spPr>
          <a:xfrm>
            <a:off x="8783823" y="3249531"/>
            <a:ext cx="2641600" cy="865174"/>
          </a:xfrm>
          <a:prstGeom prst="rect">
            <a:avLst/>
          </a:prstGeom>
          <a:solidFill>
            <a:srgbClr val="09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r>
              <a:rPr lang="en-US" sz="1866" dirty="0">
                <a:solidFill>
                  <a:schemeClr val="bg1"/>
                </a:solidFill>
                <a:latin typeface="Calibri" panose="020F0502020204030204" pitchFamily="34" charset="0"/>
              </a:rPr>
              <a:t>Automotive</a:t>
            </a:r>
          </a:p>
        </p:txBody>
      </p:sp>
      <p:sp>
        <p:nvSpPr>
          <p:cNvPr id="132" name="Rectangle 131">
            <a:extLst>
              <a:ext uri="{FF2B5EF4-FFF2-40B4-BE49-F238E27FC236}">
                <a16:creationId xmlns:a16="http://schemas.microsoft.com/office/drawing/2014/main" id="{1671EE12-4AE9-724A-8A78-E0AD86716FA1}"/>
              </a:ext>
            </a:extLst>
          </p:cNvPr>
          <p:cNvSpPr/>
          <p:nvPr/>
        </p:nvSpPr>
        <p:spPr>
          <a:xfrm>
            <a:off x="7941653" y="3249531"/>
            <a:ext cx="842170" cy="865174"/>
          </a:xfrm>
          <a:prstGeom prst="rect">
            <a:avLst/>
          </a:prstGeom>
          <a:solidFill>
            <a:srgbClr val="0997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1866" dirty="0">
              <a:solidFill>
                <a:schemeClr val="bg1"/>
              </a:solidFill>
              <a:latin typeface="Calibri" panose="020F0502020204030204" pitchFamily="34" charset="0"/>
            </a:endParaRPr>
          </a:p>
        </p:txBody>
      </p:sp>
      <p:sp>
        <p:nvSpPr>
          <p:cNvPr id="135" name="Rectangle 134">
            <a:extLst>
              <a:ext uri="{FF2B5EF4-FFF2-40B4-BE49-F238E27FC236}">
                <a16:creationId xmlns:a16="http://schemas.microsoft.com/office/drawing/2014/main" id="{28EC254C-A348-544C-9152-F8E093D5911E}"/>
              </a:ext>
            </a:extLst>
          </p:cNvPr>
          <p:cNvSpPr/>
          <p:nvPr/>
        </p:nvSpPr>
        <p:spPr>
          <a:xfrm>
            <a:off x="8773504" y="4232942"/>
            <a:ext cx="2641600" cy="865174"/>
          </a:xfrm>
          <a:prstGeom prst="rect">
            <a:avLst/>
          </a:prstGeom>
          <a:solidFill>
            <a:srgbClr val="09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r>
              <a:rPr lang="en-US" sz="1866" dirty="0">
                <a:solidFill>
                  <a:schemeClr val="bg1"/>
                </a:solidFill>
                <a:latin typeface="Calibri" panose="020F0502020204030204" pitchFamily="34" charset="0"/>
              </a:rPr>
              <a:t>Shopping Annuity Brand</a:t>
            </a:r>
          </a:p>
        </p:txBody>
      </p:sp>
      <p:sp>
        <p:nvSpPr>
          <p:cNvPr id="136" name="Rectangle 135">
            <a:extLst>
              <a:ext uri="{FF2B5EF4-FFF2-40B4-BE49-F238E27FC236}">
                <a16:creationId xmlns:a16="http://schemas.microsoft.com/office/drawing/2014/main" id="{67AC8A5B-C026-254F-961F-4C677AB78500}"/>
              </a:ext>
            </a:extLst>
          </p:cNvPr>
          <p:cNvSpPr/>
          <p:nvPr/>
        </p:nvSpPr>
        <p:spPr>
          <a:xfrm>
            <a:off x="7931334" y="4232942"/>
            <a:ext cx="842170" cy="865174"/>
          </a:xfrm>
          <a:prstGeom prst="rect">
            <a:avLst/>
          </a:prstGeom>
          <a:solidFill>
            <a:srgbClr val="0997B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9"/>
            <a:endParaRPr lang="en-US" sz="1866" dirty="0">
              <a:solidFill>
                <a:schemeClr val="bg1"/>
              </a:solidFill>
              <a:latin typeface="Calibri" panose="020F0502020204030204" pitchFamily="34" charset="0"/>
            </a:endParaRPr>
          </a:p>
        </p:txBody>
      </p:sp>
      <p:pic>
        <p:nvPicPr>
          <p:cNvPr id="7" name="Graphic 6" descr="Run">
            <a:extLst>
              <a:ext uri="{FF2B5EF4-FFF2-40B4-BE49-F238E27FC236}">
                <a16:creationId xmlns:a16="http://schemas.microsoft.com/office/drawing/2014/main" id="{4B5508F3-8DD9-3E46-B483-40B6F1BEB7E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94724" y="1461546"/>
            <a:ext cx="503728" cy="503728"/>
          </a:xfrm>
          <a:prstGeom prst="rect">
            <a:avLst/>
          </a:prstGeom>
        </p:spPr>
      </p:pic>
      <p:pic>
        <p:nvPicPr>
          <p:cNvPr id="9" name="Graphic 8" descr="Baby">
            <a:extLst>
              <a:ext uri="{FF2B5EF4-FFF2-40B4-BE49-F238E27FC236}">
                <a16:creationId xmlns:a16="http://schemas.microsoft.com/office/drawing/2014/main" id="{BDB2C5AF-C0A2-0B41-B5D5-8A7223D246D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078565" y="1408440"/>
            <a:ext cx="558800" cy="558800"/>
          </a:xfrm>
          <a:prstGeom prst="rect">
            <a:avLst/>
          </a:prstGeom>
        </p:spPr>
      </p:pic>
      <p:pic>
        <p:nvPicPr>
          <p:cNvPr id="93" name="Picture 92">
            <a:extLst>
              <a:ext uri="{FF2B5EF4-FFF2-40B4-BE49-F238E27FC236}">
                <a16:creationId xmlns:a16="http://schemas.microsoft.com/office/drawing/2014/main" id="{D8CD527C-76E5-0540-81F0-175E7807BFC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54697" y="4352408"/>
            <a:ext cx="616081" cy="616081"/>
          </a:xfrm>
          <a:prstGeom prst="rect">
            <a:avLst/>
          </a:prstGeom>
        </p:spPr>
      </p:pic>
      <p:pic>
        <p:nvPicPr>
          <p:cNvPr id="12" name="Graphic 11" descr="Monitor">
            <a:extLst>
              <a:ext uri="{FF2B5EF4-FFF2-40B4-BE49-F238E27FC236}">
                <a16:creationId xmlns:a16="http://schemas.microsoft.com/office/drawing/2014/main" id="{3F246203-C327-9B4B-904D-A1C40B82E68E}"/>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494856" y="4381041"/>
            <a:ext cx="558813" cy="558813"/>
          </a:xfrm>
          <a:prstGeom prst="rect">
            <a:avLst/>
          </a:prstGeom>
        </p:spPr>
      </p:pic>
      <p:pic>
        <p:nvPicPr>
          <p:cNvPr id="17" name="Graphic 16" descr="Car">
            <a:extLst>
              <a:ext uri="{FF2B5EF4-FFF2-40B4-BE49-F238E27FC236}">
                <a16:creationId xmlns:a16="http://schemas.microsoft.com/office/drawing/2014/main" id="{865B4103-5541-D14A-9EF3-65AC4392648E}"/>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087289" y="3414454"/>
            <a:ext cx="558813" cy="558813"/>
          </a:xfrm>
          <a:prstGeom prst="rect">
            <a:avLst/>
          </a:prstGeom>
        </p:spPr>
      </p:pic>
      <p:pic>
        <p:nvPicPr>
          <p:cNvPr id="19" name="Graphic 18" descr="House">
            <a:extLst>
              <a:ext uri="{FF2B5EF4-FFF2-40B4-BE49-F238E27FC236}">
                <a16:creationId xmlns:a16="http://schemas.microsoft.com/office/drawing/2014/main" id="{FD3DD208-94EB-7243-A35B-6ACAAA79F5F4}"/>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523680" y="3419447"/>
            <a:ext cx="516167" cy="516167"/>
          </a:xfrm>
          <a:prstGeom prst="rect">
            <a:avLst/>
          </a:prstGeom>
        </p:spPr>
      </p:pic>
      <p:pic>
        <p:nvPicPr>
          <p:cNvPr id="139" name="Graphic 138" descr="Stethoscope">
            <a:extLst>
              <a:ext uri="{FF2B5EF4-FFF2-40B4-BE49-F238E27FC236}">
                <a16:creationId xmlns:a16="http://schemas.microsoft.com/office/drawing/2014/main" id="{47CD4671-0C93-A347-9D72-13EAC66F9542}"/>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4528054" y="2461862"/>
            <a:ext cx="515840" cy="515840"/>
          </a:xfrm>
          <a:prstGeom prst="rect">
            <a:avLst/>
          </a:prstGeom>
        </p:spPr>
      </p:pic>
      <p:pic>
        <p:nvPicPr>
          <p:cNvPr id="141" name="Graphic 140" descr="Shower">
            <a:extLst>
              <a:ext uri="{FF2B5EF4-FFF2-40B4-BE49-F238E27FC236}">
                <a16:creationId xmlns:a16="http://schemas.microsoft.com/office/drawing/2014/main" id="{984AE482-9846-114F-BD0D-C4C860107C2C}"/>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927075" y="3389080"/>
            <a:ext cx="521281" cy="521281"/>
          </a:xfrm>
          <a:prstGeom prst="rect">
            <a:avLst/>
          </a:prstGeom>
        </p:spPr>
      </p:pic>
      <p:pic>
        <p:nvPicPr>
          <p:cNvPr id="146" name="Graphic 145" descr="Scale">
            <a:extLst>
              <a:ext uri="{FF2B5EF4-FFF2-40B4-BE49-F238E27FC236}">
                <a16:creationId xmlns:a16="http://schemas.microsoft.com/office/drawing/2014/main" id="{CC947E33-20EC-B44A-825D-6F88D71E0D6D}"/>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887285" y="2418889"/>
            <a:ext cx="558813" cy="558813"/>
          </a:xfrm>
          <a:prstGeom prst="rect">
            <a:avLst/>
          </a:prstGeom>
        </p:spPr>
      </p:pic>
      <p:pic>
        <p:nvPicPr>
          <p:cNvPr id="58" name="Picture 14" descr="Related image">
            <a:extLst>
              <a:ext uri="{FF2B5EF4-FFF2-40B4-BE49-F238E27FC236}">
                <a16:creationId xmlns:a16="http://schemas.microsoft.com/office/drawing/2014/main" id="{0A1181C5-A748-6D46-8661-DAF2F96E2E0F}"/>
              </a:ext>
            </a:extLst>
          </p:cNvPr>
          <p:cNvPicPr>
            <a:picLocks noChangeAspect="1" noChangeArrowheads="1"/>
          </p:cNvPicPr>
          <p:nvPr/>
        </p:nvPicPr>
        <p:blipFill>
          <a:blip r:embed="rId21" cstate="screen">
            <a:duotone>
              <a:schemeClr val="bg2">
                <a:shade val="45000"/>
                <a:satMod val="135000"/>
              </a:schemeClr>
              <a:prstClr val="white"/>
            </a:duotone>
            <a:extLst>
              <a:ext uri="{BEBA8EAE-BF5A-486C-A8C5-ECC9F3942E4B}">
                <a14:imgProps xmlns:a14="http://schemas.microsoft.com/office/drawing/2010/main">
                  <a14:imgLayer r:embed="rId22">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722443" y="2061039"/>
            <a:ext cx="1280590" cy="1280590"/>
          </a:xfrm>
          <a:prstGeom prst="rect">
            <a:avLst/>
          </a:prstGeom>
          <a:noFill/>
        </p:spPr>
      </p:pic>
      <p:pic>
        <p:nvPicPr>
          <p:cNvPr id="44" name="Picture 43">
            <a:extLst>
              <a:ext uri="{FF2B5EF4-FFF2-40B4-BE49-F238E27FC236}">
                <a16:creationId xmlns:a16="http://schemas.microsoft.com/office/drawing/2014/main" id="{4882552C-D81A-6241-84AD-227D71EDC017}"/>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45" name="Straight Connector 44">
            <a:extLst>
              <a:ext uri="{FF2B5EF4-FFF2-40B4-BE49-F238E27FC236}">
                <a16:creationId xmlns:a16="http://schemas.microsoft.com/office/drawing/2014/main" id="{E6E6B390-1E48-1541-AA80-B0F94801C293}"/>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D340CE51-02D5-B541-A990-ABA762F3BFE7}"/>
              </a:ext>
            </a:extLst>
          </p:cNvPr>
          <p:cNvSpPr/>
          <p:nvPr/>
        </p:nvSpPr>
        <p:spPr>
          <a:xfrm>
            <a:off x="3347916" y="5387023"/>
            <a:ext cx="5496169" cy="523220"/>
          </a:xfrm>
          <a:prstGeom prst="rect">
            <a:avLst/>
          </a:prstGeom>
        </p:spPr>
        <p:txBody>
          <a:bodyPr wrap="square">
            <a:spAutoFit/>
          </a:bodyPr>
          <a:lstStyle/>
          <a:p>
            <a:pPr algn="ctr"/>
            <a:r>
              <a:rPr lang="en-US" sz="2800" b="1" cap="all" dirty="0">
                <a:ln w="3175">
                  <a:noFill/>
                </a:ln>
                <a:solidFill>
                  <a:srgbClr val="0997B5"/>
                </a:solidFill>
                <a:latin typeface="Calibri" panose="020F0502020204030204" pitchFamily="34" charset="0"/>
                <a:ea typeface="Helvetica Regular" charset="0"/>
                <a:cs typeface="Helvetica Regular" charset="0"/>
              </a:rPr>
              <a:t>COMING SOON</a:t>
            </a:r>
          </a:p>
        </p:txBody>
      </p:sp>
      <p:sp>
        <p:nvSpPr>
          <p:cNvPr id="2" name="TextBox 1">
            <a:extLst>
              <a:ext uri="{FF2B5EF4-FFF2-40B4-BE49-F238E27FC236}">
                <a16:creationId xmlns:a16="http://schemas.microsoft.com/office/drawing/2014/main" id="{1F03A058-BA4D-904C-A0AD-608227DB4D5E}"/>
              </a:ext>
            </a:extLst>
          </p:cNvPr>
          <p:cNvSpPr txBox="1"/>
          <p:nvPr/>
        </p:nvSpPr>
        <p:spPr>
          <a:xfrm>
            <a:off x="1019937" y="4175687"/>
            <a:ext cx="301686" cy="923330"/>
          </a:xfrm>
          <a:prstGeom prst="rect">
            <a:avLst/>
          </a:prstGeom>
          <a:noFill/>
        </p:spPr>
        <p:txBody>
          <a:bodyPr wrap="square" rtlCol="0">
            <a:spAutoFit/>
          </a:bodyPr>
          <a:lstStyle/>
          <a:p>
            <a:pPr algn="ctr"/>
            <a:r>
              <a:rPr lang="en-US" sz="5400" b="1" dirty="0">
                <a:solidFill>
                  <a:schemeClr val="bg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989658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AF5268-B349-1543-B989-1FE4474A35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23025" y="0"/>
            <a:ext cx="7568976" cy="6858000"/>
          </a:xfrm>
          <a:prstGeom prst="rect">
            <a:avLst/>
          </a:prstGeom>
        </p:spPr>
      </p:pic>
      <p:sp>
        <p:nvSpPr>
          <p:cNvPr id="6" name="Rectangle 5">
            <a:extLst>
              <a:ext uri="{FF2B5EF4-FFF2-40B4-BE49-F238E27FC236}">
                <a16:creationId xmlns:a16="http://schemas.microsoft.com/office/drawing/2014/main" id="{F0221690-EF7F-CE4E-AFD5-27A5A96B0BEA}"/>
              </a:ext>
            </a:extLst>
          </p:cNvPr>
          <p:cNvSpPr/>
          <p:nvPr/>
        </p:nvSpPr>
        <p:spPr>
          <a:xfrm>
            <a:off x="782702" y="574411"/>
            <a:ext cx="6187724"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Internet marketing COMPANY</a:t>
            </a:r>
          </a:p>
        </p:txBody>
      </p:sp>
      <p:pic>
        <p:nvPicPr>
          <p:cNvPr id="8" name="Picture 7">
            <a:extLst>
              <a:ext uri="{FF2B5EF4-FFF2-40B4-BE49-F238E27FC236}">
                <a16:creationId xmlns:a16="http://schemas.microsoft.com/office/drawing/2014/main" id="{0B9460F3-F04F-834F-80B8-C0F3B56777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10" name="Straight Connector 9">
            <a:extLst>
              <a:ext uri="{FF2B5EF4-FFF2-40B4-BE49-F238E27FC236}">
                <a16:creationId xmlns:a16="http://schemas.microsoft.com/office/drawing/2014/main" id="{BF246755-5F55-5F42-856E-1295CA4BA2A6}"/>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9206616-74D1-DB4B-9D39-03EF5184F5A7}"/>
              </a:ext>
            </a:extLst>
          </p:cNvPr>
          <p:cNvSpPr/>
          <p:nvPr/>
        </p:nvSpPr>
        <p:spPr>
          <a:xfrm>
            <a:off x="782702" y="1672042"/>
            <a:ext cx="6707121" cy="553998"/>
          </a:xfrm>
          <a:prstGeom prst="rect">
            <a:avLst/>
          </a:prstGeom>
          <a:noFill/>
        </p:spPr>
        <p:txBody>
          <a:bodyPr wrap="square" lIns="91440" tIns="91440" bIns="91440" anchor="t" anchorCtr="0">
            <a:spAutoFit/>
          </a:bodyPr>
          <a:lstStyle/>
          <a:p>
            <a:pPr defTabSz="914149"/>
            <a:r>
              <a:rPr lang="en-US" sz="2400" dirty="0">
                <a:solidFill>
                  <a:srgbClr val="595959"/>
                </a:solidFill>
                <a:latin typeface="Calibri" panose="020F0502020204030204" pitchFamily="34" charset="0"/>
                <a:ea typeface="Helvetica Regular" charset="0"/>
                <a:cs typeface="Calibri" panose="020F0502020204030204" pitchFamily="34" charset="0"/>
              </a:rPr>
              <a:t>1,000s of partners stores with millions of products</a:t>
            </a:r>
          </a:p>
        </p:txBody>
      </p:sp>
      <p:sp>
        <p:nvSpPr>
          <p:cNvPr id="13" name="Rectangle 12">
            <a:extLst>
              <a:ext uri="{FF2B5EF4-FFF2-40B4-BE49-F238E27FC236}">
                <a16:creationId xmlns:a16="http://schemas.microsoft.com/office/drawing/2014/main" id="{AAD911BB-EF47-EC40-AD9C-28D1C0E19B2A}"/>
              </a:ext>
            </a:extLst>
          </p:cNvPr>
          <p:cNvSpPr/>
          <p:nvPr/>
        </p:nvSpPr>
        <p:spPr>
          <a:xfrm>
            <a:off x="782702" y="2698379"/>
            <a:ext cx="6707121" cy="553998"/>
          </a:xfrm>
          <a:prstGeom prst="rect">
            <a:avLst/>
          </a:prstGeom>
          <a:noFill/>
        </p:spPr>
        <p:txBody>
          <a:bodyPr wrap="square" lIns="91440" tIns="91440" bIns="91440" anchor="t" anchorCtr="0">
            <a:spAutoFit/>
          </a:bodyPr>
          <a:lstStyle/>
          <a:p>
            <a:pPr defTabSz="914149"/>
            <a:r>
              <a:rPr lang="en-US" sz="2400" dirty="0">
                <a:solidFill>
                  <a:srgbClr val="595959"/>
                </a:solidFill>
                <a:latin typeface="Calibri" panose="020F0502020204030204" pitchFamily="34" charset="0"/>
                <a:ea typeface="Helvetica Regular" charset="0"/>
                <a:cs typeface="Calibri" panose="020F0502020204030204" pitchFamily="34" charset="0"/>
              </a:rPr>
              <a:t>Hundreds of exclusive products</a:t>
            </a:r>
          </a:p>
        </p:txBody>
      </p:sp>
      <p:sp>
        <p:nvSpPr>
          <p:cNvPr id="14" name="Rectangle 13">
            <a:extLst>
              <a:ext uri="{FF2B5EF4-FFF2-40B4-BE49-F238E27FC236}">
                <a16:creationId xmlns:a16="http://schemas.microsoft.com/office/drawing/2014/main" id="{A0B64645-AAA2-5A46-9F97-A68BBFC71A35}"/>
              </a:ext>
            </a:extLst>
          </p:cNvPr>
          <p:cNvSpPr/>
          <p:nvPr/>
        </p:nvSpPr>
        <p:spPr>
          <a:xfrm>
            <a:off x="782702" y="3724716"/>
            <a:ext cx="6707121" cy="553998"/>
          </a:xfrm>
          <a:prstGeom prst="rect">
            <a:avLst/>
          </a:prstGeom>
          <a:noFill/>
        </p:spPr>
        <p:txBody>
          <a:bodyPr wrap="square" lIns="91440" tIns="91440" bIns="91440" anchor="t" anchorCtr="0">
            <a:spAutoFit/>
          </a:bodyPr>
          <a:lstStyle/>
          <a:p>
            <a:pPr defTabSz="914149"/>
            <a:r>
              <a:rPr lang="en-US" sz="2400" dirty="0">
                <a:solidFill>
                  <a:srgbClr val="595959"/>
                </a:solidFill>
                <a:latin typeface="Calibri" panose="020F0502020204030204" pitchFamily="34" charset="0"/>
                <a:ea typeface="Helvetica Regular" charset="0"/>
                <a:cs typeface="Calibri" panose="020F0502020204030204" pitchFamily="34" charset="0"/>
              </a:rPr>
              <a:t>No cost to register as a customer</a:t>
            </a:r>
          </a:p>
        </p:txBody>
      </p:sp>
      <p:sp>
        <p:nvSpPr>
          <p:cNvPr id="15" name="Rectangle 14">
            <a:extLst>
              <a:ext uri="{FF2B5EF4-FFF2-40B4-BE49-F238E27FC236}">
                <a16:creationId xmlns:a16="http://schemas.microsoft.com/office/drawing/2014/main" id="{63BBAE35-34A6-3E41-826A-6D5B679EBB82}"/>
              </a:ext>
            </a:extLst>
          </p:cNvPr>
          <p:cNvSpPr/>
          <p:nvPr/>
        </p:nvSpPr>
        <p:spPr>
          <a:xfrm>
            <a:off x="782702" y="4751053"/>
            <a:ext cx="6707121" cy="553998"/>
          </a:xfrm>
          <a:prstGeom prst="rect">
            <a:avLst/>
          </a:prstGeom>
          <a:noFill/>
        </p:spPr>
        <p:txBody>
          <a:bodyPr wrap="square" lIns="91440" tIns="91440" bIns="91440" anchor="t" anchorCtr="0">
            <a:spAutoFit/>
          </a:bodyPr>
          <a:lstStyle/>
          <a:p>
            <a:pPr defTabSz="914149"/>
            <a:r>
              <a:rPr lang="en-US" sz="2400" dirty="0">
                <a:solidFill>
                  <a:srgbClr val="595959"/>
                </a:solidFill>
                <a:latin typeface="Calibri" panose="020F0502020204030204" pitchFamily="34" charset="0"/>
                <a:ea typeface="Helvetica Regular" charset="0"/>
                <a:cs typeface="Calibri" panose="020F0502020204030204" pitchFamily="34" charset="0"/>
              </a:rPr>
              <a:t>Customers earn Cashback </a:t>
            </a:r>
          </a:p>
        </p:txBody>
      </p:sp>
    </p:spTree>
    <p:extLst>
      <p:ext uri="{BB962C8B-B14F-4D97-AF65-F5344CB8AC3E}">
        <p14:creationId xmlns:p14="http://schemas.microsoft.com/office/powerpoint/2010/main" val="897013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D83C7CC-BD75-D041-ACA2-6133667C84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487"/>
          <a:stretch/>
        </p:blipFill>
        <p:spPr>
          <a:xfrm>
            <a:off x="3352800" y="0"/>
            <a:ext cx="8839200" cy="6858000"/>
          </a:xfrm>
          <a:prstGeom prst="rect">
            <a:avLst/>
          </a:prstGeom>
        </p:spPr>
      </p:pic>
      <p:sp>
        <p:nvSpPr>
          <p:cNvPr id="10" name="Rectangle 9">
            <a:extLst>
              <a:ext uri="{FF2B5EF4-FFF2-40B4-BE49-F238E27FC236}">
                <a16:creationId xmlns:a16="http://schemas.microsoft.com/office/drawing/2014/main" id="{3D7390D4-A032-6943-AC37-0219190D4F75}"/>
              </a:ext>
            </a:extLst>
          </p:cNvPr>
          <p:cNvSpPr/>
          <p:nvPr/>
        </p:nvSpPr>
        <p:spPr>
          <a:xfrm>
            <a:off x="782702" y="574411"/>
            <a:ext cx="6117969"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The shopping annuity®</a:t>
            </a:r>
          </a:p>
        </p:txBody>
      </p:sp>
      <p:sp>
        <p:nvSpPr>
          <p:cNvPr id="15" name="Rectangle 14">
            <a:extLst>
              <a:ext uri="{FF2B5EF4-FFF2-40B4-BE49-F238E27FC236}">
                <a16:creationId xmlns:a16="http://schemas.microsoft.com/office/drawing/2014/main" id="{24382BBA-86D2-534A-9F74-58B4FCEBBCDE}"/>
              </a:ext>
            </a:extLst>
          </p:cNvPr>
          <p:cNvSpPr/>
          <p:nvPr/>
        </p:nvSpPr>
        <p:spPr>
          <a:xfrm>
            <a:off x="782703" y="1249452"/>
            <a:ext cx="5962872" cy="5047536"/>
          </a:xfrm>
          <a:prstGeom prst="rect">
            <a:avLst/>
          </a:prstGeom>
        </p:spPr>
        <p:txBody>
          <a:bodyPr wrap="square">
            <a:spAutoFit/>
          </a:bodyPr>
          <a:lstStyle/>
          <a:p>
            <a:pPr defTabSz="914149"/>
            <a:r>
              <a:rPr lang="en-US" sz="2400" dirty="0">
                <a:solidFill>
                  <a:schemeClr val="bg2">
                    <a:lumMod val="50000"/>
                  </a:schemeClr>
                </a:solidFill>
                <a:latin typeface="Calibri" panose="020F0502020204030204" pitchFamily="34" charset="0"/>
                <a:cs typeface="Calibri" panose="020F0502020204030204" pitchFamily="34" charset="0"/>
              </a:rPr>
              <a:t>A revolutionary concept that helps people convert their spending into earning through the </a:t>
            </a:r>
            <a:r>
              <a:rPr lang="en-US" sz="2400" dirty="0" err="1">
                <a:solidFill>
                  <a:schemeClr val="bg2">
                    <a:lumMod val="50000"/>
                  </a:schemeClr>
                </a:solidFill>
                <a:latin typeface="Calibri" panose="020F0502020204030204" pitchFamily="34" charset="0"/>
                <a:cs typeface="Calibri" panose="020F0502020204030204" pitchFamily="34" charset="0"/>
              </a:rPr>
              <a:t>UnFranchise</a:t>
            </a:r>
            <a:r>
              <a:rPr lang="en-US" sz="2400" dirty="0">
                <a:solidFill>
                  <a:schemeClr val="bg2">
                    <a:lumMod val="50000"/>
                  </a:schemeClr>
                </a:solidFill>
                <a:latin typeface="Calibri" panose="020F0502020204030204" pitchFamily="34" charset="0"/>
                <a:cs typeface="Calibri" panose="020F0502020204030204" pitchFamily="34" charset="0"/>
              </a:rPr>
              <a:t>® Business and SHOP</a:t>
            </a: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a:t>
            </a:r>
            <a:r>
              <a:rPr lang="en-US" sz="2400" dirty="0">
                <a:solidFill>
                  <a:schemeClr val="bg2">
                    <a:lumMod val="50000"/>
                  </a:schemeClr>
                </a:solidFill>
                <a:latin typeface="Calibri" panose="020F0502020204030204" pitchFamily="34" charset="0"/>
                <a:cs typeface="Calibri" panose="020F0502020204030204" pitchFamily="34" charset="0"/>
              </a:rPr>
              <a:t>COM.</a:t>
            </a:r>
          </a:p>
          <a:p>
            <a:pPr defTabSz="914149"/>
            <a:endParaRPr lang="en-US" sz="2400" dirty="0">
              <a:solidFill>
                <a:schemeClr val="bg2">
                  <a:lumMod val="50000"/>
                </a:schemeClr>
              </a:solidFill>
              <a:latin typeface="Calibri" panose="020F0502020204030204" pitchFamily="34" charset="0"/>
              <a:ea typeface="Helvetica Regular" charset="0"/>
              <a:cs typeface="Calibri" panose="020F0502020204030204" pitchFamily="34" charset="0"/>
            </a:endParaRPr>
          </a:p>
          <a:p>
            <a:pPr defTabSz="914149"/>
            <a:endParaRPr lang="en-US" sz="2400" dirty="0">
              <a:solidFill>
                <a:schemeClr val="bg2">
                  <a:lumMod val="50000"/>
                </a:schemeClr>
              </a:solidFill>
              <a:latin typeface="Calibri" panose="020F0502020204030204" pitchFamily="34" charset="0"/>
              <a:ea typeface="Helvetica Regular" charset="0"/>
              <a:cs typeface="Calibri" panose="020F0502020204030204" pitchFamily="34" charset="0"/>
            </a:endParaRPr>
          </a:p>
          <a:p>
            <a:pPr defTabSz="914149"/>
            <a:endParaRPr lang="en-US" sz="2400" dirty="0">
              <a:solidFill>
                <a:schemeClr val="bg2">
                  <a:lumMod val="50000"/>
                </a:schemeClr>
              </a:solidFill>
              <a:latin typeface="Calibri" panose="020F0502020204030204" pitchFamily="34" charset="0"/>
              <a:ea typeface="Helvetica Regular" charset="0"/>
              <a:cs typeface="Calibri" panose="020F0502020204030204" pitchFamily="34" charset="0"/>
            </a:endParaRPr>
          </a:p>
          <a:p>
            <a:pPr defTabSz="914149"/>
            <a:endParaRPr lang="en-US" dirty="0">
              <a:solidFill>
                <a:schemeClr val="bg2">
                  <a:lumMod val="50000"/>
                </a:schemeClr>
              </a:solidFill>
              <a:latin typeface="Calibri" panose="020F0502020204030204" pitchFamily="34" charset="0"/>
              <a:ea typeface="Helvetica Regular" charset="0"/>
              <a:cs typeface="Calibri" panose="020F0502020204030204" pitchFamily="34" charset="0"/>
            </a:endParaRPr>
          </a:p>
          <a:p>
            <a:pPr defTabSz="914149"/>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All of your purchases from our partner stores and Market America exclusive products are tracked.</a:t>
            </a:r>
            <a:b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br>
            <a:br>
              <a:rPr lang="en-US" dirty="0">
                <a:solidFill>
                  <a:schemeClr val="bg2">
                    <a:lumMod val="50000"/>
                  </a:schemeClr>
                </a:solidFill>
                <a:latin typeface="Calibri" panose="020F0502020204030204" pitchFamily="34" charset="0"/>
                <a:ea typeface="Helvetica Regular" charset="0"/>
                <a:cs typeface="Calibri" panose="020F0502020204030204" pitchFamily="34" charset="0"/>
              </a:rPr>
            </a:b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When you or anyone you lead to shops online, you get 100% credit for those purchases.</a:t>
            </a:r>
          </a:p>
          <a:p>
            <a:pPr defTabSz="914149"/>
            <a:endParaRPr lang="en-US" sz="2400" dirty="0">
              <a:solidFill>
                <a:schemeClr val="bg2">
                  <a:lumMod val="50000"/>
                </a:schemeClr>
              </a:solidFill>
              <a:latin typeface="Calibri" panose="020F0502020204030204" pitchFamily="34" charset="0"/>
              <a:ea typeface="Helvetica Regular" charset="0"/>
              <a:cs typeface="Calibri" panose="020F0502020204030204" pitchFamily="34" charset="0"/>
            </a:endParaRPr>
          </a:p>
        </p:txBody>
      </p:sp>
      <p:pic>
        <p:nvPicPr>
          <p:cNvPr id="9" name="Picture 8">
            <a:extLst>
              <a:ext uri="{FF2B5EF4-FFF2-40B4-BE49-F238E27FC236}">
                <a16:creationId xmlns:a16="http://schemas.microsoft.com/office/drawing/2014/main" id="{25610521-210E-7D44-A798-5EAA3596C4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11" name="Straight Connector 10">
            <a:extLst>
              <a:ext uri="{FF2B5EF4-FFF2-40B4-BE49-F238E27FC236}">
                <a16:creationId xmlns:a16="http://schemas.microsoft.com/office/drawing/2014/main" id="{4835AD70-0C2B-7B4B-8E1F-197FA441BDEF}"/>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E401844-261F-FB48-B585-965C68EB44CD}"/>
              </a:ext>
            </a:extLst>
          </p:cNvPr>
          <p:cNvSpPr/>
          <p:nvPr/>
        </p:nvSpPr>
        <p:spPr>
          <a:xfrm>
            <a:off x="782702" y="2572575"/>
            <a:ext cx="4628747" cy="1046440"/>
          </a:xfrm>
          <a:prstGeom prst="rect">
            <a:avLst/>
          </a:prstGeom>
          <a:solidFill>
            <a:srgbClr val="0997B5"/>
          </a:solidFill>
        </p:spPr>
        <p:txBody>
          <a:bodyPr wrap="square" lIns="182880" tIns="91440" bIns="91440" anchor="t" anchorCtr="0">
            <a:spAutoFit/>
          </a:bodyPr>
          <a:lstStyle/>
          <a:p>
            <a:pPr defTabSz="914149"/>
            <a:r>
              <a:rPr lang="en-US" sz="2800" b="1" dirty="0">
                <a:solidFill>
                  <a:schemeClr val="bg1"/>
                </a:solidFill>
                <a:latin typeface="Calibri" panose="020F0502020204030204" pitchFamily="34" charset="0"/>
                <a:ea typeface="Helvetica Regular" charset="0"/>
                <a:cs typeface="Calibri" panose="020F0502020204030204" pitchFamily="34" charset="0"/>
              </a:rPr>
              <a:t>You are already spending it, </a:t>
            </a:r>
            <a:br>
              <a:rPr lang="en-US" sz="2800" b="1" dirty="0">
                <a:solidFill>
                  <a:schemeClr val="bg1"/>
                </a:solidFill>
                <a:latin typeface="Calibri" panose="020F0502020204030204" pitchFamily="34" charset="0"/>
                <a:ea typeface="Helvetica Regular" charset="0"/>
                <a:cs typeface="Calibri" panose="020F0502020204030204" pitchFamily="34" charset="0"/>
              </a:rPr>
            </a:br>
            <a:r>
              <a:rPr lang="en-US" sz="2800" b="1" dirty="0">
                <a:solidFill>
                  <a:schemeClr val="bg1"/>
                </a:solidFill>
                <a:latin typeface="Calibri" panose="020F0502020204030204" pitchFamily="34" charset="0"/>
                <a:ea typeface="Helvetica Regular" charset="0"/>
                <a:cs typeface="Calibri" panose="020F0502020204030204" pitchFamily="34" charset="0"/>
              </a:rPr>
              <a:t>why not get paid for it.</a:t>
            </a:r>
          </a:p>
        </p:txBody>
      </p:sp>
    </p:spTree>
    <p:extLst>
      <p:ext uri="{BB962C8B-B14F-4D97-AF65-F5344CB8AC3E}">
        <p14:creationId xmlns:p14="http://schemas.microsoft.com/office/powerpoint/2010/main" val="1149731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B3D8FD7D-37F8-9449-AC84-46D5E5B900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47472" y="1498723"/>
            <a:ext cx="5149781" cy="3513710"/>
          </a:xfrm>
          <a:prstGeom prst="rect">
            <a:avLst/>
          </a:prstGeom>
          <a:effectLst/>
        </p:spPr>
      </p:pic>
      <p:pic>
        <p:nvPicPr>
          <p:cNvPr id="50" name="Picture 49">
            <a:extLst>
              <a:ext uri="{FF2B5EF4-FFF2-40B4-BE49-F238E27FC236}">
                <a16:creationId xmlns:a16="http://schemas.microsoft.com/office/drawing/2014/main" id="{BD182B40-A67E-DF47-BF71-B1847A0162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0113"/>
          <a:stretch/>
        </p:blipFill>
        <p:spPr>
          <a:xfrm>
            <a:off x="901337" y="1498723"/>
            <a:ext cx="5133942" cy="3502904"/>
          </a:xfrm>
          <a:prstGeom prst="rect">
            <a:avLst/>
          </a:prstGeom>
        </p:spPr>
      </p:pic>
      <p:sp>
        <p:nvSpPr>
          <p:cNvPr id="26" name="Rectangle 25">
            <a:extLst>
              <a:ext uri="{FF2B5EF4-FFF2-40B4-BE49-F238E27FC236}">
                <a16:creationId xmlns:a16="http://schemas.microsoft.com/office/drawing/2014/main" id="{561086F4-1E96-2341-B6F4-751DAE381713}"/>
              </a:ext>
            </a:extLst>
          </p:cNvPr>
          <p:cNvSpPr/>
          <p:nvPr/>
        </p:nvSpPr>
        <p:spPr>
          <a:xfrm>
            <a:off x="901337" y="3781327"/>
            <a:ext cx="5133942" cy="1231106"/>
          </a:xfrm>
          <a:prstGeom prst="rect">
            <a:avLst/>
          </a:prstGeom>
          <a:solidFill>
            <a:schemeClr val="tx1">
              <a:lumMod val="65000"/>
              <a:lumOff val="3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wrap="square" lIns="0" tIns="182880" rIns="0" bIns="274320" rtlCol="0" anchor="ctr" anchorCtr="1">
            <a:spAutoFit/>
          </a:bodyPr>
          <a:lstStyle/>
          <a:p>
            <a:pPr algn="ctr"/>
            <a:r>
              <a:rPr lang="en-US" sz="3200" b="1" dirty="0">
                <a:solidFill>
                  <a:schemeClr val="bg1"/>
                </a:solidFill>
                <a:latin typeface="Calibri" panose="020F0502020204030204" pitchFamily="34" charset="0"/>
              </a:rPr>
              <a:t>45 Year Plan </a:t>
            </a:r>
          </a:p>
          <a:p>
            <a:pPr algn="ctr"/>
            <a:r>
              <a:rPr lang="en-US" sz="1700" dirty="0">
                <a:solidFill>
                  <a:schemeClr val="bg1"/>
                </a:solidFill>
                <a:latin typeface="Calibri" panose="020F0502020204030204" pitchFamily="34" charset="0"/>
                <a:cs typeface="Calibri" panose="020F0502020204030204" pitchFamily="34" charset="0"/>
              </a:rPr>
              <a:t>Continue Trading Time for Money</a:t>
            </a:r>
          </a:p>
        </p:txBody>
      </p:sp>
      <p:sp>
        <p:nvSpPr>
          <p:cNvPr id="45" name="Rectangle 44">
            <a:extLst>
              <a:ext uri="{FF2B5EF4-FFF2-40B4-BE49-F238E27FC236}">
                <a16:creationId xmlns:a16="http://schemas.microsoft.com/office/drawing/2014/main" id="{E5D6CA93-1790-BD44-9518-1DC4D4484868}"/>
              </a:ext>
            </a:extLst>
          </p:cNvPr>
          <p:cNvSpPr/>
          <p:nvPr/>
        </p:nvSpPr>
        <p:spPr>
          <a:xfrm>
            <a:off x="782702" y="574411"/>
            <a:ext cx="10614551" cy="523220"/>
          </a:xfrm>
          <a:prstGeom prst="rect">
            <a:avLst/>
          </a:prstGeom>
        </p:spPr>
        <p:txBody>
          <a:bodyPr wrap="square">
            <a:spAutoFit/>
          </a:bodyPr>
          <a:lstStyle/>
          <a:p>
            <a:r>
              <a:rPr lang="en-US" sz="2800" b="1" cap="all">
                <a:ln w="3175">
                  <a:noFill/>
                </a:ln>
                <a:solidFill>
                  <a:srgbClr val="0997B5"/>
                </a:solidFill>
                <a:latin typeface="Calibri" panose="020F0502020204030204" pitchFamily="34" charset="0"/>
                <a:ea typeface="Helvetica Regular" charset="0"/>
                <a:cs typeface="Helvetica Regular" charset="0"/>
              </a:rPr>
              <a:t>WHICH DO YOU PREFER?</a:t>
            </a:r>
            <a:endParaRPr lang="en-US" sz="2800" b="1" cap="all" dirty="0">
              <a:ln w="3175">
                <a:noFill/>
              </a:ln>
              <a:solidFill>
                <a:srgbClr val="0997B5"/>
              </a:solidFill>
              <a:latin typeface="Calibri" panose="020F0502020204030204" pitchFamily="34" charset="0"/>
              <a:ea typeface="Helvetica Regular" charset="0"/>
              <a:cs typeface="Helvetica Regular" charset="0"/>
            </a:endParaRPr>
          </a:p>
        </p:txBody>
      </p:sp>
      <p:sp>
        <p:nvSpPr>
          <p:cNvPr id="59" name="Rectangle 58">
            <a:extLst>
              <a:ext uri="{FF2B5EF4-FFF2-40B4-BE49-F238E27FC236}">
                <a16:creationId xmlns:a16="http://schemas.microsoft.com/office/drawing/2014/main" id="{F23F4219-D1A1-294A-9348-4B0E5BAFDED5}"/>
              </a:ext>
            </a:extLst>
          </p:cNvPr>
          <p:cNvSpPr/>
          <p:nvPr/>
        </p:nvSpPr>
        <p:spPr>
          <a:xfrm>
            <a:off x="6247472" y="3781327"/>
            <a:ext cx="5149781" cy="1231106"/>
          </a:xfrm>
          <a:prstGeom prst="rect">
            <a:avLst/>
          </a:prstGeom>
          <a:solidFill>
            <a:srgbClr val="0997B5"/>
          </a:solidFill>
          <a:ln>
            <a:noFill/>
          </a:ln>
          <a:effectLst/>
        </p:spPr>
        <p:style>
          <a:lnRef idx="1">
            <a:schemeClr val="accent1"/>
          </a:lnRef>
          <a:fillRef idx="3">
            <a:schemeClr val="accent1"/>
          </a:fillRef>
          <a:effectRef idx="2">
            <a:schemeClr val="accent1"/>
          </a:effectRef>
          <a:fontRef idx="minor">
            <a:schemeClr val="lt1"/>
          </a:fontRef>
        </p:style>
        <p:txBody>
          <a:bodyPr tIns="0" bIns="0" rtlCol="0" anchor="ctr" anchorCtr="1">
            <a:normAutofit/>
          </a:bodyPr>
          <a:lstStyle/>
          <a:p>
            <a:pPr algn="ctr"/>
            <a:r>
              <a:rPr lang="en-US" sz="3200" b="1" dirty="0">
                <a:solidFill>
                  <a:schemeClr val="bg1"/>
                </a:solidFill>
                <a:latin typeface="Calibri" panose="020F0502020204030204" pitchFamily="34" charset="0"/>
              </a:rPr>
              <a:t>2-3 Year Plan</a:t>
            </a:r>
          </a:p>
          <a:p>
            <a:pPr algn="ctr"/>
            <a:r>
              <a:rPr lang="en-US" sz="1700" dirty="0">
                <a:solidFill>
                  <a:schemeClr val="bg1"/>
                </a:solidFill>
                <a:latin typeface="Calibri" panose="020F0502020204030204" pitchFamily="34" charset="0"/>
                <a:cs typeface="Calibri" panose="020F0502020204030204" pitchFamily="34" charset="0"/>
              </a:rPr>
              <a:t>Invest 8–15 Hours Weekly</a:t>
            </a:r>
            <a:r>
              <a:rPr lang="en-US" sz="1700" dirty="0">
                <a:solidFill>
                  <a:schemeClr val="bg1"/>
                </a:solidFill>
                <a:latin typeface="Calibri" panose="020F0502020204030204" pitchFamily="34" charset="0"/>
                <a:ea typeface="Helvetica Regular" charset="0"/>
                <a:cs typeface="Calibri" panose="020F0502020204030204" pitchFamily="34" charset="0"/>
              </a:rPr>
              <a:t> • </a:t>
            </a:r>
            <a:r>
              <a:rPr lang="en-US" sz="1700" dirty="0">
                <a:solidFill>
                  <a:schemeClr val="bg1"/>
                </a:solidFill>
                <a:latin typeface="Calibri" panose="020F0502020204030204" pitchFamily="34" charset="0"/>
                <a:cs typeface="Calibri" panose="020F0502020204030204" pitchFamily="34" charset="0"/>
              </a:rPr>
              <a:t>Earn $300–$3600 Weekly</a:t>
            </a:r>
            <a:r>
              <a:rPr lang="en-US" sz="1700" dirty="0">
                <a:solidFill>
                  <a:schemeClr val="bg1"/>
                </a:solidFill>
                <a:latin typeface="Calibri" panose="020F0502020204030204" pitchFamily="34" charset="0"/>
                <a:ea typeface="Helvetica Regular" charset="0"/>
                <a:cs typeface="Calibri" panose="020F0502020204030204" pitchFamily="34" charset="0"/>
              </a:rPr>
              <a:t> • Create a Residual Income</a:t>
            </a:r>
            <a:endParaRPr lang="en-US" sz="1700" dirty="0">
              <a:solidFill>
                <a:schemeClr val="bg1"/>
              </a:solidFill>
              <a:latin typeface="Calibri" panose="020F0502020204030204" pitchFamily="34" charset="0"/>
              <a:cs typeface="Calibri" panose="020F0502020204030204" pitchFamily="34" charset="0"/>
            </a:endParaRPr>
          </a:p>
        </p:txBody>
      </p:sp>
      <p:pic>
        <p:nvPicPr>
          <p:cNvPr id="51" name="Picture 50">
            <a:extLst>
              <a:ext uri="{FF2B5EF4-FFF2-40B4-BE49-F238E27FC236}">
                <a16:creationId xmlns:a16="http://schemas.microsoft.com/office/drawing/2014/main" id="{7286BDDB-973A-5444-9CA5-FC9B3BFDEA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53" name="Straight Connector 52">
            <a:extLst>
              <a:ext uri="{FF2B5EF4-FFF2-40B4-BE49-F238E27FC236}">
                <a16:creationId xmlns:a16="http://schemas.microsoft.com/office/drawing/2014/main" id="{E9D4C38F-FF8C-7F4C-8F7A-61042BA2721E}"/>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1DA3EF5-FAF9-8546-85A7-94306A2027C5}"/>
              </a:ext>
            </a:extLst>
          </p:cNvPr>
          <p:cNvSpPr/>
          <p:nvPr/>
        </p:nvSpPr>
        <p:spPr>
          <a:xfrm>
            <a:off x="901337" y="5361982"/>
            <a:ext cx="10495916" cy="584775"/>
          </a:xfrm>
          <a:prstGeom prst="rect">
            <a:avLst/>
          </a:prstGeom>
        </p:spPr>
        <p:txBody>
          <a:bodyPr wrap="square">
            <a:spAutoFit/>
          </a:bodyPr>
          <a:lstStyle/>
          <a:p>
            <a:pPr algn="ctr"/>
            <a:r>
              <a:rPr lang="en-US" sz="3200" b="1" dirty="0">
                <a:solidFill>
                  <a:srgbClr val="0997B5"/>
                </a:solidFill>
                <a:latin typeface="Calibri" panose="020F0502020204030204" pitchFamily="34" charset="0"/>
              </a:rPr>
              <a:t>Would you like to see how the 2-3 Year Plan works? </a:t>
            </a:r>
          </a:p>
        </p:txBody>
      </p:sp>
    </p:spTree>
    <p:extLst>
      <p:ext uri="{BB962C8B-B14F-4D97-AF65-F5344CB8AC3E}">
        <p14:creationId xmlns:p14="http://schemas.microsoft.com/office/powerpoint/2010/main" val="3438141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B58CA91-F4A3-BF45-A3F2-F8E4627C83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5701" y="-1"/>
            <a:ext cx="5956300" cy="10577949"/>
          </a:xfrm>
          <a:prstGeom prst="rect">
            <a:avLst/>
          </a:prstGeom>
        </p:spPr>
      </p:pic>
      <p:sp>
        <p:nvSpPr>
          <p:cNvPr id="3" name="TextBox 2"/>
          <p:cNvSpPr txBox="1"/>
          <p:nvPr/>
        </p:nvSpPr>
        <p:spPr>
          <a:xfrm>
            <a:off x="13208000" y="6824133"/>
            <a:ext cx="184731" cy="369332"/>
          </a:xfrm>
          <a:prstGeom prst="rect">
            <a:avLst/>
          </a:prstGeom>
          <a:noFill/>
        </p:spPr>
        <p:txBody>
          <a:bodyPr wrap="none" rtlCol="0">
            <a:spAutoFit/>
          </a:bodyPr>
          <a:lstStyle/>
          <a:p>
            <a:endParaRPr lang="en-US" dirty="0">
              <a:latin typeface="Calibri" panose="020F0502020204030204" pitchFamily="34" charset="0"/>
            </a:endParaRPr>
          </a:p>
        </p:txBody>
      </p:sp>
      <p:pic>
        <p:nvPicPr>
          <p:cNvPr id="10" name="Picture 9">
            <a:extLst>
              <a:ext uri="{FF2B5EF4-FFF2-40B4-BE49-F238E27FC236}">
                <a16:creationId xmlns:a16="http://schemas.microsoft.com/office/drawing/2014/main" id="{F0DB1374-AAFD-A140-9CA5-61B44A7A97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sp>
        <p:nvSpPr>
          <p:cNvPr id="14" name="Rectangle 13">
            <a:extLst>
              <a:ext uri="{FF2B5EF4-FFF2-40B4-BE49-F238E27FC236}">
                <a16:creationId xmlns:a16="http://schemas.microsoft.com/office/drawing/2014/main" id="{6B442500-9BE8-264A-A03E-3F1D33484A7D}"/>
              </a:ext>
            </a:extLst>
          </p:cNvPr>
          <p:cNvSpPr/>
          <p:nvPr/>
        </p:nvSpPr>
        <p:spPr>
          <a:xfrm>
            <a:off x="782702" y="574411"/>
            <a:ext cx="7254985"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5 steps to build an </a:t>
            </a:r>
            <a:r>
              <a:rPr lang="en-US" sz="2800" b="1" cap="all" dirty="0" err="1">
                <a:ln w="3175">
                  <a:noFill/>
                </a:ln>
                <a:solidFill>
                  <a:srgbClr val="0997B5"/>
                </a:solidFill>
                <a:latin typeface="Calibri" panose="020F0502020204030204" pitchFamily="34" charset="0"/>
                <a:ea typeface="Helvetica Regular" charset="0"/>
                <a:cs typeface="Helvetica Regular" charset="0"/>
              </a:rPr>
              <a:t>unfranchise</a:t>
            </a:r>
            <a:r>
              <a:rPr lang="en-US" sz="2800" b="1" cap="all" dirty="0">
                <a:ln w="3175">
                  <a:noFill/>
                </a:ln>
                <a:solidFill>
                  <a:srgbClr val="0997B5"/>
                </a:solidFill>
                <a:latin typeface="Calibri" panose="020F0502020204030204" pitchFamily="34" charset="0"/>
                <a:ea typeface="Helvetica Regular" charset="0"/>
                <a:cs typeface="Helvetica Regular" charset="0"/>
              </a:rPr>
              <a:t>® business</a:t>
            </a:r>
          </a:p>
        </p:txBody>
      </p:sp>
      <p:cxnSp>
        <p:nvCxnSpPr>
          <p:cNvPr id="16" name="Straight Connector 15">
            <a:extLst>
              <a:ext uri="{FF2B5EF4-FFF2-40B4-BE49-F238E27FC236}">
                <a16:creationId xmlns:a16="http://schemas.microsoft.com/office/drawing/2014/main" id="{93487179-614C-594B-9357-B5EED6AA03D5}"/>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9AEB9B2-094B-F74F-B663-568198F199E4}"/>
              </a:ext>
            </a:extLst>
          </p:cNvPr>
          <p:cNvSpPr/>
          <p:nvPr/>
        </p:nvSpPr>
        <p:spPr>
          <a:xfrm>
            <a:off x="782702" y="1343106"/>
            <a:ext cx="7001730" cy="671851"/>
          </a:xfrm>
          <a:prstGeom prst="rect">
            <a:avLst/>
          </a:prstGeom>
          <a:noFill/>
        </p:spPr>
        <p:txBody>
          <a:bodyPr wrap="square" lIns="182880" tIns="0" bIns="91440" anchor="t" anchorCtr="0">
            <a:spAutoFit/>
          </a:bodyPr>
          <a:lstStyle/>
          <a:p>
            <a:pPr defTabSz="914149">
              <a:lnSpc>
                <a:spcPct val="150000"/>
              </a:lnSpc>
            </a:pPr>
            <a:r>
              <a:rPr lang="en-US" sz="2800" b="1" dirty="0">
                <a:solidFill>
                  <a:srgbClr val="0997B5"/>
                </a:solidFill>
                <a:latin typeface="Calibri" panose="020F0502020204030204" pitchFamily="34" charset="0"/>
                <a:ea typeface="Helvetica Regular" charset="0"/>
                <a:cs typeface="Calibri" panose="020F0502020204030204" pitchFamily="34" charset="0"/>
              </a:rPr>
              <a:t>Step 1  </a:t>
            </a:r>
            <a:r>
              <a:rPr lang="en-US" sz="2800" dirty="0">
                <a:solidFill>
                  <a:schemeClr val="bg2">
                    <a:lumMod val="50000"/>
                  </a:schemeClr>
                </a:solidFill>
                <a:latin typeface="Calibri" panose="020F0502020204030204" pitchFamily="34" charset="0"/>
                <a:ea typeface="Helvetica Regular" charset="0"/>
                <a:cs typeface="Calibri" panose="020F0502020204030204" pitchFamily="34" charset="0"/>
              </a:rPr>
              <a:t>Apply</a:t>
            </a:r>
          </a:p>
        </p:txBody>
      </p:sp>
      <p:sp>
        <p:nvSpPr>
          <p:cNvPr id="18" name="Rectangle 17">
            <a:extLst>
              <a:ext uri="{FF2B5EF4-FFF2-40B4-BE49-F238E27FC236}">
                <a16:creationId xmlns:a16="http://schemas.microsoft.com/office/drawing/2014/main" id="{A7E03F5B-AEE8-DE4E-A5C9-F79E451F260B}"/>
              </a:ext>
            </a:extLst>
          </p:cNvPr>
          <p:cNvSpPr/>
          <p:nvPr/>
        </p:nvSpPr>
        <p:spPr>
          <a:xfrm>
            <a:off x="782702" y="2243446"/>
            <a:ext cx="7001730" cy="671851"/>
          </a:xfrm>
          <a:prstGeom prst="rect">
            <a:avLst/>
          </a:prstGeom>
          <a:noFill/>
        </p:spPr>
        <p:txBody>
          <a:bodyPr wrap="square" lIns="182880" tIns="0" bIns="91440" anchor="t" anchorCtr="0">
            <a:spAutoFit/>
          </a:bodyPr>
          <a:lstStyle/>
          <a:p>
            <a:pPr defTabSz="914149">
              <a:lnSpc>
                <a:spcPct val="150000"/>
              </a:lnSpc>
            </a:pPr>
            <a:r>
              <a:rPr lang="en-US" sz="2800" b="1" dirty="0">
                <a:solidFill>
                  <a:srgbClr val="0997B5"/>
                </a:solidFill>
                <a:latin typeface="Calibri" panose="020F0502020204030204" pitchFamily="34" charset="0"/>
                <a:ea typeface="Helvetica Regular" charset="0"/>
                <a:cs typeface="Calibri" panose="020F0502020204030204" pitchFamily="34" charset="0"/>
              </a:rPr>
              <a:t>Step 2  </a:t>
            </a:r>
            <a:r>
              <a:rPr lang="en-US" sz="2800" dirty="0">
                <a:solidFill>
                  <a:schemeClr val="bg2">
                    <a:lumMod val="50000"/>
                  </a:schemeClr>
                </a:solidFill>
                <a:latin typeface="Calibri" panose="020F0502020204030204" pitchFamily="34" charset="0"/>
                <a:ea typeface="Helvetica Regular" charset="0"/>
                <a:cs typeface="Calibri" panose="020F0502020204030204" pitchFamily="34" charset="0"/>
              </a:rPr>
              <a:t>Create</a:t>
            </a:r>
          </a:p>
        </p:txBody>
      </p:sp>
      <p:sp>
        <p:nvSpPr>
          <p:cNvPr id="19" name="Rectangle 18">
            <a:extLst>
              <a:ext uri="{FF2B5EF4-FFF2-40B4-BE49-F238E27FC236}">
                <a16:creationId xmlns:a16="http://schemas.microsoft.com/office/drawing/2014/main" id="{0D638AB9-509B-1743-ABCD-291D02F45B00}"/>
              </a:ext>
            </a:extLst>
          </p:cNvPr>
          <p:cNvSpPr/>
          <p:nvPr/>
        </p:nvSpPr>
        <p:spPr>
          <a:xfrm>
            <a:off x="782702" y="3160772"/>
            <a:ext cx="7001730" cy="671851"/>
          </a:xfrm>
          <a:prstGeom prst="rect">
            <a:avLst/>
          </a:prstGeom>
          <a:noFill/>
        </p:spPr>
        <p:txBody>
          <a:bodyPr wrap="square" lIns="182880" tIns="0" bIns="91440" anchor="t" anchorCtr="0">
            <a:spAutoFit/>
          </a:bodyPr>
          <a:lstStyle/>
          <a:p>
            <a:pPr defTabSz="914149">
              <a:lnSpc>
                <a:spcPct val="150000"/>
              </a:lnSpc>
            </a:pPr>
            <a:r>
              <a:rPr lang="en-US" sz="2800" b="1" dirty="0">
                <a:solidFill>
                  <a:srgbClr val="0997B5"/>
                </a:solidFill>
                <a:latin typeface="Calibri" panose="020F0502020204030204" pitchFamily="34" charset="0"/>
                <a:ea typeface="Helvetica Regular" charset="0"/>
                <a:cs typeface="Calibri" panose="020F0502020204030204" pitchFamily="34" charset="0"/>
              </a:rPr>
              <a:t>Step 3  </a:t>
            </a:r>
            <a:r>
              <a:rPr lang="en-US" sz="2800" dirty="0">
                <a:solidFill>
                  <a:schemeClr val="bg2">
                    <a:lumMod val="50000"/>
                  </a:schemeClr>
                </a:solidFill>
                <a:latin typeface="Calibri" panose="020F0502020204030204" pitchFamily="34" charset="0"/>
                <a:ea typeface="Helvetica Regular" charset="0"/>
                <a:cs typeface="Calibri" panose="020F0502020204030204" pitchFamily="34" charset="0"/>
              </a:rPr>
              <a:t>Qualify</a:t>
            </a:r>
          </a:p>
        </p:txBody>
      </p:sp>
      <p:sp>
        <p:nvSpPr>
          <p:cNvPr id="20" name="Rectangle 19">
            <a:extLst>
              <a:ext uri="{FF2B5EF4-FFF2-40B4-BE49-F238E27FC236}">
                <a16:creationId xmlns:a16="http://schemas.microsoft.com/office/drawing/2014/main" id="{22FAE9D1-0290-2443-A57A-DBBE5DC58B59}"/>
              </a:ext>
            </a:extLst>
          </p:cNvPr>
          <p:cNvSpPr/>
          <p:nvPr/>
        </p:nvSpPr>
        <p:spPr>
          <a:xfrm>
            <a:off x="782702" y="4061112"/>
            <a:ext cx="7001730" cy="671851"/>
          </a:xfrm>
          <a:prstGeom prst="rect">
            <a:avLst/>
          </a:prstGeom>
          <a:noFill/>
        </p:spPr>
        <p:txBody>
          <a:bodyPr wrap="square" lIns="182880" tIns="0" bIns="91440" anchor="t" anchorCtr="0">
            <a:spAutoFit/>
          </a:bodyPr>
          <a:lstStyle/>
          <a:p>
            <a:pPr defTabSz="914149">
              <a:lnSpc>
                <a:spcPct val="150000"/>
              </a:lnSpc>
            </a:pPr>
            <a:r>
              <a:rPr lang="en-US" sz="2800" b="1" dirty="0">
                <a:solidFill>
                  <a:srgbClr val="0997B5"/>
                </a:solidFill>
                <a:latin typeface="Calibri" panose="020F0502020204030204" pitchFamily="34" charset="0"/>
                <a:ea typeface="Helvetica Regular" charset="0"/>
                <a:cs typeface="Calibri" panose="020F0502020204030204" pitchFamily="34" charset="0"/>
              </a:rPr>
              <a:t>Step 4  </a:t>
            </a:r>
            <a:r>
              <a:rPr lang="en-US" sz="2800" dirty="0">
                <a:solidFill>
                  <a:schemeClr val="bg2">
                    <a:lumMod val="50000"/>
                  </a:schemeClr>
                </a:solidFill>
                <a:latin typeface="Calibri" panose="020F0502020204030204" pitchFamily="34" charset="0"/>
                <a:ea typeface="Helvetica Regular" charset="0"/>
                <a:cs typeface="Calibri" panose="020F0502020204030204" pitchFamily="34" charset="0"/>
              </a:rPr>
              <a:t>Activate</a:t>
            </a:r>
          </a:p>
        </p:txBody>
      </p:sp>
      <p:sp>
        <p:nvSpPr>
          <p:cNvPr id="21" name="Rectangle 20">
            <a:extLst>
              <a:ext uri="{FF2B5EF4-FFF2-40B4-BE49-F238E27FC236}">
                <a16:creationId xmlns:a16="http://schemas.microsoft.com/office/drawing/2014/main" id="{43A342D6-27B0-5C48-A145-0EA344E6C6C0}"/>
              </a:ext>
            </a:extLst>
          </p:cNvPr>
          <p:cNvSpPr/>
          <p:nvPr/>
        </p:nvSpPr>
        <p:spPr>
          <a:xfrm>
            <a:off x="782702" y="5012410"/>
            <a:ext cx="7001730" cy="671851"/>
          </a:xfrm>
          <a:prstGeom prst="rect">
            <a:avLst/>
          </a:prstGeom>
          <a:noFill/>
        </p:spPr>
        <p:txBody>
          <a:bodyPr wrap="square" lIns="182880" tIns="0" bIns="91440" anchor="t" anchorCtr="0">
            <a:spAutoFit/>
          </a:bodyPr>
          <a:lstStyle/>
          <a:p>
            <a:pPr defTabSz="914149">
              <a:lnSpc>
                <a:spcPct val="150000"/>
              </a:lnSpc>
            </a:pPr>
            <a:r>
              <a:rPr lang="en-US" sz="2800" b="1" dirty="0">
                <a:solidFill>
                  <a:srgbClr val="0997B5"/>
                </a:solidFill>
                <a:latin typeface="Calibri" panose="020F0502020204030204" pitchFamily="34" charset="0"/>
                <a:ea typeface="Helvetica Regular" charset="0"/>
                <a:cs typeface="Calibri" panose="020F0502020204030204" pitchFamily="34" charset="0"/>
              </a:rPr>
              <a:t>Step 5  </a:t>
            </a:r>
            <a:r>
              <a:rPr lang="en-US" sz="2800" dirty="0">
                <a:solidFill>
                  <a:schemeClr val="bg2">
                    <a:lumMod val="50000"/>
                  </a:schemeClr>
                </a:solidFill>
                <a:latin typeface="Calibri" panose="020F0502020204030204" pitchFamily="34" charset="0"/>
                <a:ea typeface="Helvetica Regular" charset="0"/>
                <a:cs typeface="Calibri" panose="020F0502020204030204" pitchFamily="34" charset="0"/>
              </a:rPr>
              <a:t>Teach, Manage &amp; Support Others</a:t>
            </a:r>
          </a:p>
        </p:txBody>
      </p:sp>
      <p:pic>
        <p:nvPicPr>
          <p:cNvPr id="22" name="Picture 21">
            <a:extLst>
              <a:ext uri="{FF2B5EF4-FFF2-40B4-BE49-F238E27FC236}">
                <a16:creationId xmlns:a16="http://schemas.microsoft.com/office/drawing/2014/main" id="{DE7402C3-4DBC-3B4D-B6B9-0B1A20604D38}"/>
              </a:ext>
            </a:extLst>
          </p:cNvPr>
          <p:cNvPicPr>
            <a:picLocks noChangeAspect="1"/>
          </p:cNvPicPr>
          <p:nvPr/>
        </p:nvPicPr>
        <p:blipFill>
          <a:blip r:embed="rId5"/>
          <a:stretch>
            <a:fillRect/>
          </a:stretch>
        </p:blipFill>
        <p:spPr>
          <a:xfrm>
            <a:off x="6767351" y="1962249"/>
            <a:ext cx="3050161" cy="3050161"/>
          </a:xfrm>
          <a:prstGeom prst="rect">
            <a:avLst/>
          </a:prstGeom>
        </p:spPr>
      </p:pic>
    </p:spTree>
    <p:extLst>
      <p:ext uri="{BB962C8B-B14F-4D97-AF65-F5344CB8AC3E}">
        <p14:creationId xmlns:p14="http://schemas.microsoft.com/office/powerpoint/2010/main" val="220839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29">
            <a:extLst>
              <a:ext uri="{FF2B5EF4-FFF2-40B4-BE49-F238E27FC236}">
                <a16:creationId xmlns:a16="http://schemas.microsoft.com/office/drawing/2014/main" id="{871D4B0A-C25E-D547-B24D-39E5FECF6F8F}"/>
              </a:ext>
            </a:extLst>
          </p:cNvPr>
          <p:cNvGraphicFramePr>
            <a:graphicFrameLocks noGrp="1"/>
          </p:cNvGraphicFramePr>
          <p:nvPr>
            <p:extLst>
              <p:ext uri="{D42A27DB-BD31-4B8C-83A1-F6EECF244321}">
                <p14:modId xmlns:p14="http://schemas.microsoft.com/office/powerpoint/2010/main" val="414976754"/>
              </p:ext>
            </p:extLst>
          </p:nvPr>
        </p:nvGraphicFramePr>
        <p:xfrm>
          <a:off x="782703" y="1169426"/>
          <a:ext cx="10825529" cy="4511900"/>
        </p:xfrm>
        <a:graphic>
          <a:graphicData uri="http://schemas.openxmlformats.org/drawingml/2006/table">
            <a:tbl>
              <a:tblPr firstRow="1" bandRow="1">
                <a:tableStyleId>{7DF18680-E054-41AD-8BC1-D1AEF772440D}</a:tableStyleId>
              </a:tblPr>
              <a:tblGrid>
                <a:gridCol w="5949173">
                  <a:extLst>
                    <a:ext uri="{9D8B030D-6E8A-4147-A177-3AD203B41FA5}">
                      <a16:colId xmlns:a16="http://schemas.microsoft.com/office/drawing/2014/main" val="4215333664"/>
                    </a:ext>
                  </a:extLst>
                </a:gridCol>
                <a:gridCol w="2221224">
                  <a:extLst>
                    <a:ext uri="{9D8B030D-6E8A-4147-A177-3AD203B41FA5}">
                      <a16:colId xmlns:a16="http://schemas.microsoft.com/office/drawing/2014/main" val="2517442826"/>
                    </a:ext>
                  </a:extLst>
                </a:gridCol>
                <a:gridCol w="2655132">
                  <a:extLst>
                    <a:ext uri="{9D8B030D-6E8A-4147-A177-3AD203B41FA5}">
                      <a16:colId xmlns:a16="http://schemas.microsoft.com/office/drawing/2014/main" val="3705182317"/>
                    </a:ext>
                  </a:extLst>
                </a:gridCol>
              </a:tblGrid>
              <a:tr h="1131905">
                <a:tc>
                  <a:txBody>
                    <a:bodyPr/>
                    <a:lstStyle/>
                    <a:p>
                      <a:pPr algn="l">
                        <a:lnSpc>
                          <a:spcPct val="150000"/>
                        </a:lnSpc>
                      </a:pPr>
                      <a:r>
                        <a:rPr lang="en-US" sz="2400" b="1" i="0" dirty="0">
                          <a:ln>
                            <a:noFill/>
                          </a:ln>
                          <a:solidFill>
                            <a:schemeClr val="bg1"/>
                          </a:solidFill>
                          <a:latin typeface="Calibri" panose="020F0502020204030204" pitchFamily="34" charset="0"/>
                          <a:cs typeface="Calibri" panose="020F0502020204030204" pitchFamily="34" charset="0"/>
                        </a:rPr>
                        <a:t>Features</a:t>
                      </a:r>
                    </a:p>
                  </a:txBody>
                  <a:tcPr marL="182880" anchor="ctr" anchorCtr="1">
                    <a:solidFill>
                      <a:srgbClr val="0997B5"/>
                    </a:solidFill>
                  </a:tcPr>
                </a:tc>
                <a:tc>
                  <a:txBody>
                    <a:bodyPr/>
                    <a:lstStyle/>
                    <a:p>
                      <a:pPr algn="ctr"/>
                      <a:r>
                        <a:rPr lang="en-US" sz="2400" b="1" i="0" dirty="0">
                          <a:ln>
                            <a:noFill/>
                          </a:ln>
                          <a:solidFill>
                            <a:schemeClr val="bg1"/>
                          </a:solidFill>
                          <a:latin typeface="Calibri" panose="020F0502020204030204" pitchFamily="34" charset="0"/>
                          <a:cs typeface="Calibri" panose="020F0502020204030204" pitchFamily="34" charset="0"/>
                        </a:rPr>
                        <a:t>Sales </a:t>
                      </a:r>
                      <a:r>
                        <a:rPr lang="en-US" sz="2400" b="1" i="0" kern="1200" dirty="0">
                          <a:ln>
                            <a:noFill/>
                          </a:ln>
                          <a:solidFill>
                            <a:schemeClr val="bg1"/>
                          </a:solidFill>
                          <a:effectLst/>
                          <a:latin typeface="Calibri" panose="020F0502020204030204" pitchFamily="34" charset="0"/>
                          <a:ea typeface="+mn-ea"/>
                          <a:cs typeface="Calibri" panose="020F0502020204030204" pitchFamily="34" charset="0"/>
                        </a:rPr>
                        <a:t>Representative</a:t>
                      </a:r>
                    </a:p>
                    <a:p>
                      <a:pPr algn="ctr"/>
                      <a:r>
                        <a:rPr lang="en-US" b="0" i="0" dirty="0">
                          <a:ln>
                            <a:noFill/>
                          </a:ln>
                          <a:solidFill>
                            <a:schemeClr val="bg1"/>
                          </a:solidFill>
                          <a:latin typeface="Calibri" panose="020F0502020204030204" pitchFamily="34" charset="0"/>
                          <a:cs typeface="Calibri" panose="020F0502020204030204" pitchFamily="34" charset="0"/>
                        </a:rPr>
                        <a:t>No Subscription Fee</a:t>
                      </a:r>
                    </a:p>
                  </a:txBody>
                  <a:tcPr anchor="b">
                    <a:solidFill>
                      <a:srgbClr val="0997B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ln>
                            <a:noFill/>
                          </a:ln>
                          <a:solidFill>
                            <a:schemeClr val="bg1"/>
                          </a:solidFill>
                          <a:latin typeface="Calibri" panose="020F0502020204030204" pitchFamily="34" charset="0"/>
                          <a:cs typeface="Calibri" panose="020F0502020204030204" pitchFamily="34" charset="0"/>
                        </a:rPr>
                        <a:t>UnFranchise</a:t>
                      </a:r>
                      <a:r>
                        <a:rPr lang="en-US" sz="2400" b="1" i="0" dirty="0">
                          <a:ln>
                            <a:noFill/>
                          </a:ln>
                          <a:solidFill>
                            <a:schemeClr val="bg1"/>
                          </a:solidFill>
                          <a:latin typeface="Calibri" panose="020F0502020204030204" pitchFamily="34" charset="0"/>
                          <a:cs typeface="Calibri" panose="020F0502020204030204" pitchFamily="34" charset="0"/>
                        </a:rPr>
                        <a:t>® </a:t>
                      </a:r>
                      <a:br>
                        <a:rPr lang="en-US" sz="2400" b="1" i="0" dirty="0">
                          <a:ln>
                            <a:noFill/>
                          </a:ln>
                          <a:solidFill>
                            <a:schemeClr val="bg1"/>
                          </a:solidFill>
                          <a:latin typeface="Calibri" panose="020F0502020204030204" pitchFamily="34" charset="0"/>
                          <a:cs typeface="Calibri" panose="020F0502020204030204" pitchFamily="34" charset="0"/>
                        </a:rPr>
                      </a:br>
                      <a:r>
                        <a:rPr lang="en-US" sz="2400" b="1" i="0" dirty="0">
                          <a:ln>
                            <a:noFill/>
                          </a:ln>
                          <a:solidFill>
                            <a:schemeClr val="bg1"/>
                          </a:solidFill>
                          <a:latin typeface="Calibri" panose="020F0502020204030204" pitchFamily="34" charset="0"/>
                          <a:cs typeface="Calibri" panose="020F0502020204030204" pitchFamily="34" charset="0"/>
                        </a:rPr>
                        <a:t>Owner</a:t>
                      </a:r>
                      <a:br>
                        <a:rPr lang="en-US" dirty="0">
                          <a:ln>
                            <a:noFill/>
                          </a:ln>
                          <a:solidFill>
                            <a:schemeClr val="bg1"/>
                          </a:solidFill>
                        </a:rPr>
                      </a:br>
                      <a:r>
                        <a:rPr lang="en-US" sz="1800" b="0" i="0" kern="1200" dirty="0">
                          <a:ln>
                            <a:noFill/>
                          </a:ln>
                          <a:solidFill>
                            <a:schemeClr val="bg1"/>
                          </a:solidFill>
                          <a:effectLst/>
                          <a:latin typeface="Calibri" panose="020F0502020204030204" pitchFamily="34" charset="0"/>
                          <a:ea typeface="+mn-ea"/>
                          <a:cs typeface="Calibri" panose="020F0502020204030204" pitchFamily="34" charset="0"/>
                        </a:rPr>
                        <a:t>Subscription Fee: $129.95</a:t>
                      </a:r>
                    </a:p>
                  </a:txBody>
                  <a:tcPr anchor="b">
                    <a:solidFill>
                      <a:srgbClr val="0997B5"/>
                    </a:solidFill>
                  </a:tcPr>
                </a:tc>
                <a:extLst>
                  <a:ext uri="{0D108BD9-81ED-4DB2-BD59-A6C34878D82A}">
                    <a16:rowId xmlns:a16="http://schemas.microsoft.com/office/drawing/2014/main" val="1967134204"/>
                  </a:ext>
                </a:extLst>
              </a:tr>
              <a:tr h="503069">
                <a:tc>
                  <a:txBody>
                    <a:bodyPr/>
                    <a:lstStyle/>
                    <a:p>
                      <a:pPr>
                        <a:lnSpc>
                          <a:spcPct val="100000"/>
                        </a:lnSpc>
                      </a:pPr>
                      <a:r>
                        <a:rPr lang="en-US" sz="2300" b="0" i="0" kern="1200" dirty="0">
                          <a:solidFill>
                            <a:srgbClr val="0997B5"/>
                          </a:solidFill>
                          <a:effectLst/>
                          <a:latin typeface="Calibri" panose="020F0502020204030204" pitchFamily="34" charset="0"/>
                          <a:ea typeface="+mn-ea"/>
                          <a:cs typeface="Calibri" panose="020F0502020204030204" pitchFamily="34" charset="0"/>
                        </a:rPr>
                        <a:t>Earn retail profits with our exclusive brands</a:t>
                      </a:r>
                    </a:p>
                  </a:txBody>
                  <a:tcPr marL="182880" marT="91440" anchor="ctr">
                    <a:solidFill>
                      <a:schemeClr val="bg1"/>
                    </a:solidFill>
                  </a:tcPr>
                </a:tc>
                <a:tc>
                  <a:txBody>
                    <a:bodyPr/>
                    <a:lstStyle/>
                    <a:p>
                      <a:pPr algn="ctr"/>
                      <a:endParaRPr lang="en-US" dirty="0"/>
                    </a:p>
                  </a:txBody>
                  <a:tcPr marT="91440">
                    <a:solidFill>
                      <a:schemeClr val="bg1"/>
                    </a:solidFill>
                  </a:tcPr>
                </a:tc>
                <a:tc>
                  <a:txBody>
                    <a:bodyPr/>
                    <a:lstStyle/>
                    <a:p>
                      <a:endParaRPr lang="en-US" dirty="0"/>
                    </a:p>
                  </a:txBody>
                  <a:tcPr marT="91440">
                    <a:solidFill>
                      <a:schemeClr val="bg1"/>
                    </a:solidFill>
                  </a:tcPr>
                </a:tc>
                <a:extLst>
                  <a:ext uri="{0D108BD9-81ED-4DB2-BD59-A6C34878D82A}">
                    <a16:rowId xmlns:a16="http://schemas.microsoft.com/office/drawing/2014/main" val="2040410627"/>
                  </a:ext>
                </a:extLst>
              </a:tr>
              <a:tr h="503069">
                <a:tc>
                  <a:txBody>
                    <a:bodyPr/>
                    <a:lstStyle/>
                    <a:p>
                      <a:r>
                        <a:rPr lang="en-US" sz="2300" b="0" i="0" kern="1200" dirty="0">
                          <a:solidFill>
                            <a:srgbClr val="0997B5"/>
                          </a:solidFill>
                          <a:effectLst/>
                          <a:latin typeface="Calibri" panose="020F0502020204030204" pitchFamily="34" charset="0"/>
                          <a:ea typeface="+mn-ea"/>
                          <a:cs typeface="Calibri" panose="020F0502020204030204" pitchFamily="34" charset="0"/>
                        </a:rPr>
                        <a:t>Global meeting, training and seminar system</a:t>
                      </a:r>
                    </a:p>
                  </a:txBody>
                  <a:tcPr marL="182880" marT="91440" anchor="ctr">
                    <a:solidFill>
                      <a:schemeClr val="bg1"/>
                    </a:solidFill>
                  </a:tcPr>
                </a:tc>
                <a:tc>
                  <a:txBody>
                    <a:bodyPr/>
                    <a:lstStyle/>
                    <a:p>
                      <a:pPr algn="ctr"/>
                      <a:endParaRPr lang="en-US" dirty="0">
                        <a:ln>
                          <a:solidFill>
                            <a:srgbClr val="0997B5">
                              <a:alpha val="20000"/>
                            </a:srgbClr>
                          </a:solidFill>
                        </a:ln>
                      </a:endParaRPr>
                    </a:p>
                  </a:txBody>
                  <a:tcPr marT="91440">
                    <a:solidFill>
                      <a:schemeClr val="bg1"/>
                    </a:solidFill>
                  </a:tcPr>
                </a:tc>
                <a:tc>
                  <a:txBody>
                    <a:bodyPr/>
                    <a:lstStyle/>
                    <a:p>
                      <a:endParaRPr lang="en-US" dirty="0"/>
                    </a:p>
                  </a:txBody>
                  <a:tcPr marT="91440">
                    <a:solidFill>
                      <a:schemeClr val="bg1"/>
                    </a:solidFill>
                  </a:tcPr>
                </a:tc>
                <a:extLst>
                  <a:ext uri="{0D108BD9-81ED-4DB2-BD59-A6C34878D82A}">
                    <a16:rowId xmlns:a16="http://schemas.microsoft.com/office/drawing/2014/main" val="2461558505"/>
                  </a:ext>
                </a:extLst>
              </a:tr>
              <a:tr h="5030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b="0" i="0" dirty="0">
                          <a:solidFill>
                            <a:srgbClr val="0997B5"/>
                          </a:solidFill>
                          <a:latin typeface="Calibri" panose="020F0502020204030204" pitchFamily="34" charset="0"/>
                          <a:cs typeface="Calibri" panose="020F0502020204030204" pitchFamily="34" charset="0"/>
                        </a:rPr>
                        <a:t>SHOP•COM personal site</a:t>
                      </a:r>
                    </a:p>
                  </a:txBody>
                  <a:tcPr marL="182880" marT="91440" anchor="ctr">
                    <a:solidFill>
                      <a:schemeClr val="bg1"/>
                    </a:solidFill>
                  </a:tcPr>
                </a:tc>
                <a:tc>
                  <a:txBody>
                    <a:bodyPr/>
                    <a:lstStyle/>
                    <a:p>
                      <a:pPr algn="ctr"/>
                      <a:endParaRPr lang="en-US" dirty="0"/>
                    </a:p>
                  </a:txBody>
                  <a:tcPr marT="91440">
                    <a:solidFill>
                      <a:schemeClr val="bg1"/>
                    </a:solidFill>
                  </a:tcPr>
                </a:tc>
                <a:tc>
                  <a:txBody>
                    <a:bodyPr/>
                    <a:lstStyle/>
                    <a:p>
                      <a:endParaRPr lang="en-US" dirty="0"/>
                    </a:p>
                  </a:txBody>
                  <a:tcPr marT="91440">
                    <a:solidFill>
                      <a:schemeClr val="bg1"/>
                    </a:solidFill>
                  </a:tcPr>
                </a:tc>
                <a:extLst>
                  <a:ext uri="{0D108BD9-81ED-4DB2-BD59-A6C34878D82A}">
                    <a16:rowId xmlns:a16="http://schemas.microsoft.com/office/drawing/2014/main" val="3483589134"/>
                  </a:ext>
                </a:extLst>
              </a:tr>
              <a:tr h="5030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b="0" i="0" dirty="0">
                          <a:solidFill>
                            <a:srgbClr val="0997B5"/>
                          </a:solidFill>
                          <a:latin typeface="Calibri" panose="020F0502020204030204" pitchFamily="34" charset="0"/>
                          <a:cs typeface="Calibri" panose="020F0502020204030204" pitchFamily="34" charset="0"/>
                        </a:rPr>
                        <a:t>Additional websites</a:t>
                      </a:r>
                      <a:r>
                        <a:rPr lang="en-US" sz="2300" b="0" i="0" baseline="0" dirty="0">
                          <a:solidFill>
                            <a:srgbClr val="0997B5"/>
                          </a:solidFill>
                          <a:latin typeface="Calibri" panose="020F0502020204030204" pitchFamily="34" charset="0"/>
                          <a:cs typeface="Calibri" panose="020F0502020204030204" pitchFamily="34" charset="0"/>
                        </a:rPr>
                        <a:t> to market your business</a:t>
                      </a:r>
                    </a:p>
                  </a:txBody>
                  <a:tcPr marL="182880" marT="91440" anchor="ctr">
                    <a:solidFill>
                      <a:schemeClr val="bg1"/>
                    </a:solidFill>
                  </a:tcPr>
                </a:tc>
                <a:tc>
                  <a:txBody>
                    <a:bodyPr/>
                    <a:lstStyle/>
                    <a:p>
                      <a:pPr algn="ctr"/>
                      <a:endParaRPr lang="en-US" dirty="0"/>
                    </a:p>
                  </a:txBody>
                  <a:tcPr marT="91440">
                    <a:solidFill>
                      <a:schemeClr val="bg1"/>
                    </a:solidFill>
                  </a:tcPr>
                </a:tc>
                <a:tc>
                  <a:txBody>
                    <a:bodyPr/>
                    <a:lstStyle/>
                    <a:p>
                      <a:endParaRPr lang="en-US" dirty="0"/>
                    </a:p>
                  </a:txBody>
                  <a:tcPr marT="91440">
                    <a:solidFill>
                      <a:schemeClr val="bg1"/>
                    </a:solidFill>
                  </a:tcPr>
                </a:tc>
                <a:extLst>
                  <a:ext uri="{0D108BD9-81ED-4DB2-BD59-A6C34878D82A}">
                    <a16:rowId xmlns:a16="http://schemas.microsoft.com/office/drawing/2014/main" val="3928511559"/>
                  </a:ext>
                </a:extLst>
              </a:tr>
              <a:tr h="503069">
                <a:tc>
                  <a:txBody>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lang="en-US" sz="2300" b="0" i="0" dirty="0" err="1">
                          <a:solidFill>
                            <a:srgbClr val="0997B5"/>
                          </a:solidFill>
                          <a:latin typeface="Calibri" panose="020F0502020204030204" pitchFamily="34" charset="0"/>
                          <a:cs typeface="Calibri" panose="020F0502020204030204" pitchFamily="34" charset="0"/>
                        </a:rPr>
                        <a:t>UnFranchise.com</a:t>
                      </a:r>
                      <a:r>
                        <a:rPr lang="en-US" sz="2300" b="0" i="0" dirty="0">
                          <a:solidFill>
                            <a:srgbClr val="0997B5"/>
                          </a:solidFill>
                          <a:latin typeface="Calibri" panose="020F0502020204030204" pitchFamily="34" charset="0"/>
                          <a:cs typeface="Calibri" panose="020F0502020204030204" pitchFamily="34" charset="0"/>
                        </a:rPr>
                        <a:t> Management Reports</a:t>
                      </a:r>
                    </a:p>
                  </a:txBody>
                  <a:tcPr marL="182880" marT="91440" anchor="ctr">
                    <a:solidFill>
                      <a:schemeClr val="bg1"/>
                    </a:solidFill>
                  </a:tcPr>
                </a:tc>
                <a:tc>
                  <a:txBody>
                    <a:bodyPr/>
                    <a:lstStyle/>
                    <a:p>
                      <a:pPr algn="ctr"/>
                      <a:endParaRPr lang="en-US" dirty="0"/>
                    </a:p>
                  </a:txBody>
                  <a:tcPr marT="91440">
                    <a:solidFill>
                      <a:schemeClr val="bg1"/>
                    </a:solidFill>
                  </a:tcPr>
                </a:tc>
                <a:tc>
                  <a:txBody>
                    <a:bodyPr/>
                    <a:lstStyle/>
                    <a:p>
                      <a:endParaRPr lang="en-US" dirty="0"/>
                    </a:p>
                  </a:txBody>
                  <a:tcPr marT="91440">
                    <a:solidFill>
                      <a:schemeClr val="bg1"/>
                    </a:solidFill>
                  </a:tcPr>
                </a:tc>
                <a:extLst>
                  <a:ext uri="{0D108BD9-81ED-4DB2-BD59-A6C34878D82A}">
                    <a16:rowId xmlns:a16="http://schemas.microsoft.com/office/drawing/2014/main" val="3200980500"/>
                  </a:ext>
                </a:extLst>
              </a:tr>
              <a:tr h="8646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b="0" i="0" dirty="0">
                          <a:solidFill>
                            <a:srgbClr val="0997B5"/>
                          </a:solidFill>
                          <a:latin typeface="Calibri" panose="020F0502020204030204" pitchFamily="34" charset="0"/>
                          <a:cs typeface="Calibri" panose="020F0502020204030204" pitchFamily="34" charset="0"/>
                        </a:rPr>
                        <a:t>Participate in compensation plan and earn up to $3,600 in weekly commissions per business</a:t>
                      </a:r>
                      <a:endParaRPr lang="en-US" sz="2300" b="0" i="0" kern="1200" dirty="0">
                        <a:solidFill>
                          <a:srgbClr val="0997B5"/>
                        </a:solidFill>
                        <a:effectLst/>
                        <a:latin typeface="Calibri" panose="020F0502020204030204" pitchFamily="34" charset="0"/>
                        <a:ea typeface="+mn-ea"/>
                        <a:cs typeface="Calibri" panose="020F0502020204030204" pitchFamily="34" charset="0"/>
                      </a:endParaRPr>
                    </a:p>
                  </a:txBody>
                  <a:tcPr marL="182880" marT="91440" anchor="ctr">
                    <a:solidFill>
                      <a:schemeClr val="bg1"/>
                    </a:solidFill>
                  </a:tcPr>
                </a:tc>
                <a:tc>
                  <a:txBody>
                    <a:bodyPr/>
                    <a:lstStyle/>
                    <a:p>
                      <a:pPr algn="ctr"/>
                      <a:endParaRPr lang="en-US" dirty="0"/>
                    </a:p>
                  </a:txBody>
                  <a:tcPr marT="91440">
                    <a:solidFill>
                      <a:schemeClr val="bg1"/>
                    </a:solidFill>
                  </a:tcPr>
                </a:tc>
                <a:tc>
                  <a:txBody>
                    <a:bodyPr/>
                    <a:lstStyle/>
                    <a:p>
                      <a:endParaRPr lang="en-US" dirty="0"/>
                    </a:p>
                  </a:txBody>
                  <a:tcPr marT="91440">
                    <a:solidFill>
                      <a:schemeClr val="bg1"/>
                    </a:solidFill>
                  </a:tcPr>
                </a:tc>
                <a:extLst>
                  <a:ext uri="{0D108BD9-81ED-4DB2-BD59-A6C34878D82A}">
                    <a16:rowId xmlns:a16="http://schemas.microsoft.com/office/drawing/2014/main" val="3758450185"/>
                  </a:ext>
                </a:extLst>
              </a:tr>
            </a:tbl>
          </a:graphicData>
        </a:graphic>
      </p:graphicFrame>
      <p:sp>
        <p:nvSpPr>
          <p:cNvPr id="28" name="Rectangle 27">
            <a:extLst>
              <a:ext uri="{FF2B5EF4-FFF2-40B4-BE49-F238E27FC236}">
                <a16:creationId xmlns:a16="http://schemas.microsoft.com/office/drawing/2014/main" id="{88B54732-F535-AC45-B57C-A42B0EE6E502}"/>
              </a:ext>
            </a:extLst>
          </p:cNvPr>
          <p:cNvSpPr/>
          <p:nvPr/>
        </p:nvSpPr>
        <p:spPr>
          <a:xfrm>
            <a:off x="782703" y="574411"/>
            <a:ext cx="5730978"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Step one: apply</a:t>
            </a:r>
          </a:p>
        </p:txBody>
      </p:sp>
      <p:pic>
        <p:nvPicPr>
          <p:cNvPr id="29" name="Picture 28">
            <a:extLst>
              <a:ext uri="{FF2B5EF4-FFF2-40B4-BE49-F238E27FC236}">
                <a16:creationId xmlns:a16="http://schemas.microsoft.com/office/drawing/2014/main" id="{3B86C12F-1AFB-4C49-B5AA-707570659D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32" name="Straight Connector 31">
            <a:extLst>
              <a:ext uri="{FF2B5EF4-FFF2-40B4-BE49-F238E27FC236}">
                <a16:creationId xmlns:a16="http://schemas.microsoft.com/office/drawing/2014/main" id="{6E69E78F-BCA2-4840-87CC-E9BD36975114}"/>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82303F5-A3D2-294F-A0A8-7EA0554F72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69200" y="3416183"/>
            <a:ext cx="364515" cy="362116"/>
          </a:xfrm>
          <a:prstGeom prst="rect">
            <a:avLst/>
          </a:prstGeom>
        </p:spPr>
      </p:pic>
      <p:pic>
        <p:nvPicPr>
          <p:cNvPr id="3" name="Picture 2">
            <a:extLst>
              <a:ext uri="{FF2B5EF4-FFF2-40B4-BE49-F238E27FC236}">
                <a16:creationId xmlns:a16="http://schemas.microsoft.com/office/drawing/2014/main" id="{C8C94CFF-4985-6B47-824F-C9283F6E2E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69200" y="2325296"/>
            <a:ext cx="375404" cy="362116"/>
          </a:xfrm>
          <a:prstGeom prst="rect">
            <a:avLst/>
          </a:prstGeom>
        </p:spPr>
      </p:pic>
      <p:pic>
        <p:nvPicPr>
          <p:cNvPr id="41" name="Picture 40">
            <a:extLst>
              <a:ext uri="{FF2B5EF4-FFF2-40B4-BE49-F238E27FC236}">
                <a16:creationId xmlns:a16="http://schemas.microsoft.com/office/drawing/2014/main" id="{00E8A2D2-E0B8-154C-87A9-38BF88019D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69200" y="3927319"/>
            <a:ext cx="364515" cy="362116"/>
          </a:xfrm>
          <a:prstGeom prst="rect">
            <a:avLst/>
          </a:prstGeom>
        </p:spPr>
      </p:pic>
      <p:pic>
        <p:nvPicPr>
          <p:cNvPr id="42" name="Picture 41">
            <a:extLst>
              <a:ext uri="{FF2B5EF4-FFF2-40B4-BE49-F238E27FC236}">
                <a16:creationId xmlns:a16="http://schemas.microsoft.com/office/drawing/2014/main" id="{0E3449E1-F6BE-D54E-A178-951B114377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69200" y="4418712"/>
            <a:ext cx="364515" cy="362116"/>
          </a:xfrm>
          <a:prstGeom prst="rect">
            <a:avLst/>
          </a:prstGeom>
        </p:spPr>
      </p:pic>
      <p:pic>
        <p:nvPicPr>
          <p:cNvPr id="43" name="Picture 42">
            <a:extLst>
              <a:ext uri="{FF2B5EF4-FFF2-40B4-BE49-F238E27FC236}">
                <a16:creationId xmlns:a16="http://schemas.microsoft.com/office/drawing/2014/main" id="{5C01F2EC-77A0-744B-BEDB-B82C405B5B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69200" y="5061143"/>
            <a:ext cx="364515" cy="362116"/>
          </a:xfrm>
          <a:prstGeom prst="rect">
            <a:avLst/>
          </a:prstGeom>
        </p:spPr>
      </p:pic>
      <p:pic>
        <p:nvPicPr>
          <p:cNvPr id="44" name="Picture 43">
            <a:extLst>
              <a:ext uri="{FF2B5EF4-FFF2-40B4-BE49-F238E27FC236}">
                <a16:creationId xmlns:a16="http://schemas.microsoft.com/office/drawing/2014/main" id="{9B85197F-1FBE-7746-AA02-F116E70BAE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69200" y="2902949"/>
            <a:ext cx="375404" cy="362116"/>
          </a:xfrm>
          <a:prstGeom prst="rect">
            <a:avLst/>
          </a:prstGeom>
        </p:spPr>
      </p:pic>
      <p:pic>
        <p:nvPicPr>
          <p:cNvPr id="45" name="Picture 44">
            <a:extLst>
              <a:ext uri="{FF2B5EF4-FFF2-40B4-BE49-F238E27FC236}">
                <a16:creationId xmlns:a16="http://schemas.microsoft.com/office/drawing/2014/main" id="{AF119EFB-7D70-334E-87D2-1F3CAAB317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47300" y="2325296"/>
            <a:ext cx="375404" cy="362116"/>
          </a:xfrm>
          <a:prstGeom prst="rect">
            <a:avLst/>
          </a:prstGeom>
        </p:spPr>
      </p:pic>
      <p:pic>
        <p:nvPicPr>
          <p:cNvPr id="47" name="Picture 46">
            <a:extLst>
              <a:ext uri="{FF2B5EF4-FFF2-40B4-BE49-F238E27FC236}">
                <a16:creationId xmlns:a16="http://schemas.microsoft.com/office/drawing/2014/main" id="{E93859EF-997A-6F45-A535-35B99B4B95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47300" y="3411794"/>
            <a:ext cx="375404" cy="362116"/>
          </a:xfrm>
          <a:prstGeom prst="rect">
            <a:avLst/>
          </a:prstGeom>
        </p:spPr>
      </p:pic>
      <p:pic>
        <p:nvPicPr>
          <p:cNvPr id="48" name="Picture 47">
            <a:extLst>
              <a:ext uri="{FF2B5EF4-FFF2-40B4-BE49-F238E27FC236}">
                <a16:creationId xmlns:a16="http://schemas.microsoft.com/office/drawing/2014/main" id="{06DA258A-D5BA-BD4A-82E6-EF84978B0B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47300" y="3910230"/>
            <a:ext cx="375404" cy="362116"/>
          </a:xfrm>
          <a:prstGeom prst="rect">
            <a:avLst/>
          </a:prstGeom>
        </p:spPr>
      </p:pic>
      <p:pic>
        <p:nvPicPr>
          <p:cNvPr id="49" name="Picture 48">
            <a:extLst>
              <a:ext uri="{FF2B5EF4-FFF2-40B4-BE49-F238E27FC236}">
                <a16:creationId xmlns:a16="http://schemas.microsoft.com/office/drawing/2014/main" id="{F0E30EFC-F680-C843-AD92-300A8EF6E4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47300" y="4410569"/>
            <a:ext cx="375404" cy="362116"/>
          </a:xfrm>
          <a:prstGeom prst="rect">
            <a:avLst/>
          </a:prstGeom>
        </p:spPr>
      </p:pic>
      <p:pic>
        <p:nvPicPr>
          <p:cNvPr id="50" name="Picture 49">
            <a:extLst>
              <a:ext uri="{FF2B5EF4-FFF2-40B4-BE49-F238E27FC236}">
                <a16:creationId xmlns:a16="http://schemas.microsoft.com/office/drawing/2014/main" id="{C48619CC-8420-884F-9741-21392A33EC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47300" y="5061143"/>
            <a:ext cx="375404" cy="362116"/>
          </a:xfrm>
          <a:prstGeom prst="rect">
            <a:avLst/>
          </a:prstGeom>
        </p:spPr>
      </p:pic>
      <p:cxnSp>
        <p:nvCxnSpPr>
          <p:cNvPr id="6" name="Straight Connector 5">
            <a:extLst>
              <a:ext uri="{FF2B5EF4-FFF2-40B4-BE49-F238E27FC236}">
                <a16:creationId xmlns:a16="http://schemas.microsoft.com/office/drawing/2014/main" id="{ECC8EFCE-EDEE-5841-8510-CF04D29E8C7C}"/>
              </a:ext>
            </a:extLst>
          </p:cNvPr>
          <p:cNvCxnSpPr>
            <a:cxnSpLocks/>
          </p:cNvCxnSpPr>
          <p:nvPr/>
        </p:nvCxnSpPr>
        <p:spPr>
          <a:xfrm>
            <a:off x="6732019" y="2248525"/>
            <a:ext cx="0" cy="3432807"/>
          </a:xfrm>
          <a:prstGeom prst="line">
            <a:avLst/>
          </a:prstGeom>
          <a:ln w="25400">
            <a:solidFill>
              <a:srgbClr val="0997B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C0493E8-C097-BE45-BECD-CA1590873DA8}"/>
              </a:ext>
            </a:extLst>
          </p:cNvPr>
          <p:cNvCxnSpPr>
            <a:cxnSpLocks/>
          </p:cNvCxnSpPr>
          <p:nvPr/>
        </p:nvCxnSpPr>
        <p:spPr>
          <a:xfrm>
            <a:off x="8953599" y="2248525"/>
            <a:ext cx="0" cy="3432807"/>
          </a:xfrm>
          <a:prstGeom prst="line">
            <a:avLst/>
          </a:prstGeom>
          <a:ln w="25400">
            <a:solidFill>
              <a:srgbClr val="0997B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C9DAF12-14E7-3C44-9D69-7A14D809218E}"/>
              </a:ext>
            </a:extLst>
          </p:cNvPr>
          <p:cNvCxnSpPr>
            <a:cxnSpLocks/>
          </p:cNvCxnSpPr>
          <p:nvPr/>
        </p:nvCxnSpPr>
        <p:spPr>
          <a:xfrm>
            <a:off x="11596229" y="2248525"/>
            <a:ext cx="0" cy="3432807"/>
          </a:xfrm>
          <a:prstGeom prst="line">
            <a:avLst/>
          </a:prstGeom>
          <a:ln w="25400">
            <a:solidFill>
              <a:srgbClr val="0997B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E53D59-E44B-B74F-B601-CC5AB2B01620}"/>
              </a:ext>
            </a:extLst>
          </p:cNvPr>
          <p:cNvCxnSpPr>
            <a:cxnSpLocks/>
          </p:cNvCxnSpPr>
          <p:nvPr/>
        </p:nvCxnSpPr>
        <p:spPr>
          <a:xfrm>
            <a:off x="796284" y="2248525"/>
            <a:ext cx="0" cy="3432807"/>
          </a:xfrm>
          <a:prstGeom prst="line">
            <a:avLst/>
          </a:prstGeom>
          <a:ln w="25400">
            <a:solidFill>
              <a:srgbClr val="0997B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6615CBB-5A42-0B48-9B05-EEACBC5D2EA3}"/>
              </a:ext>
            </a:extLst>
          </p:cNvPr>
          <p:cNvCxnSpPr>
            <a:cxnSpLocks/>
          </p:cNvCxnSpPr>
          <p:nvPr/>
        </p:nvCxnSpPr>
        <p:spPr>
          <a:xfrm flipH="1">
            <a:off x="796284" y="5681332"/>
            <a:ext cx="10799946" cy="0"/>
          </a:xfrm>
          <a:prstGeom prst="line">
            <a:avLst/>
          </a:prstGeom>
          <a:ln w="25400">
            <a:solidFill>
              <a:srgbClr val="0997B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AEE3804-8D32-884D-9C04-2CA56B1F6E92}"/>
              </a:ext>
            </a:extLst>
          </p:cNvPr>
          <p:cNvCxnSpPr>
            <a:cxnSpLocks/>
          </p:cNvCxnSpPr>
          <p:nvPr/>
        </p:nvCxnSpPr>
        <p:spPr>
          <a:xfrm flipH="1">
            <a:off x="796286" y="2839722"/>
            <a:ext cx="10799943" cy="0"/>
          </a:xfrm>
          <a:prstGeom prst="line">
            <a:avLst/>
          </a:prstGeom>
          <a:ln w="25400">
            <a:solidFill>
              <a:srgbClr val="0997B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AD5D213-D71E-AA48-B6F5-AC3F65EEF787}"/>
              </a:ext>
            </a:extLst>
          </p:cNvPr>
          <p:cNvCxnSpPr>
            <a:cxnSpLocks/>
          </p:cNvCxnSpPr>
          <p:nvPr/>
        </p:nvCxnSpPr>
        <p:spPr>
          <a:xfrm flipH="1">
            <a:off x="796286" y="3354900"/>
            <a:ext cx="10799943" cy="0"/>
          </a:xfrm>
          <a:prstGeom prst="line">
            <a:avLst/>
          </a:prstGeom>
          <a:ln w="25400">
            <a:solidFill>
              <a:srgbClr val="0997B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1880449-EA3D-F44E-B3A7-EEE962A09FB4}"/>
              </a:ext>
            </a:extLst>
          </p:cNvPr>
          <p:cNvCxnSpPr>
            <a:cxnSpLocks/>
          </p:cNvCxnSpPr>
          <p:nvPr/>
        </p:nvCxnSpPr>
        <p:spPr>
          <a:xfrm flipH="1">
            <a:off x="796286" y="3844849"/>
            <a:ext cx="10799943" cy="0"/>
          </a:xfrm>
          <a:prstGeom prst="line">
            <a:avLst/>
          </a:prstGeom>
          <a:ln w="25400">
            <a:solidFill>
              <a:srgbClr val="0997B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602FE6C-B4CF-AD4C-A737-16EB34816B8F}"/>
              </a:ext>
            </a:extLst>
          </p:cNvPr>
          <p:cNvCxnSpPr>
            <a:cxnSpLocks/>
          </p:cNvCxnSpPr>
          <p:nvPr/>
        </p:nvCxnSpPr>
        <p:spPr>
          <a:xfrm flipH="1">
            <a:off x="796286" y="4364899"/>
            <a:ext cx="10799943" cy="0"/>
          </a:xfrm>
          <a:prstGeom prst="line">
            <a:avLst/>
          </a:prstGeom>
          <a:ln w="25400">
            <a:solidFill>
              <a:srgbClr val="0997B5"/>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970EAB5-ECC9-0844-A8E4-468E4026D1C7}"/>
              </a:ext>
            </a:extLst>
          </p:cNvPr>
          <p:cNvCxnSpPr>
            <a:cxnSpLocks/>
          </p:cNvCxnSpPr>
          <p:nvPr/>
        </p:nvCxnSpPr>
        <p:spPr>
          <a:xfrm flipH="1">
            <a:off x="796286" y="4834415"/>
            <a:ext cx="10799943" cy="0"/>
          </a:xfrm>
          <a:prstGeom prst="line">
            <a:avLst/>
          </a:prstGeom>
          <a:ln w="25400">
            <a:solidFill>
              <a:srgbClr val="0997B5"/>
            </a:soli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A3B22455-E043-844F-8533-CC6C3BA17A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47508" y="2902949"/>
            <a:ext cx="375404" cy="362116"/>
          </a:xfrm>
          <a:prstGeom prst="rect">
            <a:avLst/>
          </a:prstGeom>
        </p:spPr>
      </p:pic>
    </p:spTree>
    <p:extLst>
      <p:ext uri="{BB962C8B-B14F-4D97-AF65-F5344CB8AC3E}">
        <p14:creationId xmlns:p14="http://schemas.microsoft.com/office/powerpoint/2010/main" val="715828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419862-55F1-C941-8E4E-DE6294B070AF}"/>
              </a:ext>
            </a:extLst>
          </p:cNvPr>
          <p:cNvPicPr>
            <a:picLocks noChangeAspect="1"/>
          </p:cNvPicPr>
          <p:nvPr/>
        </p:nvPicPr>
        <p:blipFill>
          <a:blip r:embed="rId3"/>
          <a:stretch>
            <a:fillRect/>
          </a:stretch>
        </p:blipFill>
        <p:spPr>
          <a:xfrm rot="19975361">
            <a:off x="2377815" y="-2278645"/>
            <a:ext cx="10780776" cy="10780776"/>
          </a:xfrm>
          <a:prstGeom prst="rect">
            <a:avLst/>
          </a:prstGeom>
        </p:spPr>
      </p:pic>
      <p:sp>
        <p:nvSpPr>
          <p:cNvPr id="41" name="Rectangle 40">
            <a:extLst>
              <a:ext uri="{FF2B5EF4-FFF2-40B4-BE49-F238E27FC236}">
                <a16:creationId xmlns:a16="http://schemas.microsoft.com/office/drawing/2014/main" id="{21DB9505-EEE7-B44C-BB16-4F71294BED4F}"/>
              </a:ext>
            </a:extLst>
          </p:cNvPr>
          <p:cNvSpPr/>
          <p:nvPr/>
        </p:nvSpPr>
        <p:spPr>
          <a:xfrm>
            <a:off x="782702" y="574411"/>
            <a:ext cx="10661151" cy="523220"/>
          </a:xfrm>
          <a:prstGeom prst="rect">
            <a:avLst/>
          </a:prstGeom>
        </p:spPr>
        <p:txBody>
          <a:bodyPr wrap="square">
            <a:spAutoFit/>
          </a:bodyPr>
          <a:lstStyle/>
          <a:p>
            <a:r>
              <a:rPr lang="en-US" sz="2800" b="1" cap="all" dirty="0" err="1">
                <a:ln w="3175">
                  <a:noFill/>
                </a:ln>
                <a:solidFill>
                  <a:srgbClr val="0997B5"/>
                </a:solidFill>
                <a:latin typeface="Calibri" panose="020F0502020204030204" pitchFamily="34" charset="0"/>
                <a:ea typeface="Helvetica Regular" charset="0"/>
                <a:cs typeface="Helvetica Regular" charset="0"/>
              </a:rPr>
              <a:t>Unfranchise</a:t>
            </a:r>
            <a:r>
              <a:rPr lang="en-US" sz="2800" b="1" cap="all" dirty="0">
                <a:ln w="3175">
                  <a:noFill/>
                </a:ln>
                <a:solidFill>
                  <a:srgbClr val="0997B5"/>
                </a:solidFill>
                <a:latin typeface="Calibri" panose="020F0502020204030204" pitchFamily="34" charset="0"/>
                <a:ea typeface="Helvetica Regular" charset="0"/>
                <a:cs typeface="Helvetica Regular" charset="0"/>
              </a:rPr>
              <a:t>® owner Subscription includes</a:t>
            </a:r>
          </a:p>
        </p:txBody>
      </p:sp>
      <p:pic>
        <p:nvPicPr>
          <p:cNvPr id="14" name="Picture 13">
            <a:extLst>
              <a:ext uri="{FF2B5EF4-FFF2-40B4-BE49-F238E27FC236}">
                <a16:creationId xmlns:a16="http://schemas.microsoft.com/office/drawing/2014/main" id="{E679EB36-EB6A-1945-9033-0FD8169C4D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15" name="Straight Connector 14">
            <a:extLst>
              <a:ext uri="{FF2B5EF4-FFF2-40B4-BE49-F238E27FC236}">
                <a16:creationId xmlns:a16="http://schemas.microsoft.com/office/drawing/2014/main" id="{DB6BDD07-4967-F641-B98A-FB0CEB21E232}"/>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184B436-F65E-0144-A6DA-1908EB5D435D}"/>
              </a:ext>
            </a:extLst>
          </p:cNvPr>
          <p:cNvSpPr/>
          <p:nvPr/>
        </p:nvSpPr>
        <p:spPr>
          <a:xfrm>
            <a:off x="782701" y="1185461"/>
            <a:ext cx="5872932" cy="3359061"/>
          </a:xfrm>
          <a:prstGeom prst="rect">
            <a:avLst/>
          </a:prstGeom>
        </p:spPr>
        <p:txBody>
          <a:bodyPr wrap="square" anchor="t" anchorCtr="0">
            <a:spAutoFit/>
          </a:bodyPr>
          <a:lstStyle/>
          <a:p>
            <a:pPr marL="285750" indent="-28575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Getting Started Guide</a:t>
            </a:r>
          </a:p>
          <a:p>
            <a:pPr marL="285750" indent="-285750" defTabSz="914149">
              <a:lnSpc>
                <a:spcPct val="150000"/>
              </a:lnSpc>
              <a:buFont typeface="Arial" panose="020B0604020202020204" pitchFamily="34" charset="0"/>
              <a:buChar char="•"/>
            </a:pPr>
            <a:r>
              <a:rPr lang="en-US" sz="2400" dirty="0" err="1">
                <a:solidFill>
                  <a:schemeClr val="bg2">
                    <a:lumMod val="50000"/>
                  </a:schemeClr>
                </a:solidFill>
                <a:latin typeface="Calibri" panose="020F0502020204030204" pitchFamily="34" charset="0"/>
                <a:ea typeface="Helvetica Regular" charset="0"/>
                <a:cs typeface="Calibri" panose="020F0502020204030204" pitchFamily="34" charset="0"/>
              </a:rPr>
              <a:t>UnFranchise</a:t>
            </a: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 Manual</a:t>
            </a:r>
          </a:p>
          <a:p>
            <a:pPr marL="285750" indent="-28575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UFO Magazine</a:t>
            </a:r>
          </a:p>
          <a:p>
            <a:pPr marL="285750" indent="-28575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Training &amp; Seminar System</a:t>
            </a:r>
          </a:p>
          <a:p>
            <a:pPr marL="285750" indent="-28575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Audio Training Series</a:t>
            </a:r>
          </a:p>
          <a:p>
            <a:pPr marL="285750" indent="-285750" defTabSz="914149">
              <a:lnSpc>
                <a:spcPct val="150000"/>
              </a:lnSpc>
              <a:buFont typeface="Arial" panose="020B0604020202020204" pitchFamily="34" charset="0"/>
              <a:buChar char="•"/>
            </a:pPr>
            <a:r>
              <a:rPr lang="en-US" sz="2400" dirty="0" err="1">
                <a:solidFill>
                  <a:schemeClr val="bg2">
                    <a:lumMod val="50000"/>
                  </a:schemeClr>
                </a:solidFill>
                <a:latin typeface="Calibri" panose="020F0502020204030204" pitchFamily="34" charset="0"/>
                <a:cs typeface="Calibri" panose="020F0502020204030204" pitchFamily="34" charset="0"/>
              </a:rPr>
              <a:t>UnFranchise.com</a:t>
            </a:r>
            <a:r>
              <a:rPr lang="en-US" sz="2400" dirty="0">
                <a:solidFill>
                  <a:schemeClr val="bg2">
                    <a:lumMod val="50000"/>
                  </a:schemeClr>
                </a:solidFill>
                <a:latin typeface="Calibri" panose="020F0502020204030204" pitchFamily="34" charset="0"/>
                <a:cs typeface="Calibri" panose="020F0502020204030204" pitchFamily="34" charset="0"/>
              </a:rPr>
              <a:t> Management Reports</a:t>
            </a:r>
          </a:p>
        </p:txBody>
      </p:sp>
      <p:sp>
        <p:nvSpPr>
          <p:cNvPr id="2" name="Rectangle 1">
            <a:extLst>
              <a:ext uri="{FF2B5EF4-FFF2-40B4-BE49-F238E27FC236}">
                <a16:creationId xmlns:a16="http://schemas.microsoft.com/office/drawing/2014/main" id="{93126F97-A8C2-914B-9D45-26BE4068C05D}"/>
              </a:ext>
            </a:extLst>
          </p:cNvPr>
          <p:cNvSpPr/>
          <p:nvPr/>
        </p:nvSpPr>
        <p:spPr>
          <a:xfrm>
            <a:off x="782700" y="4656585"/>
            <a:ext cx="8721063" cy="830997"/>
          </a:xfrm>
          <a:prstGeom prst="rect">
            <a:avLst/>
          </a:prstGeom>
        </p:spPr>
        <p:txBody>
          <a:bodyPr wrap="square">
            <a:spAutoFit/>
          </a:bodyPr>
          <a:lstStyle/>
          <a:p>
            <a:pPr marL="285750" indent="-285750" defTabSz="914149">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Coaching and mentoring by experienced</a:t>
            </a:r>
            <a:b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br>
            <a:r>
              <a:rPr lang="en-US" sz="2400" dirty="0" err="1">
                <a:solidFill>
                  <a:schemeClr val="bg2">
                    <a:lumMod val="50000"/>
                  </a:schemeClr>
                </a:solidFill>
                <a:latin typeface="Calibri" panose="020F0502020204030204" pitchFamily="34" charset="0"/>
                <a:ea typeface="Helvetica Regular" charset="0"/>
                <a:cs typeface="Calibri" panose="020F0502020204030204" pitchFamily="34" charset="0"/>
              </a:rPr>
              <a:t>UnFranchise</a:t>
            </a: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 Owners</a:t>
            </a:r>
          </a:p>
        </p:txBody>
      </p:sp>
      <p:sp>
        <p:nvSpPr>
          <p:cNvPr id="3" name="Rectangle 2">
            <a:extLst>
              <a:ext uri="{FF2B5EF4-FFF2-40B4-BE49-F238E27FC236}">
                <a16:creationId xmlns:a16="http://schemas.microsoft.com/office/drawing/2014/main" id="{A5EA03A6-F439-DC43-B504-DB2CF67D48A3}"/>
              </a:ext>
            </a:extLst>
          </p:cNvPr>
          <p:cNvSpPr/>
          <p:nvPr/>
        </p:nvSpPr>
        <p:spPr>
          <a:xfrm>
            <a:off x="4720203" y="1185194"/>
            <a:ext cx="6096000" cy="2251065"/>
          </a:xfrm>
          <a:prstGeom prst="rect">
            <a:avLst/>
          </a:prstGeom>
        </p:spPr>
        <p:txBody>
          <a:bodyPr>
            <a:spAutoFit/>
          </a:bodyPr>
          <a:lstStyle/>
          <a:p>
            <a:pPr marL="285750" indent="-285750">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cs typeface="Calibri" panose="020F0502020204030204" pitchFamily="34" charset="0"/>
              </a:rPr>
              <a:t>SHOP</a:t>
            </a: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a:t>
            </a:r>
            <a:r>
              <a:rPr lang="en-US" sz="2400" dirty="0">
                <a:solidFill>
                  <a:schemeClr val="bg2">
                    <a:lumMod val="50000"/>
                  </a:schemeClr>
                </a:solidFill>
                <a:latin typeface="Calibri" panose="020F0502020204030204" pitchFamily="34" charset="0"/>
                <a:cs typeface="Calibri" panose="020F0502020204030204" pitchFamily="34" charset="0"/>
              </a:rPr>
              <a:t>COM</a:t>
            </a:r>
          </a:p>
          <a:p>
            <a:pPr marL="285750" indent="-285750">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cs typeface="Calibri" panose="020F0502020204030204" pitchFamily="34" charset="0"/>
              </a:rPr>
              <a:t>GLOBAL</a:t>
            </a: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a:t>
            </a:r>
            <a:r>
              <a:rPr lang="en-US" sz="2400" dirty="0">
                <a:solidFill>
                  <a:schemeClr val="bg2">
                    <a:lumMod val="50000"/>
                  </a:schemeClr>
                </a:solidFill>
                <a:latin typeface="Calibri" panose="020F0502020204030204" pitchFamily="34" charset="0"/>
                <a:cs typeface="Calibri" panose="020F0502020204030204" pitchFamily="34" charset="0"/>
              </a:rPr>
              <a:t>SHOP</a:t>
            </a: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a:t>
            </a:r>
            <a:r>
              <a:rPr lang="en-US" sz="2400" dirty="0">
                <a:solidFill>
                  <a:schemeClr val="bg2">
                    <a:lumMod val="50000"/>
                  </a:schemeClr>
                </a:solidFill>
                <a:latin typeface="Calibri" panose="020F0502020204030204" pitchFamily="34" charset="0"/>
                <a:cs typeface="Calibri" panose="020F0502020204030204" pitchFamily="34" charset="0"/>
              </a:rPr>
              <a:t>COM</a:t>
            </a:r>
          </a:p>
          <a:p>
            <a:pPr marL="285750" indent="-285750">
              <a:lnSpc>
                <a:spcPct val="150000"/>
              </a:lnSpc>
              <a:buFont typeface="Arial" panose="020B0604020202020204" pitchFamily="34" charset="0"/>
              <a:buChar char="•"/>
            </a:pPr>
            <a:r>
              <a:rPr lang="en-US" sz="2400" dirty="0" err="1">
                <a:solidFill>
                  <a:schemeClr val="bg2">
                    <a:lumMod val="50000"/>
                  </a:schemeClr>
                </a:solidFill>
                <a:latin typeface="Calibri" panose="020F0502020204030204" pitchFamily="34" charset="0"/>
                <a:cs typeface="Calibri" panose="020F0502020204030204" pitchFamily="34" charset="0"/>
              </a:rPr>
              <a:t>MarketAmerica.com</a:t>
            </a:r>
            <a:endParaRPr lang="en-US" sz="2400" dirty="0">
              <a:solidFill>
                <a:schemeClr val="bg2">
                  <a:lumMod val="50000"/>
                </a:schemeClr>
              </a:solidFill>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cs typeface="Calibri" panose="020F0502020204030204" pitchFamily="34" charset="0"/>
              </a:rPr>
              <a:t>Additional Websites </a:t>
            </a:r>
          </a:p>
        </p:txBody>
      </p:sp>
      <p:grpSp>
        <p:nvGrpSpPr>
          <p:cNvPr id="56" name="Group 55">
            <a:extLst>
              <a:ext uri="{FF2B5EF4-FFF2-40B4-BE49-F238E27FC236}">
                <a16:creationId xmlns:a16="http://schemas.microsoft.com/office/drawing/2014/main" id="{0777D517-F292-AC40-8C7C-8E3E9E1670EF}"/>
              </a:ext>
            </a:extLst>
          </p:cNvPr>
          <p:cNvGrpSpPr/>
          <p:nvPr/>
        </p:nvGrpSpPr>
        <p:grpSpPr>
          <a:xfrm>
            <a:off x="815309" y="1452015"/>
            <a:ext cx="263457" cy="209012"/>
            <a:chOff x="885170" y="4839829"/>
            <a:chExt cx="297678" cy="236161"/>
          </a:xfrm>
        </p:grpSpPr>
        <p:sp>
          <p:nvSpPr>
            <p:cNvPr id="57" name="Rectangle 56">
              <a:extLst>
                <a:ext uri="{FF2B5EF4-FFF2-40B4-BE49-F238E27FC236}">
                  <a16:creationId xmlns:a16="http://schemas.microsoft.com/office/drawing/2014/main" id="{43916EB1-BE16-A14A-94BD-6B2856A7BB27}"/>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A158061D-EAB5-7447-B533-BEB82E6A51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74" name="Group 73">
            <a:extLst>
              <a:ext uri="{FF2B5EF4-FFF2-40B4-BE49-F238E27FC236}">
                <a16:creationId xmlns:a16="http://schemas.microsoft.com/office/drawing/2014/main" id="{FCB8E406-A331-454D-AE7C-C72E1BD31200}"/>
              </a:ext>
            </a:extLst>
          </p:cNvPr>
          <p:cNvGrpSpPr/>
          <p:nvPr/>
        </p:nvGrpSpPr>
        <p:grpSpPr>
          <a:xfrm>
            <a:off x="815309" y="1984451"/>
            <a:ext cx="263457" cy="209012"/>
            <a:chOff x="885170" y="4839829"/>
            <a:chExt cx="297678" cy="236161"/>
          </a:xfrm>
        </p:grpSpPr>
        <p:sp>
          <p:nvSpPr>
            <p:cNvPr id="75" name="Rectangle 74">
              <a:extLst>
                <a:ext uri="{FF2B5EF4-FFF2-40B4-BE49-F238E27FC236}">
                  <a16:creationId xmlns:a16="http://schemas.microsoft.com/office/drawing/2014/main" id="{B7BA2D55-78FA-5C4C-BF0E-D576FEE7824B}"/>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AF88E7AA-DF61-C54F-A1D4-6CA9C8E645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77" name="Group 76">
            <a:extLst>
              <a:ext uri="{FF2B5EF4-FFF2-40B4-BE49-F238E27FC236}">
                <a16:creationId xmlns:a16="http://schemas.microsoft.com/office/drawing/2014/main" id="{08C20847-B771-7A42-BE54-400985495B62}"/>
              </a:ext>
            </a:extLst>
          </p:cNvPr>
          <p:cNvGrpSpPr/>
          <p:nvPr/>
        </p:nvGrpSpPr>
        <p:grpSpPr>
          <a:xfrm>
            <a:off x="815309" y="2528461"/>
            <a:ext cx="263457" cy="209012"/>
            <a:chOff x="885170" y="4839829"/>
            <a:chExt cx="297678" cy="236161"/>
          </a:xfrm>
        </p:grpSpPr>
        <p:sp>
          <p:nvSpPr>
            <p:cNvPr id="78" name="Rectangle 77">
              <a:extLst>
                <a:ext uri="{FF2B5EF4-FFF2-40B4-BE49-F238E27FC236}">
                  <a16:creationId xmlns:a16="http://schemas.microsoft.com/office/drawing/2014/main" id="{03061CED-18BA-A34F-8B8A-449E565EF414}"/>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a:extLst>
                <a:ext uri="{FF2B5EF4-FFF2-40B4-BE49-F238E27FC236}">
                  <a16:creationId xmlns:a16="http://schemas.microsoft.com/office/drawing/2014/main" id="{63BB22C6-A86C-B64D-8867-9EF13F8165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80" name="Group 79">
            <a:extLst>
              <a:ext uri="{FF2B5EF4-FFF2-40B4-BE49-F238E27FC236}">
                <a16:creationId xmlns:a16="http://schemas.microsoft.com/office/drawing/2014/main" id="{3A424630-43AE-F24E-AA9F-3548D4D2FC63}"/>
              </a:ext>
            </a:extLst>
          </p:cNvPr>
          <p:cNvGrpSpPr/>
          <p:nvPr/>
        </p:nvGrpSpPr>
        <p:grpSpPr>
          <a:xfrm>
            <a:off x="815309" y="3084046"/>
            <a:ext cx="263457" cy="209012"/>
            <a:chOff x="885170" y="4839829"/>
            <a:chExt cx="297678" cy="236161"/>
          </a:xfrm>
        </p:grpSpPr>
        <p:sp>
          <p:nvSpPr>
            <p:cNvPr id="81" name="Rectangle 80">
              <a:extLst>
                <a:ext uri="{FF2B5EF4-FFF2-40B4-BE49-F238E27FC236}">
                  <a16:creationId xmlns:a16="http://schemas.microsoft.com/office/drawing/2014/main" id="{7F438696-49E4-EE40-8E0F-C784E3A464DC}"/>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81">
              <a:extLst>
                <a:ext uri="{FF2B5EF4-FFF2-40B4-BE49-F238E27FC236}">
                  <a16:creationId xmlns:a16="http://schemas.microsoft.com/office/drawing/2014/main" id="{19728A2E-D1C4-4C46-AAB0-C6C22822A7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83" name="Group 82">
            <a:extLst>
              <a:ext uri="{FF2B5EF4-FFF2-40B4-BE49-F238E27FC236}">
                <a16:creationId xmlns:a16="http://schemas.microsoft.com/office/drawing/2014/main" id="{C34AA428-546B-A643-B2A4-DE85F2E776B0}"/>
              </a:ext>
            </a:extLst>
          </p:cNvPr>
          <p:cNvGrpSpPr/>
          <p:nvPr/>
        </p:nvGrpSpPr>
        <p:grpSpPr>
          <a:xfrm>
            <a:off x="815309" y="3628057"/>
            <a:ext cx="263457" cy="209012"/>
            <a:chOff x="885170" y="4839829"/>
            <a:chExt cx="297678" cy="236161"/>
          </a:xfrm>
        </p:grpSpPr>
        <p:sp>
          <p:nvSpPr>
            <p:cNvPr id="84" name="Rectangle 83">
              <a:extLst>
                <a:ext uri="{FF2B5EF4-FFF2-40B4-BE49-F238E27FC236}">
                  <a16:creationId xmlns:a16="http://schemas.microsoft.com/office/drawing/2014/main" id="{DFC5AFAE-1327-644B-A7C9-330F3EED4F22}"/>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a:extLst>
                <a:ext uri="{FF2B5EF4-FFF2-40B4-BE49-F238E27FC236}">
                  <a16:creationId xmlns:a16="http://schemas.microsoft.com/office/drawing/2014/main" id="{5C5EE555-6790-7247-9ADC-7CA3FDA223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86" name="Group 85">
            <a:extLst>
              <a:ext uri="{FF2B5EF4-FFF2-40B4-BE49-F238E27FC236}">
                <a16:creationId xmlns:a16="http://schemas.microsoft.com/office/drawing/2014/main" id="{C9C52584-3304-3A4A-A1D7-C690BB0C5738}"/>
              </a:ext>
            </a:extLst>
          </p:cNvPr>
          <p:cNvGrpSpPr/>
          <p:nvPr/>
        </p:nvGrpSpPr>
        <p:grpSpPr>
          <a:xfrm>
            <a:off x="815309" y="4172067"/>
            <a:ext cx="263457" cy="209012"/>
            <a:chOff x="885170" y="4839829"/>
            <a:chExt cx="297678" cy="236161"/>
          </a:xfrm>
        </p:grpSpPr>
        <p:sp>
          <p:nvSpPr>
            <p:cNvPr id="87" name="Rectangle 86">
              <a:extLst>
                <a:ext uri="{FF2B5EF4-FFF2-40B4-BE49-F238E27FC236}">
                  <a16:creationId xmlns:a16="http://schemas.microsoft.com/office/drawing/2014/main" id="{4B388389-31AC-1D41-AB60-D0D871FBEC6E}"/>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a:extLst>
                <a:ext uri="{FF2B5EF4-FFF2-40B4-BE49-F238E27FC236}">
                  <a16:creationId xmlns:a16="http://schemas.microsoft.com/office/drawing/2014/main" id="{FB66D6A4-2DB4-744C-9692-704ED97E1E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89" name="Group 88">
            <a:extLst>
              <a:ext uri="{FF2B5EF4-FFF2-40B4-BE49-F238E27FC236}">
                <a16:creationId xmlns:a16="http://schemas.microsoft.com/office/drawing/2014/main" id="{19E6877D-AB31-F844-99DD-42460C001E5E}"/>
              </a:ext>
            </a:extLst>
          </p:cNvPr>
          <p:cNvGrpSpPr/>
          <p:nvPr/>
        </p:nvGrpSpPr>
        <p:grpSpPr>
          <a:xfrm>
            <a:off x="815309" y="4797100"/>
            <a:ext cx="263457" cy="209012"/>
            <a:chOff x="885170" y="4839829"/>
            <a:chExt cx="297678" cy="236161"/>
          </a:xfrm>
        </p:grpSpPr>
        <p:sp>
          <p:nvSpPr>
            <p:cNvPr id="90" name="Rectangle 89">
              <a:extLst>
                <a:ext uri="{FF2B5EF4-FFF2-40B4-BE49-F238E27FC236}">
                  <a16:creationId xmlns:a16="http://schemas.microsoft.com/office/drawing/2014/main" id="{C435F240-74D1-2049-A10B-A8E2578EB43E}"/>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a:extLst>
                <a:ext uri="{FF2B5EF4-FFF2-40B4-BE49-F238E27FC236}">
                  <a16:creationId xmlns:a16="http://schemas.microsoft.com/office/drawing/2014/main" id="{300127C1-79CF-6B41-AED3-79346A996A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92" name="Group 91">
            <a:extLst>
              <a:ext uri="{FF2B5EF4-FFF2-40B4-BE49-F238E27FC236}">
                <a16:creationId xmlns:a16="http://schemas.microsoft.com/office/drawing/2014/main" id="{A8C50AB6-F549-864C-B95B-8E5438CE578D}"/>
              </a:ext>
            </a:extLst>
          </p:cNvPr>
          <p:cNvGrpSpPr/>
          <p:nvPr/>
        </p:nvGrpSpPr>
        <p:grpSpPr>
          <a:xfrm>
            <a:off x="4739128" y="1452015"/>
            <a:ext cx="263457" cy="209012"/>
            <a:chOff x="885170" y="4839829"/>
            <a:chExt cx="297678" cy="236161"/>
          </a:xfrm>
        </p:grpSpPr>
        <p:sp>
          <p:nvSpPr>
            <p:cNvPr id="93" name="Rectangle 92">
              <a:extLst>
                <a:ext uri="{FF2B5EF4-FFF2-40B4-BE49-F238E27FC236}">
                  <a16:creationId xmlns:a16="http://schemas.microsoft.com/office/drawing/2014/main" id="{4DE32EDF-AB5A-2A44-9941-AD4F0758BDE9}"/>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93">
              <a:extLst>
                <a:ext uri="{FF2B5EF4-FFF2-40B4-BE49-F238E27FC236}">
                  <a16:creationId xmlns:a16="http://schemas.microsoft.com/office/drawing/2014/main" id="{03EA71BB-02EF-8445-A0D0-BAD1CD000A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95" name="Group 94">
            <a:extLst>
              <a:ext uri="{FF2B5EF4-FFF2-40B4-BE49-F238E27FC236}">
                <a16:creationId xmlns:a16="http://schemas.microsoft.com/office/drawing/2014/main" id="{8F993DC9-4513-604C-81D3-F534FB823F2A}"/>
              </a:ext>
            </a:extLst>
          </p:cNvPr>
          <p:cNvGrpSpPr/>
          <p:nvPr/>
        </p:nvGrpSpPr>
        <p:grpSpPr>
          <a:xfrm>
            <a:off x="4739128" y="1984451"/>
            <a:ext cx="263457" cy="209012"/>
            <a:chOff x="885170" y="4839829"/>
            <a:chExt cx="297678" cy="236161"/>
          </a:xfrm>
        </p:grpSpPr>
        <p:sp>
          <p:nvSpPr>
            <p:cNvPr id="96" name="Rectangle 95">
              <a:extLst>
                <a:ext uri="{FF2B5EF4-FFF2-40B4-BE49-F238E27FC236}">
                  <a16:creationId xmlns:a16="http://schemas.microsoft.com/office/drawing/2014/main" id="{2EBA31E8-935E-F344-B9A6-74445BA8F363}"/>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Picture 96">
              <a:extLst>
                <a:ext uri="{FF2B5EF4-FFF2-40B4-BE49-F238E27FC236}">
                  <a16:creationId xmlns:a16="http://schemas.microsoft.com/office/drawing/2014/main" id="{D49BB6C0-16AC-B849-A306-046B0D8659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98" name="Group 97">
            <a:extLst>
              <a:ext uri="{FF2B5EF4-FFF2-40B4-BE49-F238E27FC236}">
                <a16:creationId xmlns:a16="http://schemas.microsoft.com/office/drawing/2014/main" id="{37B69719-4434-D54F-9F24-676E4E17CD85}"/>
              </a:ext>
            </a:extLst>
          </p:cNvPr>
          <p:cNvGrpSpPr/>
          <p:nvPr/>
        </p:nvGrpSpPr>
        <p:grpSpPr>
          <a:xfrm>
            <a:off x="4739128" y="2528461"/>
            <a:ext cx="263457" cy="209012"/>
            <a:chOff x="885170" y="4839829"/>
            <a:chExt cx="297678" cy="236161"/>
          </a:xfrm>
        </p:grpSpPr>
        <p:sp>
          <p:nvSpPr>
            <p:cNvPr id="99" name="Rectangle 98">
              <a:extLst>
                <a:ext uri="{FF2B5EF4-FFF2-40B4-BE49-F238E27FC236}">
                  <a16:creationId xmlns:a16="http://schemas.microsoft.com/office/drawing/2014/main" id="{A7496E45-80CD-CE4E-A2F5-E9358522530C}"/>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a:extLst>
                <a:ext uri="{FF2B5EF4-FFF2-40B4-BE49-F238E27FC236}">
                  <a16:creationId xmlns:a16="http://schemas.microsoft.com/office/drawing/2014/main" id="{957F47DC-10AC-D142-BFB5-7B78632B80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101" name="Group 100">
            <a:extLst>
              <a:ext uri="{FF2B5EF4-FFF2-40B4-BE49-F238E27FC236}">
                <a16:creationId xmlns:a16="http://schemas.microsoft.com/office/drawing/2014/main" id="{0BEB3388-CC8E-7047-AE13-1A6BEB5A3C4F}"/>
              </a:ext>
            </a:extLst>
          </p:cNvPr>
          <p:cNvGrpSpPr/>
          <p:nvPr/>
        </p:nvGrpSpPr>
        <p:grpSpPr>
          <a:xfrm>
            <a:off x="4739128" y="3084046"/>
            <a:ext cx="263457" cy="209012"/>
            <a:chOff x="885170" y="4839829"/>
            <a:chExt cx="297678" cy="236161"/>
          </a:xfrm>
        </p:grpSpPr>
        <p:sp>
          <p:nvSpPr>
            <p:cNvPr id="102" name="Rectangle 101">
              <a:extLst>
                <a:ext uri="{FF2B5EF4-FFF2-40B4-BE49-F238E27FC236}">
                  <a16:creationId xmlns:a16="http://schemas.microsoft.com/office/drawing/2014/main" id="{62D48B35-9D30-244C-B05E-5F55C8574F35}"/>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102">
              <a:extLst>
                <a:ext uri="{FF2B5EF4-FFF2-40B4-BE49-F238E27FC236}">
                  <a16:creationId xmlns:a16="http://schemas.microsoft.com/office/drawing/2014/main" id="{9BD5CF15-7485-EB4C-BF2E-3D33FB5EA7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spTree>
    <p:extLst>
      <p:ext uri="{BB962C8B-B14F-4D97-AF65-F5344CB8AC3E}">
        <p14:creationId xmlns:p14="http://schemas.microsoft.com/office/powerpoint/2010/main" val="1541168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baby&#13;&#10;&#13;&#10;Description automatically generated">
            <a:extLst>
              <a:ext uri="{FF2B5EF4-FFF2-40B4-BE49-F238E27FC236}">
                <a16:creationId xmlns:a16="http://schemas.microsoft.com/office/drawing/2014/main" id="{CBB88470-CC6F-8E4B-A4F9-488C6A4CD6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9961" y="3512213"/>
            <a:ext cx="3450343" cy="2033113"/>
          </a:xfrm>
          <a:prstGeom prst="rect">
            <a:avLst/>
          </a:prstGeom>
        </p:spPr>
      </p:pic>
      <p:sp>
        <p:nvSpPr>
          <p:cNvPr id="30" name="Rectangle 29">
            <a:extLst>
              <a:ext uri="{FF2B5EF4-FFF2-40B4-BE49-F238E27FC236}">
                <a16:creationId xmlns:a16="http://schemas.microsoft.com/office/drawing/2014/main" id="{438A0E6D-3D92-9B44-BEB2-3794AFD3345B}"/>
              </a:ext>
            </a:extLst>
          </p:cNvPr>
          <p:cNvSpPr/>
          <p:nvPr/>
        </p:nvSpPr>
        <p:spPr>
          <a:xfrm>
            <a:off x="4629923" y="5487016"/>
            <a:ext cx="3601478"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85B75668-49A3-274C-BD78-03E931A2AB3C}"/>
              </a:ext>
            </a:extLst>
          </p:cNvPr>
          <p:cNvSpPr/>
          <p:nvPr/>
        </p:nvSpPr>
        <p:spPr>
          <a:xfrm>
            <a:off x="6596020" y="5268561"/>
            <a:ext cx="867923" cy="8556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Two people looking at the camera&#13;&#10;&#13;&#10;Description automatically generated">
            <a:extLst>
              <a:ext uri="{FF2B5EF4-FFF2-40B4-BE49-F238E27FC236}">
                <a16:creationId xmlns:a16="http://schemas.microsoft.com/office/drawing/2014/main" id="{8310C2EF-05AD-B544-BE70-7BE3664A5C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43753" y="3490449"/>
            <a:ext cx="3410380" cy="2272764"/>
          </a:xfrm>
          <a:prstGeom prst="rect">
            <a:avLst/>
          </a:prstGeom>
        </p:spPr>
      </p:pic>
      <p:sp>
        <p:nvSpPr>
          <p:cNvPr id="36" name="Rectangle 35">
            <a:extLst>
              <a:ext uri="{FF2B5EF4-FFF2-40B4-BE49-F238E27FC236}">
                <a16:creationId xmlns:a16="http://schemas.microsoft.com/office/drawing/2014/main" id="{6C3924ED-CB3E-C247-BE66-0B679B4AC34B}"/>
              </a:ext>
            </a:extLst>
          </p:cNvPr>
          <p:cNvSpPr/>
          <p:nvPr/>
        </p:nvSpPr>
        <p:spPr>
          <a:xfrm>
            <a:off x="8196602" y="5484501"/>
            <a:ext cx="3626145"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person sitting at a table using a computer&#13;&#10;&#13;&#10;Description automatically generated">
            <a:extLst>
              <a:ext uri="{FF2B5EF4-FFF2-40B4-BE49-F238E27FC236}">
                <a16:creationId xmlns:a16="http://schemas.microsoft.com/office/drawing/2014/main" id="{0BF7670E-DA8F-934F-BE90-D0410F23D6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43752" y="717150"/>
            <a:ext cx="3409457" cy="2283420"/>
          </a:xfrm>
          <a:prstGeom prst="rect">
            <a:avLst/>
          </a:prstGeom>
        </p:spPr>
      </p:pic>
      <p:sp>
        <p:nvSpPr>
          <p:cNvPr id="25" name="Rectangle 24">
            <a:extLst>
              <a:ext uri="{FF2B5EF4-FFF2-40B4-BE49-F238E27FC236}">
                <a16:creationId xmlns:a16="http://schemas.microsoft.com/office/drawing/2014/main" id="{B4A5D137-1B9E-584A-968C-D7CD96AEA2EA}"/>
              </a:ext>
            </a:extLst>
          </p:cNvPr>
          <p:cNvSpPr/>
          <p:nvPr/>
        </p:nvSpPr>
        <p:spPr>
          <a:xfrm>
            <a:off x="8196367" y="2704279"/>
            <a:ext cx="3663166"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8CA6C94-892A-924B-81D1-AF7AFA2A0CA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82740" y="1740562"/>
            <a:ext cx="974800" cy="1495029"/>
          </a:xfrm>
          <a:prstGeom prst="rect">
            <a:avLst/>
          </a:prstGeom>
        </p:spPr>
      </p:pic>
      <p:pic>
        <p:nvPicPr>
          <p:cNvPr id="13" name="Picture 12" descr="A picture containing indoor, wall, cup, table&#13;&#10;&#13;&#10;Description automatically generated">
            <a:extLst>
              <a:ext uri="{FF2B5EF4-FFF2-40B4-BE49-F238E27FC236}">
                <a16:creationId xmlns:a16="http://schemas.microsoft.com/office/drawing/2014/main" id="{6DC27FA7-0270-A647-B17D-21F68DCA5D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4689508" y="717150"/>
            <a:ext cx="3470795" cy="2283420"/>
          </a:xfrm>
          <a:prstGeom prst="rect">
            <a:avLst/>
          </a:prstGeom>
        </p:spPr>
      </p:pic>
      <p:sp>
        <p:nvSpPr>
          <p:cNvPr id="10" name="Rectangle 9">
            <a:extLst>
              <a:ext uri="{FF2B5EF4-FFF2-40B4-BE49-F238E27FC236}">
                <a16:creationId xmlns:a16="http://schemas.microsoft.com/office/drawing/2014/main" id="{38A1B776-8CCB-2C46-9436-306E9092868E}"/>
              </a:ext>
            </a:extLst>
          </p:cNvPr>
          <p:cNvSpPr/>
          <p:nvPr/>
        </p:nvSpPr>
        <p:spPr>
          <a:xfrm>
            <a:off x="4558056" y="2704279"/>
            <a:ext cx="3663166"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F8D863-3212-114F-A421-3BBAC059C524}"/>
              </a:ext>
            </a:extLst>
          </p:cNvPr>
          <p:cNvSpPr/>
          <p:nvPr/>
        </p:nvSpPr>
        <p:spPr>
          <a:xfrm>
            <a:off x="795288" y="3565096"/>
            <a:ext cx="5634140" cy="2248693"/>
          </a:xfrm>
          <a:prstGeom prst="rect">
            <a:avLst/>
          </a:prstGeom>
        </p:spPr>
        <p:txBody>
          <a:bodyPr wrap="square">
            <a:spAutoFit/>
          </a:bodyPr>
          <a:lstStyle/>
          <a:p>
            <a:pPr marL="342900" indent="-34290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Health and Nutrition</a:t>
            </a:r>
          </a:p>
          <a:p>
            <a:pPr marL="342900" indent="-34290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Weight Management</a:t>
            </a:r>
          </a:p>
          <a:p>
            <a:pPr marL="342900" indent="-34290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Baby and Children’s Care</a:t>
            </a:r>
          </a:p>
          <a:p>
            <a:pPr marL="342900" indent="-34290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Age Management</a:t>
            </a:r>
          </a:p>
        </p:txBody>
      </p:sp>
      <p:pic>
        <p:nvPicPr>
          <p:cNvPr id="2" name="Picture 1">
            <a:extLst>
              <a:ext uri="{FF2B5EF4-FFF2-40B4-BE49-F238E27FC236}">
                <a16:creationId xmlns:a16="http://schemas.microsoft.com/office/drawing/2014/main" id="{21B3456D-4CCE-1648-94D5-8568B3E5459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52757" y="2818482"/>
            <a:ext cx="1215105" cy="260680"/>
          </a:xfrm>
          <a:prstGeom prst="rect">
            <a:avLst/>
          </a:prstGeom>
        </p:spPr>
      </p:pic>
      <p:pic>
        <p:nvPicPr>
          <p:cNvPr id="21" name="Picture 20">
            <a:extLst>
              <a:ext uri="{FF2B5EF4-FFF2-40B4-BE49-F238E27FC236}">
                <a16:creationId xmlns:a16="http://schemas.microsoft.com/office/drawing/2014/main" id="{BE3D8F9D-D5B1-CA4F-893C-E7461AA6928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22824" y="5501713"/>
            <a:ext cx="1407003" cy="442860"/>
          </a:xfrm>
          <a:prstGeom prst="rect">
            <a:avLst/>
          </a:prstGeom>
        </p:spPr>
      </p:pic>
      <p:pic>
        <p:nvPicPr>
          <p:cNvPr id="35" name="Picture 34">
            <a:extLst>
              <a:ext uri="{FF2B5EF4-FFF2-40B4-BE49-F238E27FC236}">
                <a16:creationId xmlns:a16="http://schemas.microsoft.com/office/drawing/2014/main" id="{5908436B-3553-094A-A932-B6D95CB8492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179146" y="2741822"/>
            <a:ext cx="1346152" cy="436927"/>
          </a:xfrm>
          <a:prstGeom prst="rect">
            <a:avLst/>
          </a:prstGeom>
        </p:spPr>
      </p:pic>
      <p:pic>
        <p:nvPicPr>
          <p:cNvPr id="40" name="Picture 39">
            <a:extLst>
              <a:ext uri="{FF2B5EF4-FFF2-40B4-BE49-F238E27FC236}">
                <a16:creationId xmlns:a16="http://schemas.microsoft.com/office/drawing/2014/main" id="{3B845477-0942-6F4D-8A50-30E1CDD86CF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28313" y="4746658"/>
            <a:ext cx="630282" cy="1293277"/>
          </a:xfrm>
          <a:prstGeom prst="rect">
            <a:avLst/>
          </a:prstGeom>
        </p:spPr>
      </p:pic>
      <p:pic>
        <p:nvPicPr>
          <p:cNvPr id="41" name="Picture 40">
            <a:extLst>
              <a:ext uri="{FF2B5EF4-FFF2-40B4-BE49-F238E27FC236}">
                <a16:creationId xmlns:a16="http://schemas.microsoft.com/office/drawing/2014/main" id="{C75610B9-9FD2-D948-A2B1-7DF2F02764C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255507" y="5047168"/>
            <a:ext cx="528425" cy="1004515"/>
          </a:xfrm>
          <a:prstGeom prst="rect">
            <a:avLst/>
          </a:prstGeom>
        </p:spPr>
      </p:pic>
      <p:sp>
        <p:nvSpPr>
          <p:cNvPr id="20" name="Rectangle 19">
            <a:extLst>
              <a:ext uri="{FF2B5EF4-FFF2-40B4-BE49-F238E27FC236}">
                <a16:creationId xmlns:a16="http://schemas.microsoft.com/office/drawing/2014/main" id="{DC9E248A-6C73-7F41-ABF4-69F8B26FE9DE}"/>
              </a:ext>
            </a:extLst>
          </p:cNvPr>
          <p:cNvSpPr/>
          <p:nvPr/>
        </p:nvSpPr>
        <p:spPr>
          <a:xfrm>
            <a:off x="782703" y="574411"/>
            <a:ext cx="5730978"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Step TWO: create</a:t>
            </a:r>
          </a:p>
        </p:txBody>
      </p:sp>
      <p:pic>
        <p:nvPicPr>
          <p:cNvPr id="22" name="Picture 21">
            <a:extLst>
              <a:ext uri="{FF2B5EF4-FFF2-40B4-BE49-F238E27FC236}">
                <a16:creationId xmlns:a16="http://schemas.microsoft.com/office/drawing/2014/main" id="{056DCC4B-2A35-5C4A-AA34-08F96A17414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23" name="Straight Connector 22">
            <a:extLst>
              <a:ext uri="{FF2B5EF4-FFF2-40B4-BE49-F238E27FC236}">
                <a16:creationId xmlns:a16="http://schemas.microsoft.com/office/drawing/2014/main" id="{77819C4C-C37C-2B4C-8DF8-E5708210107C}"/>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7E35024-56EB-D843-9408-B0E847E81DC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995751" y="2433173"/>
            <a:ext cx="1025699" cy="943072"/>
          </a:xfrm>
          <a:prstGeom prst="rect">
            <a:avLst/>
          </a:prstGeom>
        </p:spPr>
      </p:pic>
      <p:pic>
        <p:nvPicPr>
          <p:cNvPr id="5" name="Picture 4">
            <a:extLst>
              <a:ext uri="{FF2B5EF4-FFF2-40B4-BE49-F238E27FC236}">
                <a16:creationId xmlns:a16="http://schemas.microsoft.com/office/drawing/2014/main" id="{A89E9767-D81D-1F42-B769-D29426FF506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782236" y="1993018"/>
            <a:ext cx="569940" cy="1311307"/>
          </a:xfrm>
          <a:prstGeom prst="rect">
            <a:avLst/>
          </a:prstGeom>
        </p:spPr>
      </p:pic>
      <p:pic>
        <p:nvPicPr>
          <p:cNvPr id="7" name="Picture 6">
            <a:extLst>
              <a:ext uri="{FF2B5EF4-FFF2-40B4-BE49-F238E27FC236}">
                <a16:creationId xmlns:a16="http://schemas.microsoft.com/office/drawing/2014/main" id="{21CFABEE-CFD5-2848-BF95-FA99EBE4FF4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547536" y="2193621"/>
            <a:ext cx="393178" cy="1078954"/>
          </a:xfrm>
          <a:prstGeom prst="rect">
            <a:avLst/>
          </a:prstGeom>
        </p:spPr>
      </p:pic>
      <p:pic>
        <p:nvPicPr>
          <p:cNvPr id="3" name="Picture 2">
            <a:extLst>
              <a:ext uri="{FF2B5EF4-FFF2-40B4-BE49-F238E27FC236}">
                <a16:creationId xmlns:a16="http://schemas.microsoft.com/office/drawing/2014/main" id="{744DBA9C-1BCE-EB44-9B73-EA177F25F48B}"/>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306740" y="2385405"/>
            <a:ext cx="314966" cy="960453"/>
          </a:xfrm>
          <a:prstGeom prst="rect">
            <a:avLst/>
          </a:prstGeom>
        </p:spPr>
      </p:pic>
      <p:pic>
        <p:nvPicPr>
          <p:cNvPr id="14" name="Picture 13">
            <a:extLst>
              <a:ext uri="{FF2B5EF4-FFF2-40B4-BE49-F238E27FC236}">
                <a16:creationId xmlns:a16="http://schemas.microsoft.com/office/drawing/2014/main" id="{D7E11459-8096-9440-A065-314BE8CA9775}"/>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839711" y="2339791"/>
            <a:ext cx="1170050" cy="1114798"/>
          </a:xfrm>
          <a:prstGeom prst="rect">
            <a:avLst/>
          </a:prstGeom>
        </p:spPr>
      </p:pic>
      <p:pic>
        <p:nvPicPr>
          <p:cNvPr id="42" name="Picture 41">
            <a:extLst>
              <a:ext uri="{FF2B5EF4-FFF2-40B4-BE49-F238E27FC236}">
                <a16:creationId xmlns:a16="http://schemas.microsoft.com/office/drawing/2014/main" id="{07639879-876C-E745-8FAA-EDF711F69D1B}"/>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805741" y="4964959"/>
            <a:ext cx="380678" cy="1083749"/>
          </a:xfrm>
          <a:prstGeom prst="rect">
            <a:avLst/>
          </a:prstGeom>
        </p:spPr>
      </p:pic>
      <p:pic>
        <p:nvPicPr>
          <p:cNvPr id="43" name="Picture 42">
            <a:extLst>
              <a:ext uri="{FF2B5EF4-FFF2-40B4-BE49-F238E27FC236}">
                <a16:creationId xmlns:a16="http://schemas.microsoft.com/office/drawing/2014/main" id="{3A96FE26-2B28-624C-BD09-ACEFA8C930B4}"/>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572397" y="5315498"/>
            <a:ext cx="722023" cy="718413"/>
          </a:xfrm>
          <a:prstGeom prst="rect">
            <a:avLst/>
          </a:prstGeom>
        </p:spPr>
      </p:pic>
      <p:pic>
        <p:nvPicPr>
          <p:cNvPr id="39" name="Picture 38">
            <a:extLst>
              <a:ext uri="{FF2B5EF4-FFF2-40B4-BE49-F238E27FC236}">
                <a16:creationId xmlns:a16="http://schemas.microsoft.com/office/drawing/2014/main" id="{D8879B77-BFFC-DB46-AEF1-E54E5A297975}"/>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821181" y="5136335"/>
            <a:ext cx="522551" cy="1004515"/>
          </a:xfrm>
          <a:prstGeom prst="rect">
            <a:avLst/>
          </a:prstGeom>
        </p:spPr>
      </p:pic>
      <p:pic>
        <p:nvPicPr>
          <p:cNvPr id="27" name="Picture 26">
            <a:extLst>
              <a:ext uri="{FF2B5EF4-FFF2-40B4-BE49-F238E27FC236}">
                <a16:creationId xmlns:a16="http://schemas.microsoft.com/office/drawing/2014/main" id="{3AF514C7-58F5-234C-A5E2-C4CE1A00E71F}"/>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161597" y="4761319"/>
            <a:ext cx="512510" cy="1362862"/>
          </a:xfrm>
          <a:prstGeom prst="rect">
            <a:avLst/>
          </a:prstGeom>
        </p:spPr>
      </p:pic>
      <p:pic>
        <p:nvPicPr>
          <p:cNvPr id="45" name="Picture 44" descr="A close up of a logo&#13;&#10;&#13;&#10;Description automatically generated">
            <a:extLst>
              <a:ext uri="{FF2B5EF4-FFF2-40B4-BE49-F238E27FC236}">
                <a16:creationId xmlns:a16="http://schemas.microsoft.com/office/drawing/2014/main" id="{32EC1095-9141-684C-ABDD-DE41E08E6C23}"/>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654865" y="5310449"/>
            <a:ext cx="750232" cy="771844"/>
          </a:xfrm>
          <a:prstGeom prst="rect">
            <a:avLst/>
          </a:prstGeom>
        </p:spPr>
      </p:pic>
      <p:sp>
        <p:nvSpPr>
          <p:cNvPr id="32" name="Rectangle 31">
            <a:extLst>
              <a:ext uri="{FF2B5EF4-FFF2-40B4-BE49-F238E27FC236}">
                <a16:creationId xmlns:a16="http://schemas.microsoft.com/office/drawing/2014/main" id="{CAC4727A-DCCC-6D4A-A417-96D71A636916}"/>
              </a:ext>
            </a:extLst>
          </p:cNvPr>
          <p:cNvSpPr/>
          <p:nvPr/>
        </p:nvSpPr>
        <p:spPr>
          <a:xfrm>
            <a:off x="799179" y="1993018"/>
            <a:ext cx="3318243" cy="1569660"/>
          </a:xfrm>
          <a:prstGeom prst="rect">
            <a:avLst/>
          </a:prstGeom>
          <a:solidFill>
            <a:schemeClr val="bg1"/>
          </a:solidFill>
        </p:spPr>
        <p:txBody>
          <a:bodyPr wrap="square">
            <a:spAutoFit/>
          </a:bodyPr>
          <a:lstStyle/>
          <a:p>
            <a:pPr defTabSz="914149"/>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BV is the point value assigned to exclusive products to calculate commissions.</a:t>
            </a:r>
          </a:p>
        </p:txBody>
      </p:sp>
      <p:sp>
        <p:nvSpPr>
          <p:cNvPr id="6" name="Rectangle 5">
            <a:extLst>
              <a:ext uri="{FF2B5EF4-FFF2-40B4-BE49-F238E27FC236}">
                <a16:creationId xmlns:a16="http://schemas.microsoft.com/office/drawing/2014/main" id="{E4A6D09B-F6A8-5D47-8378-57F2578E64D0}"/>
              </a:ext>
            </a:extLst>
          </p:cNvPr>
          <p:cNvSpPr/>
          <p:nvPr/>
        </p:nvSpPr>
        <p:spPr>
          <a:xfrm>
            <a:off x="798018" y="1400856"/>
            <a:ext cx="3395097" cy="461665"/>
          </a:xfrm>
          <a:prstGeom prst="rect">
            <a:avLst/>
          </a:prstGeom>
          <a:solidFill>
            <a:srgbClr val="0997B5"/>
          </a:solidFill>
        </p:spPr>
        <p:txBody>
          <a:bodyPr wrap="none">
            <a:spAutoFit/>
          </a:bodyPr>
          <a:lstStyle/>
          <a:p>
            <a:pPr defTabSz="914149"/>
            <a:r>
              <a:rPr lang="en-US" sz="2400" b="1" dirty="0">
                <a:solidFill>
                  <a:schemeClr val="bg1"/>
                </a:solidFill>
                <a:latin typeface="Calibri" panose="020F0502020204030204" pitchFamily="34" charset="0"/>
                <a:ea typeface="Helvetica Regular" charset="0"/>
                <a:cs typeface="Helvetica Regular" charset="0"/>
              </a:rPr>
              <a:t>BV: BUSINESS VOLUME    </a:t>
            </a:r>
          </a:p>
        </p:txBody>
      </p:sp>
      <p:grpSp>
        <p:nvGrpSpPr>
          <p:cNvPr id="54" name="Group 53">
            <a:extLst>
              <a:ext uri="{FF2B5EF4-FFF2-40B4-BE49-F238E27FC236}">
                <a16:creationId xmlns:a16="http://schemas.microsoft.com/office/drawing/2014/main" id="{BAD94F92-DCF1-9C4B-BEBA-3527CAB41D2C}"/>
              </a:ext>
            </a:extLst>
          </p:cNvPr>
          <p:cNvGrpSpPr/>
          <p:nvPr/>
        </p:nvGrpSpPr>
        <p:grpSpPr>
          <a:xfrm>
            <a:off x="847428" y="3821108"/>
            <a:ext cx="263457" cy="209012"/>
            <a:chOff x="885170" y="4839829"/>
            <a:chExt cx="297678" cy="236161"/>
          </a:xfrm>
        </p:grpSpPr>
        <p:sp>
          <p:nvSpPr>
            <p:cNvPr id="55" name="Rectangle 54">
              <a:extLst>
                <a:ext uri="{FF2B5EF4-FFF2-40B4-BE49-F238E27FC236}">
                  <a16:creationId xmlns:a16="http://schemas.microsoft.com/office/drawing/2014/main" id="{44CE26F3-A16F-394F-B71D-4D1DBCFC8574}"/>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7E05EC52-9582-5549-81A7-5E90E280FEF6}"/>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57" name="Group 56">
            <a:extLst>
              <a:ext uri="{FF2B5EF4-FFF2-40B4-BE49-F238E27FC236}">
                <a16:creationId xmlns:a16="http://schemas.microsoft.com/office/drawing/2014/main" id="{EA181E50-EE5F-BF42-848A-20AAC4219119}"/>
              </a:ext>
            </a:extLst>
          </p:cNvPr>
          <p:cNvGrpSpPr/>
          <p:nvPr/>
        </p:nvGrpSpPr>
        <p:grpSpPr>
          <a:xfrm>
            <a:off x="847428" y="4353543"/>
            <a:ext cx="263457" cy="209012"/>
            <a:chOff x="885170" y="4839829"/>
            <a:chExt cx="297678" cy="236161"/>
          </a:xfrm>
        </p:grpSpPr>
        <p:sp>
          <p:nvSpPr>
            <p:cNvPr id="58" name="Rectangle 57">
              <a:extLst>
                <a:ext uri="{FF2B5EF4-FFF2-40B4-BE49-F238E27FC236}">
                  <a16:creationId xmlns:a16="http://schemas.microsoft.com/office/drawing/2014/main" id="{824BC685-FE9D-DA40-B6F5-1E02C2D780F4}"/>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C8615E5F-AA7E-BD4B-B8CC-A458FD5FE052}"/>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60" name="Group 59">
            <a:extLst>
              <a:ext uri="{FF2B5EF4-FFF2-40B4-BE49-F238E27FC236}">
                <a16:creationId xmlns:a16="http://schemas.microsoft.com/office/drawing/2014/main" id="{F67BAAD2-B8DE-4C44-86EA-DDDF127FBEFD}"/>
              </a:ext>
            </a:extLst>
          </p:cNvPr>
          <p:cNvGrpSpPr/>
          <p:nvPr/>
        </p:nvGrpSpPr>
        <p:grpSpPr>
          <a:xfrm>
            <a:off x="847428" y="4897553"/>
            <a:ext cx="263457" cy="209012"/>
            <a:chOff x="885170" y="4839829"/>
            <a:chExt cx="297678" cy="236161"/>
          </a:xfrm>
        </p:grpSpPr>
        <p:sp>
          <p:nvSpPr>
            <p:cNvPr id="61" name="Rectangle 60">
              <a:extLst>
                <a:ext uri="{FF2B5EF4-FFF2-40B4-BE49-F238E27FC236}">
                  <a16:creationId xmlns:a16="http://schemas.microsoft.com/office/drawing/2014/main" id="{1B035BF0-33D9-D04C-AEEB-21700A6E4F3F}"/>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0C358630-27D6-614E-802D-F3DE714ED9B2}"/>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63" name="Group 62">
            <a:extLst>
              <a:ext uri="{FF2B5EF4-FFF2-40B4-BE49-F238E27FC236}">
                <a16:creationId xmlns:a16="http://schemas.microsoft.com/office/drawing/2014/main" id="{2108CCA5-F1B4-204E-9CFE-27CB30EFF854}"/>
              </a:ext>
            </a:extLst>
          </p:cNvPr>
          <p:cNvGrpSpPr/>
          <p:nvPr/>
        </p:nvGrpSpPr>
        <p:grpSpPr>
          <a:xfrm>
            <a:off x="847428" y="5464713"/>
            <a:ext cx="263457" cy="209012"/>
            <a:chOff x="885170" y="4839829"/>
            <a:chExt cx="297678" cy="236161"/>
          </a:xfrm>
        </p:grpSpPr>
        <p:sp>
          <p:nvSpPr>
            <p:cNvPr id="64" name="Rectangle 63">
              <a:extLst>
                <a:ext uri="{FF2B5EF4-FFF2-40B4-BE49-F238E27FC236}">
                  <a16:creationId xmlns:a16="http://schemas.microsoft.com/office/drawing/2014/main" id="{1275DFEE-853E-7D45-91C0-84AC99195EAA}"/>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AC436B46-9532-3749-8D3B-5265A21A2B70}"/>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spTree>
    <p:extLst>
      <p:ext uri="{BB962C8B-B14F-4D97-AF65-F5344CB8AC3E}">
        <p14:creationId xmlns:p14="http://schemas.microsoft.com/office/powerpoint/2010/main" val="1762030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0D7265-1AC6-D742-89D8-BE3F8491AE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39228" y="3464338"/>
            <a:ext cx="3451069" cy="2017648"/>
          </a:xfrm>
          <a:prstGeom prst="rect">
            <a:avLst/>
          </a:prstGeom>
        </p:spPr>
      </p:pic>
      <p:pic>
        <p:nvPicPr>
          <p:cNvPr id="32" name="Picture 31" descr="A group of people sitting on a bench&#13;&#10;&#13;&#10;Description automatically generated">
            <a:extLst>
              <a:ext uri="{FF2B5EF4-FFF2-40B4-BE49-F238E27FC236}">
                <a16:creationId xmlns:a16="http://schemas.microsoft.com/office/drawing/2014/main" id="{39DDB891-2B8E-5B4B-BFF2-18C2300A08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5"/>
          <a:stretch/>
        </p:blipFill>
        <p:spPr>
          <a:xfrm>
            <a:off x="6394110" y="3461404"/>
            <a:ext cx="1763843" cy="2301809"/>
          </a:xfrm>
          <a:prstGeom prst="rect">
            <a:avLst/>
          </a:prstGeom>
        </p:spPr>
      </p:pic>
      <p:pic>
        <p:nvPicPr>
          <p:cNvPr id="30" name="Picture 29" descr="A group of people posing for the camera&#13;&#10;&#13;&#10;Description automatically generated">
            <a:extLst>
              <a:ext uri="{FF2B5EF4-FFF2-40B4-BE49-F238E27FC236}">
                <a16:creationId xmlns:a16="http://schemas.microsoft.com/office/drawing/2014/main" id="{01EECF4E-8DD9-BA4F-8CE0-5CBA2E41B23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03914" y="3457592"/>
            <a:ext cx="1712928" cy="2128827"/>
          </a:xfrm>
          <a:prstGeom prst="rect">
            <a:avLst/>
          </a:prstGeom>
        </p:spPr>
      </p:pic>
      <p:sp>
        <p:nvSpPr>
          <p:cNvPr id="14" name="Rectangle 13">
            <a:extLst>
              <a:ext uri="{FF2B5EF4-FFF2-40B4-BE49-F238E27FC236}">
                <a16:creationId xmlns:a16="http://schemas.microsoft.com/office/drawing/2014/main" id="{0CA898C0-3A9E-6E4D-B75A-7B06ABB52528}"/>
              </a:ext>
            </a:extLst>
          </p:cNvPr>
          <p:cNvSpPr/>
          <p:nvPr/>
        </p:nvSpPr>
        <p:spPr>
          <a:xfrm>
            <a:off x="4629923" y="5487016"/>
            <a:ext cx="3573318"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person looking at the camera&#13;&#10;&#13;&#10;Description automatically generated">
            <a:extLst>
              <a:ext uri="{FF2B5EF4-FFF2-40B4-BE49-F238E27FC236}">
                <a16:creationId xmlns:a16="http://schemas.microsoft.com/office/drawing/2014/main" id="{9E0DD76F-1FF4-BB48-B1AF-4262788E0A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2039" y="694868"/>
            <a:ext cx="3455913" cy="2303943"/>
          </a:xfrm>
          <a:prstGeom prst="rect">
            <a:avLst/>
          </a:prstGeom>
        </p:spPr>
      </p:pic>
      <p:pic>
        <p:nvPicPr>
          <p:cNvPr id="28" name="Picture 27" descr="A person posing for a picture&#13;&#10;&#13;&#10;Description automatically generated">
            <a:extLst>
              <a:ext uri="{FF2B5EF4-FFF2-40B4-BE49-F238E27FC236}">
                <a16:creationId xmlns:a16="http://schemas.microsoft.com/office/drawing/2014/main" id="{49C3ED7F-2D1A-4448-BF0A-94F5578EF89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28262" y="695366"/>
            <a:ext cx="3455915" cy="2303943"/>
          </a:xfrm>
          <a:prstGeom prst="rect">
            <a:avLst/>
          </a:prstGeom>
        </p:spPr>
      </p:pic>
      <p:sp>
        <p:nvSpPr>
          <p:cNvPr id="16" name="Rectangle 15">
            <a:extLst>
              <a:ext uri="{FF2B5EF4-FFF2-40B4-BE49-F238E27FC236}">
                <a16:creationId xmlns:a16="http://schemas.microsoft.com/office/drawing/2014/main" id="{16AFCA01-FBE3-0548-B270-5E7689444B98}"/>
              </a:ext>
            </a:extLst>
          </p:cNvPr>
          <p:cNvSpPr/>
          <p:nvPr/>
        </p:nvSpPr>
        <p:spPr>
          <a:xfrm>
            <a:off x="8196602" y="5484501"/>
            <a:ext cx="3712721"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DE5C38D-73DF-1C45-8697-CC4C67033BC7}"/>
              </a:ext>
            </a:extLst>
          </p:cNvPr>
          <p:cNvSpPr/>
          <p:nvPr/>
        </p:nvSpPr>
        <p:spPr>
          <a:xfrm>
            <a:off x="8196366" y="2704279"/>
            <a:ext cx="3712721"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7FA92C-500A-5D4F-8F07-983FA8D5F70F}"/>
              </a:ext>
            </a:extLst>
          </p:cNvPr>
          <p:cNvSpPr/>
          <p:nvPr/>
        </p:nvSpPr>
        <p:spPr>
          <a:xfrm>
            <a:off x="4558055" y="2704279"/>
            <a:ext cx="3638311"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0CA965E-0F62-C743-ADCB-74F6EDB5E2AA}"/>
              </a:ext>
            </a:extLst>
          </p:cNvPr>
          <p:cNvSpPr/>
          <p:nvPr/>
        </p:nvSpPr>
        <p:spPr>
          <a:xfrm>
            <a:off x="782702" y="3577430"/>
            <a:ext cx="5634140" cy="1697068"/>
          </a:xfrm>
          <a:prstGeom prst="rect">
            <a:avLst/>
          </a:prstGeom>
        </p:spPr>
        <p:txBody>
          <a:bodyPr wrap="square">
            <a:spAutoFit/>
          </a:bodyPr>
          <a:lstStyle/>
          <a:p>
            <a:pPr marL="342900" indent="-34290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Cosmetics</a:t>
            </a:r>
          </a:p>
          <a:p>
            <a:pPr marL="342900" indent="-34290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Personal Care</a:t>
            </a:r>
          </a:p>
          <a:p>
            <a:pPr marL="342900" indent="-34290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Skincare</a:t>
            </a:r>
          </a:p>
        </p:txBody>
      </p:sp>
      <p:sp>
        <p:nvSpPr>
          <p:cNvPr id="23" name="Rectangle 22">
            <a:extLst>
              <a:ext uri="{FF2B5EF4-FFF2-40B4-BE49-F238E27FC236}">
                <a16:creationId xmlns:a16="http://schemas.microsoft.com/office/drawing/2014/main" id="{474F1BB4-C8AF-E849-A058-998EDDFD779E}"/>
              </a:ext>
            </a:extLst>
          </p:cNvPr>
          <p:cNvSpPr/>
          <p:nvPr/>
        </p:nvSpPr>
        <p:spPr>
          <a:xfrm>
            <a:off x="782703" y="574411"/>
            <a:ext cx="5730978"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Step TWO: create</a:t>
            </a:r>
          </a:p>
        </p:txBody>
      </p:sp>
      <p:pic>
        <p:nvPicPr>
          <p:cNvPr id="24" name="Picture 23">
            <a:extLst>
              <a:ext uri="{FF2B5EF4-FFF2-40B4-BE49-F238E27FC236}">
                <a16:creationId xmlns:a16="http://schemas.microsoft.com/office/drawing/2014/main" id="{FE95EE9E-3F3C-6B44-BC3F-C0A175B365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25" name="Straight Connector 24">
            <a:extLst>
              <a:ext uri="{FF2B5EF4-FFF2-40B4-BE49-F238E27FC236}">
                <a16:creationId xmlns:a16="http://schemas.microsoft.com/office/drawing/2014/main" id="{DCBE0359-FD44-2C4E-99C4-5D14A7B052BC}"/>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pic>
        <p:nvPicPr>
          <p:cNvPr id="3" name="Picture 2" descr="A close up of a sign&#13;&#10;&#13;&#10;Description automatically generated">
            <a:extLst>
              <a:ext uri="{FF2B5EF4-FFF2-40B4-BE49-F238E27FC236}">
                <a16:creationId xmlns:a16="http://schemas.microsoft.com/office/drawing/2014/main" id="{7AB421D8-3CF6-EF41-8480-E8D43D27B51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72996" y="2840858"/>
            <a:ext cx="1380958" cy="278253"/>
          </a:xfrm>
          <a:prstGeom prst="rect">
            <a:avLst/>
          </a:prstGeom>
        </p:spPr>
      </p:pic>
      <p:pic>
        <p:nvPicPr>
          <p:cNvPr id="5" name="Picture 4" descr="A close up of a sign&#13;&#10;&#13;&#10;Description automatically generated">
            <a:extLst>
              <a:ext uri="{FF2B5EF4-FFF2-40B4-BE49-F238E27FC236}">
                <a16:creationId xmlns:a16="http://schemas.microsoft.com/office/drawing/2014/main" id="{697EEEB5-9A93-9449-9E38-37A5F876115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93332" y="5650307"/>
            <a:ext cx="951427" cy="274235"/>
          </a:xfrm>
          <a:prstGeom prst="rect">
            <a:avLst/>
          </a:prstGeom>
        </p:spPr>
      </p:pic>
      <p:pic>
        <p:nvPicPr>
          <p:cNvPr id="8" name="Picture 7" descr="A close up of a logo&#13;&#10;&#13;&#10;Description automatically generated">
            <a:extLst>
              <a:ext uri="{FF2B5EF4-FFF2-40B4-BE49-F238E27FC236}">
                <a16:creationId xmlns:a16="http://schemas.microsoft.com/office/drawing/2014/main" id="{267FD84D-2A3E-324A-AA39-4C090F5DE0F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112673" y="2778206"/>
            <a:ext cx="1019959" cy="430913"/>
          </a:xfrm>
          <a:prstGeom prst="rect">
            <a:avLst/>
          </a:prstGeom>
        </p:spPr>
      </p:pic>
      <p:pic>
        <p:nvPicPr>
          <p:cNvPr id="39" name="Picture 38">
            <a:extLst>
              <a:ext uri="{FF2B5EF4-FFF2-40B4-BE49-F238E27FC236}">
                <a16:creationId xmlns:a16="http://schemas.microsoft.com/office/drawing/2014/main" id="{11B8B3AF-899C-A847-8D5D-EF35D4022CD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19353" y="1782435"/>
            <a:ext cx="395381" cy="1427635"/>
          </a:xfrm>
          <a:prstGeom prst="rect">
            <a:avLst/>
          </a:prstGeom>
        </p:spPr>
      </p:pic>
      <p:pic>
        <p:nvPicPr>
          <p:cNvPr id="37" name="Picture 36">
            <a:extLst>
              <a:ext uri="{FF2B5EF4-FFF2-40B4-BE49-F238E27FC236}">
                <a16:creationId xmlns:a16="http://schemas.microsoft.com/office/drawing/2014/main" id="{FB6E6B36-E8C9-6A40-88BE-D4E10CF7D71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16200000">
            <a:off x="5298011" y="2472710"/>
            <a:ext cx="1068877" cy="374779"/>
          </a:xfrm>
          <a:prstGeom prst="rect">
            <a:avLst/>
          </a:prstGeom>
        </p:spPr>
      </p:pic>
      <p:pic>
        <p:nvPicPr>
          <p:cNvPr id="40" name="Picture 39">
            <a:extLst>
              <a:ext uri="{FF2B5EF4-FFF2-40B4-BE49-F238E27FC236}">
                <a16:creationId xmlns:a16="http://schemas.microsoft.com/office/drawing/2014/main" id="{EE462517-678C-9844-AF9C-D7B273925C2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825425" y="2132192"/>
            <a:ext cx="363108" cy="1064158"/>
          </a:xfrm>
          <a:prstGeom prst="rect">
            <a:avLst/>
          </a:prstGeom>
        </p:spPr>
      </p:pic>
      <p:pic>
        <p:nvPicPr>
          <p:cNvPr id="42" name="Picture 41">
            <a:extLst>
              <a:ext uri="{FF2B5EF4-FFF2-40B4-BE49-F238E27FC236}">
                <a16:creationId xmlns:a16="http://schemas.microsoft.com/office/drawing/2014/main" id="{D278EAE4-92AD-F64A-B98C-635D641DBCA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543735" y="1573078"/>
            <a:ext cx="391039" cy="1624316"/>
          </a:xfrm>
          <a:prstGeom prst="rect">
            <a:avLst/>
          </a:prstGeom>
        </p:spPr>
      </p:pic>
      <p:pic>
        <p:nvPicPr>
          <p:cNvPr id="43" name="Picture 42">
            <a:extLst>
              <a:ext uri="{FF2B5EF4-FFF2-40B4-BE49-F238E27FC236}">
                <a16:creationId xmlns:a16="http://schemas.microsoft.com/office/drawing/2014/main" id="{2F7536B2-0F61-2A4F-BAA5-9F6CE3224AC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947014" y="1836549"/>
            <a:ext cx="342474" cy="1365772"/>
          </a:xfrm>
          <a:prstGeom prst="rect">
            <a:avLst/>
          </a:prstGeom>
        </p:spPr>
      </p:pic>
      <p:pic>
        <p:nvPicPr>
          <p:cNvPr id="47" name="Picture 46" descr="A picture containing toiletry, sitting, indoor&#13;&#10;&#13;&#10;Description automatically generated">
            <a:extLst>
              <a:ext uri="{FF2B5EF4-FFF2-40B4-BE49-F238E27FC236}">
                <a16:creationId xmlns:a16="http://schemas.microsoft.com/office/drawing/2014/main" id="{C439BB76-DDE4-0B45-B1B1-5C7C202BA6ED}"/>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281695" y="4919929"/>
            <a:ext cx="961233" cy="1441034"/>
          </a:xfrm>
          <a:prstGeom prst="rect">
            <a:avLst/>
          </a:prstGeom>
        </p:spPr>
      </p:pic>
      <p:pic>
        <p:nvPicPr>
          <p:cNvPr id="49" name="Picture 48" descr="A picture containing toiletry, sitting&#13;&#10;&#13;&#10;Description automatically generated">
            <a:extLst>
              <a:ext uri="{FF2B5EF4-FFF2-40B4-BE49-F238E27FC236}">
                <a16:creationId xmlns:a16="http://schemas.microsoft.com/office/drawing/2014/main" id="{B0DE9763-0924-F841-B9B6-3427CEA86B17}"/>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538367" y="4868171"/>
            <a:ext cx="992142" cy="1487371"/>
          </a:xfrm>
          <a:prstGeom prst="rect">
            <a:avLst/>
          </a:prstGeom>
        </p:spPr>
      </p:pic>
      <p:sp>
        <p:nvSpPr>
          <p:cNvPr id="38" name="Rectangle 37">
            <a:extLst>
              <a:ext uri="{FF2B5EF4-FFF2-40B4-BE49-F238E27FC236}">
                <a16:creationId xmlns:a16="http://schemas.microsoft.com/office/drawing/2014/main" id="{912A95EF-E1C1-0840-B65C-DD76FA8660CF}"/>
              </a:ext>
            </a:extLst>
          </p:cNvPr>
          <p:cNvSpPr/>
          <p:nvPr/>
        </p:nvSpPr>
        <p:spPr>
          <a:xfrm>
            <a:off x="799179" y="1993018"/>
            <a:ext cx="3318243" cy="1569660"/>
          </a:xfrm>
          <a:prstGeom prst="rect">
            <a:avLst/>
          </a:prstGeom>
          <a:solidFill>
            <a:schemeClr val="bg1"/>
          </a:solidFill>
        </p:spPr>
        <p:txBody>
          <a:bodyPr wrap="square">
            <a:spAutoFit/>
          </a:bodyPr>
          <a:lstStyle/>
          <a:p>
            <a:pPr defTabSz="914149"/>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BV is the point value assigned to exclusive products to calculate commissions.</a:t>
            </a:r>
          </a:p>
        </p:txBody>
      </p:sp>
      <p:sp>
        <p:nvSpPr>
          <p:cNvPr id="41" name="Rectangle 40">
            <a:extLst>
              <a:ext uri="{FF2B5EF4-FFF2-40B4-BE49-F238E27FC236}">
                <a16:creationId xmlns:a16="http://schemas.microsoft.com/office/drawing/2014/main" id="{1FD754F3-1957-4747-BA90-600D104CD8F0}"/>
              </a:ext>
            </a:extLst>
          </p:cNvPr>
          <p:cNvSpPr/>
          <p:nvPr/>
        </p:nvSpPr>
        <p:spPr>
          <a:xfrm>
            <a:off x="798018" y="1400856"/>
            <a:ext cx="3395097" cy="461665"/>
          </a:xfrm>
          <a:prstGeom prst="rect">
            <a:avLst/>
          </a:prstGeom>
          <a:solidFill>
            <a:srgbClr val="0997B5"/>
          </a:solidFill>
        </p:spPr>
        <p:txBody>
          <a:bodyPr wrap="none">
            <a:spAutoFit/>
          </a:bodyPr>
          <a:lstStyle/>
          <a:p>
            <a:pPr defTabSz="914149"/>
            <a:r>
              <a:rPr lang="en-US" sz="2400" b="1" dirty="0">
                <a:solidFill>
                  <a:schemeClr val="bg1"/>
                </a:solidFill>
                <a:latin typeface="Calibri" panose="020F0502020204030204" pitchFamily="34" charset="0"/>
                <a:ea typeface="Helvetica Regular" charset="0"/>
                <a:cs typeface="Helvetica Regular" charset="0"/>
              </a:rPr>
              <a:t>BV: BUSINESS VOLUME    </a:t>
            </a:r>
          </a:p>
        </p:txBody>
      </p:sp>
      <p:sp>
        <p:nvSpPr>
          <p:cNvPr id="45" name="Rectangle 44">
            <a:extLst>
              <a:ext uri="{FF2B5EF4-FFF2-40B4-BE49-F238E27FC236}">
                <a16:creationId xmlns:a16="http://schemas.microsoft.com/office/drawing/2014/main" id="{924D933F-1B95-D14F-8AA7-AAF1E1BFEB2C}"/>
              </a:ext>
            </a:extLst>
          </p:cNvPr>
          <p:cNvSpPr/>
          <p:nvPr/>
        </p:nvSpPr>
        <p:spPr>
          <a:xfrm>
            <a:off x="8196366" y="5472879"/>
            <a:ext cx="3712721"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618CFA2-F9A3-C346-93AB-75BBA94DC027}"/>
              </a:ext>
            </a:extLst>
          </p:cNvPr>
          <p:cNvSpPr/>
          <p:nvPr/>
        </p:nvSpPr>
        <p:spPr>
          <a:xfrm>
            <a:off x="6406585" y="3429000"/>
            <a:ext cx="58927" cy="2043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id="{334B0C97-2C21-0547-8F11-BAE71A0AFBD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339792" y="4991685"/>
            <a:ext cx="428124" cy="1032739"/>
          </a:xfrm>
          <a:prstGeom prst="rect">
            <a:avLst/>
          </a:prstGeom>
        </p:spPr>
      </p:pic>
      <p:pic>
        <p:nvPicPr>
          <p:cNvPr id="54" name="Picture 53">
            <a:extLst>
              <a:ext uri="{FF2B5EF4-FFF2-40B4-BE49-F238E27FC236}">
                <a16:creationId xmlns:a16="http://schemas.microsoft.com/office/drawing/2014/main" id="{447887EB-29E6-CE44-9015-F585766110C7}"/>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701516" y="5223962"/>
            <a:ext cx="241659" cy="799232"/>
          </a:xfrm>
          <a:prstGeom prst="rect">
            <a:avLst/>
          </a:prstGeom>
        </p:spPr>
      </p:pic>
      <p:grpSp>
        <p:nvGrpSpPr>
          <p:cNvPr id="15" name="Group 14">
            <a:extLst>
              <a:ext uri="{FF2B5EF4-FFF2-40B4-BE49-F238E27FC236}">
                <a16:creationId xmlns:a16="http://schemas.microsoft.com/office/drawing/2014/main" id="{68A82841-A8AE-9F4C-A35E-0DBCA739450F}"/>
              </a:ext>
            </a:extLst>
          </p:cNvPr>
          <p:cNvGrpSpPr/>
          <p:nvPr/>
        </p:nvGrpSpPr>
        <p:grpSpPr>
          <a:xfrm>
            <a:off x="10220172" y="5008222"/>
            <a:ext cx="1011196" cy="1011196"/>
            <a:chOff x="10271360" y="4881480"/>
            <a:chExt cx="1137938" cy="1137938"/>
          </a:xfrm>
        </p:grpSpPr>
        <p:sp>
          <p:nvSpPr>
            <p:cNvPr id="12" name="Rectangle 11">
              <a:extLst>
                <a:ext uri="{FF2B5EF4-FFF2-40B4-BE49-F238E27FC236}">
                  <a16:creationId xmlns:a16="http://schemas.microsoft.com/office/drawing/2014/main" id="{F3DD502E-15E3-F649-A257-FABE25257DF4}"/>
                </a:ext>
              </a:extLst>
            </p:cNvPr>
            <p:cNvSpPr/>
            <p:nvPr/>
          </p:nvSpPr>
          <p:spPr>
            <a:xfrm>
              <a:off x="10271360" y="4919929"/>
              <a:ext cx="1137938" cy="1046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2B6B3AC-36D4-7440-ABBF-254F9EB56021}"/>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271360" y="4881480"/>
              <a:ext cx="1137938" cy="1137938"/>
            </a:xfrm>
            <a:prstGeom prst="rect">
              <a:avLst/>
            </a:prstGeom>
          </p:spPr>
        </p:pic>
      </p:grpSp>
      <p:pic>
        <p:nvPicPr>
          <p:cNvPr id="18" name="Picture 17">
            <a:extLst>
              <a:ext uri="{FF2B5EF4-FFF2-40B4-BE49-F238E27FC236}">
                <a16:creationId xmlns:a16="http://schemas.microsoft.com/office/drawing/2014/main" id="{4D91D688-DC38-6843-A488-82AEBFA49F9C}"/>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8382800" y="4517609"/>
            <a:ext cx="781340" cy="1534626"/>
          </a:xfrm>
          <a:prstGeom prst="rect">
            <a:avLst/>
          </a:prstGeom>
        </p:spPr>
      </p:pic>
      <p:pic>
        <p:nvPicPr>
          <p:cNvPr id="21" name="Picture 20">
            <a:extLst>
              <a:ext uri="{FF2B5EF4-FFF2-40B4-BE49-F238E27FC236}">
                <a16:creationId xmlns:a16="http://schemas.microsoft.com/office/drawing/2014/main" id="{571F8686-B8D6-524E-88D0-35AF573964F9}"/>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8745770" y="4890495"/>
            <a:ext cx="1219105" cy="1219105"/>
          </a:xfrm>
          <a:prstGeom prst="rect">
            <a:avLst/>
          </a:prstGeom>
        </p:spPr>
      </p:pic>
      <p:pic>
        <p:nvPicPr>
          <p:cNvPr id="10" name="Picture 9" descr="A picture containing object&#13;&#10;&#13;&#10;Description automatically generated">
            <a:extLst>
              <a:ext uri="{FF2B5EF4-FFF2-40B4-BE49-F238E27FC236}">
                <a16:creationId xmlns:a16="http://schemas.microsoft.com/office/drawing/2014/main" id="{CD84847D-3B93-984C-A885-8D4D43AF60DD}"/>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055588" y="5574695"/>
            <a:ext cx="1024654" cy="512327"/>
          </a:xfrm>
          <a:prstGeom prst="rect">
            <a:avLst/>
          </a:prstGeom>
        </p:spPr>
      </p:pic>
      <p:grpSp>
        <p:nvGrpSpPr>
          <p:cNvPr id="58" name="Group 57">
            <a:extLst>
              <a:ext uri="{FF2B5EF4-FFF2-40B4-BE49-F238E27FC236}">
                <a16:creationId xmlns:a16="http://schemas.microsoft.com/office/drawing/2014/main" id="{71AE4E75-7820-3649-909A-CF0DAF7E262B}"/>
              </a:ext>
            </a:extLst>
          </p:cNvPr>
          <p:cNvGrpSpPr/>
          <p:nvPr/>
        </p:nvGrpSpPr>
        <p:grpSpPr>
          <a:xfrm>
            <a:off x="798018" y="3826851"/>
            <a:ext cx="263457" cy="209012"/>
            <a:chOff x="885170" y="4839829"/>
            <a:chExt cx="297678" cy="236161"/>
          </a:xfrm>
        </p:grpSpPr>
        <p:sp>
          <p:nvSpPr>
            <p:cNvPr id="59" name="Rectangle 58">
              <a:extLst>
                <a:ext uri="{FF2B5EF4-FFF2-40B4-BE49-F238E27FC236}">
                  <a16:creationId xmlns:a16="http://schemas.microsoft.com/office/drawing/2014/main" id="{90B9C1A5-4DFE-A84C-9EAF-AAE2E31B947E}"/>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DBE40CA1-BD34-E14F-A184-6FE780C1FE11}"/>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61" name="Group 60">
            <a:extLst>
              <a:ext uri="{FF2B5EF4-FFF2-40B4-BE49-F238E27FC236}">
                <a16:creationId xmlns:a16="http://schemas.microsoft.com/office/drawing/2014/main" id="{2EA670FE-4F84-BD43-8199-1E98F1CC56BC}"/>
              </a:ext>
            </a:extLst>
          </p:cNvPr>
          <p:cNvGrpSpPr/>
          <p:nvPr/>
        </p:nvGrpSpPr>
        <p:grpSpPr>
          <a:xfrm>
            <a:off x="798018" y="4359286"/>
            <a:ext cx="263457" cy="209012"/>
            <a:chOff x="885170" y="4839829"/>
            <a:chExt cx="297678" cy="236161"/>
          </a:xfrm>
        </p:grpSpPr>
        <p:sp>
          <p:nvSpPr>
            <p:cNvPr id="62" name="Rectangle 61">
              <a:extLst>
                <a:ext uri="{FF2B5EF4-FFF2-40B4-BE49-F238E27FC236}">
                  <a16:creationId xmlns:a16="http://schemas.microsoft.com/office/drawing/2014/main" id="{B77B9D67-808E-2446-B32E-7E47C1A0A030}"/>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a:extLst>
                <a:ext uri="{FF2B5EF4-FFF2-40B4-BE49-F238E27FC236}">
                  <a16:creationId xmlns:a16="http://schemas.microsoft.com/office/drawing/2014/main" id="{E24B6FC2-5510-244A-BA25-031941A02B28}"/>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64" name="Group 63">
            <a:extLst>
              <a:ext uri="{FF2B5EF4-FFF2-40B4-BE49-F238E27FC236}">
                <a16:creationId xmlns:a16="http://schemas.microsoft.com/office/drawing/2014/main" id="{39C8CBF1-CCDA-3B4F-87B7-1479D78ADD22}"/>
              </a:ext>
            </a:extLst>
          </p:cNvPr>
          <p:cNvGrpSpPr/>
          <p:nvPr/>
        </p:nvGrpSpPr>
        <p:grpSpPr>
          <a:xfrm>
            <a:off x="798018" y="4926445"/>
            <a:ext cx="263457" cy="209012"/>
            <a:chOff x="885170" y="4839829"/>
            <a:chExt cx="297678" cy="236161"/>
          </a:xfrm>
        </p:grpSpPr>
        <p:sp>
          <p:nvSpPr>
            <p:cNvPr id="65" name="Rectangle 64">
              <a:extLst>
                <a:ext uri="{FF2B5EF4-FFF2-40B4-BE49-F238E27FC236}">
                  <a16:creationId xmlns:a16="http://schemas.microsoft.com/office/drawing/2014/main" id="{20063FDE-18DA-AF48-B7D8-FA72A49FC149}"/>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a:extLst>
                <a:ext uri="{FF2B5EF4-FFF2-40B4-BE49-F238E27FC236}">
                  <a16:creationId xmlns:a16="http://schemas.microsoft.com/office/drawing/2014/main" id="{72D1729F-8FBA-B14B-904C-D04913A1DA1E}"/>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spTree>
    <p:extLst>
      <p:ext uri="{BB962C8B-B14F-4D97-AF65-F5344CB8AC3E}">
        <p14:creationId xmlns:p14="http://schemas.microsoft.com/office/powerpoint/2010/main" val="3788514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4B83916-F791-AA41-B8EC-C7D028B0BB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826"/>
          <a:stretch/>
        </p:blipFill>
        <p:spPr>
          <a:xfrm flipH="1">
            <a:off x="1901454" y="0"/>
            <a:ext cx="10290546" cy="6858000"/>
          </a:xfrm>
          <a:prstGeom prst="rect">
            <a:avLst/>
          </a:prstGeom>
        </p:spPr>
      </p:pic>
      <p:pic>
        <p:nvPicPr>
          <p:cNvPr id="3" name="Picture 2">
            <a:extLst>
              <a:ext uri="{FF2B5EF4-FFF2-40B4-BE49-F238E27FC236}">
                <a16:creationId xmlns:a16="http://schemas.microsoft.com/office/drawing/2014/main" id="{649AB642-00DF-2A40-B723-66E8D2CD14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sp>
        <p:nvSpPr>
          <p:cNvPr id="7" name="Rectangle 6">
            <a:extLst>
              <a:ext uri="{FF2B5EF4-FFF2-40B4-BE49-F238E27FC236}">
                <a16:creationId xmlns:a16="http://schemas.microsoft.com/office/drawing/2014/main" id="{FA62609E-8263-2C4F-9407-CCAF03B26E78}"/>
              </a:ext>
            </a:extLst>
          </p:cNvPr>
          <p:cNvSpPr/>
          <p:nvPr/>
        </p:nvSpPr>
        <p:spPr>
          <a:xfrm>
            <a:off x="800107" y="557478"/>
            <a:ext cx="6938421"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Calibri" panose="020F0502020204030204" pitchFamily="34" charset="0"/>
              </a:rPr>
              <a:t>Market America | SHOP•COM</a:t>
            </a:r>
          </a:p>
        </p:txBody>
      </p:sp>
      <p:sp>
        <p:nvSpPr>
          <p:cNvPr id="11" name="Rectangle 10">
            <a:extLst>
              <a:ext uri="{FF2B5EF4-FFF2-40B4-BE49-F238E27FC236}">
                <a16:creationId xmlns:a16="http://schemas.microsoft.com/office/drawing/2014/main" id="{33E06F6E-2D40-FA41-A170-F28DD1177E55}"/>
              </a:ext>
            </a:extLst>
          </p:cNvPr>
          <p:cNvSpPr/>
          <p:nvPr/>
        </p:nvSpPr>
        <p:spPr>
          <a:xfrm>
            <a:off x="800106" y="1506962"/>
            <a:ext cx="5295893" cy="4154984"/>
          </a:xfrm>
          <a:prstGeom prst="rect">
            <a:avLst/>
          </a:prstGeom>
        </p:spPr>
        <p:txBody>
          <a:bodyPr wrap="square">
            <a:spAutoFit/>
          </a:bodyPr>
          <a:lstStyle/>
          <a:p>
            <a:pPr defTabSz="914149"/>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Market America | SHOP•COM provides a system for entrepreneurs to create an </a:t>
            </a:r>
            <a:r>
              <a:rPr lang="en-US" sz="2400" b="1" dirty="0">
                <a:solidFill>
                  <a:schemeClr val="bg2">
                    <a:lumMod val="50000"/>
                  </a:schemeClr>
                </a:solidFill>
                <a:latin typeface="Calibri" panose="020F0502020204030204" pitchFamily="34" charset="0"/>
                <a:ea typeface="Helvetica Regular" charset="0"/>
                <a:cs typeface="Helvetica Regular" charset="0"/>
              </a:rPr>
              <a:t>ongoing</a:t>
            </a:r>
            <a:r>
              <a:rPr lang="en-US" sz="2400" dirty="0">
                <a:solidFill>
                  <a:schemeClr val="bg2">
                    <a:lumMod val="50000"/>
                  </a:schemeClr>
                </a:solidFill>
                <a:latin typeface="Calibri Light" panose="020F0302020204030204" pitchFamily="34" charset="0"/>
                <a:ea typeface="Helvetica Regular" charset="0"/>
                <a:cs typeface="Helvetica Regular" charset="0"/>
              </a:rPr>
              <a:t> </a:t>
            </a: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income and become </a:t>
            </a:r>
            <a:r>
              <a:rPr lang="en-US" sz="2400" b="1" dirty="0">
                <a:solidFill>
                  <a:schemeClr val="bg2">
                    <a:lumMod val="50000"/>
                  </a:schemeClr>
                </a:solidFill>
                <a:latin typeface="Calibri" panose="020F0502020204030204" pitchFamily="34" charset="0"/>
                <a:ea typeface="Helvetica Regular" charset="0"/>
                <a:cs typeface="Helvetica Regular" charset="0"/>
              </a:rPr>
              <a:t>financially independent</a:t>
            </a:r>
            <a:r>
              <a:rPr lang="en-US" sz="2400" dirty="0">
                <a:solidFill>
                  <a:schemeClr val="bg2">
                    <a:lumMod val="50000"/>
                  </a:schemeClr>
                </a:solidFill>
                <a:latin typeface="Calibri Light" panose="020F0302020204030204" pitchFamily="34" charset="0"/>
                <a:ea typeface="Helvetica Regular" charset="0"/>
                <a:cs typeface="Helvetica Regular" charset="0"/>
              </a:rPr>
              <a:t> </a:t>
            </a: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while providing consumers worldwide with a better way to shop.</a:t>
            </a:r>
            <a:b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br>
            <a:br>
              <a:rPr lang="en-US" sz="2400" dirty="0">
                <a:solidFill>
                  <a:schemeClr val="bg2">
                    <a:lumMod val="50000"/>
                  </a:schemeClr>
                </a:solidFill>
                <a:latin typeface="Calibri Light" panose="020F0302020204030204" pitchFamily="34" charset="0"/>
                <a:ea typeface="Helvetica Regular" charset="0"/>
                <a:cs typeface="Helvetica Regular" charset="0"/>
              </a:rPr>
            </a:b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Through revolutionary technology </a:t>
            </a:r>
          </a:p>
          <a:p>
            <a:pPr defTabSz="914149"/>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and the power of people – we are creating the economy of the future.</a:t>
            </a:r>
            <a:b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br>
            <a:br>
              <a:rPr lang="en-US" sz="2400" dirty="0">
                <a:solidFill>
                  <a:schemeClr val="bg2">
                    <a:lumMod val="50000"/>
                  </a:schemeClr>
                </a:solidFill>
                <a:latin typeface="Calibri Light" panose="020F0302020204030204" pitchFamily="34" charset="0"/>
                <a:ea typeface="Helvetica Regular" charset="0"/>
                <a:cs typeface="Helvetica Regular" charset="0"/>
              </a:rPr>
            </a:br>
            <a:r>
              <a:rPr lang="en-US" sz="2400" b="1" dirty="0">
                <a:solidFill>
                  <a:schemeClr val="bg2">
                    <a:lumMod val="50000"/>
                  </a:schemeClr>
                </a:solidFill>
                <a:latin typeface="Calibri" panose="020F0502020204030204" pitchFamily="34" charset="0"/>
                <a:ea typeface="Noteworthy Light" panose="02000400000000000000" pitchFamily="2" charset="77"/>
                <a:cs typeface="Helvetica Regular" charset="0"/>
              </a:rPr>
              <a:t>We’re powered by people just like you.</a:t>
            </a:r>
            <a:endParaRPr lang="en-US" sz="2400" dirty="0">
              <a:solidFill>
                <a:schemeClr val="bg2">
                  <a:lumMod val="50000"/>
                </a:schemeClr>
              </a:solidFill>
              <a:latin typeface="Calibri Light" panose="020F0302020204030204" pitchFamily="34" charset="0"/>
              <a:ea typeface="Helvetica Regular" charset="0"/>
              <a:cs typeface="Helvetica Regular" charset="0"/>
            </a:endParaRPr>
          </a:p>
        </p:txBody>
      </p:sp>
      <p:grpSp>
        <p:nvGrpSpPr>
          <p:cNvPr id="13" name="Group 12">
            <a:extLst>
              <a:ext uri="{FF2B5EF4-FFF2-40B4-BE49-F238E27FC236}">
                <a16:creationId xmlns:a16="http://schemas.microsoft.com/office/drawing/2014/main" id="{B695ED26-4DB1-F743-90D2-7071F082DB5A}"/>
              </a:ext>
            </a:extLst>
          </p:cNvPr>
          <p:cNvGrpSpPr/>
          <p:nvPr/>
        </p:nvGrpSpPr>
        <p:grpSpPr>
          <a:xfrm>
            <a:off x="13182261" y="1506962"/>
            <a:ext cx="5314685" cy="4878225"/>
            <a:chOff x="5800194" y="1422504"/>
            <a:chExt cx="5757333" cy="5284521"/>
          </a:xfrm>
        </p:grpSpPr>
        <p:pic>
          <p:nvPicPr>
            <p:cNvPr id="5" name="Picture 4">
              <a:extLst>
                <a:ext uri="{FF2B5EF4-FFF2-40B4-BE49-F238E27FC236}">
                  <a16:creationId xmlns:a16="http://schemas.microsoft.com/office/drawing/2014/main" id="{1E98A005-0CD6-2149-8F52-92C43E84C7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4533" y="1762385"/>
              <a:ext cx="4982578" cy="2894281"/>
            </a:xfrm>
            <a:prstGeom prst="rect">
              <a:avLst/>
            </a:prstGeom>
          </p:spPr>
        </p:pic>
        <p:pic>
          <p:nvPicPr>
            <p:cNvPr id="12" name="Picture 11">
              <a:extLst>
                <a:ext uri="{FF2B5EF4-FFF2-40B4-BE49-F238E27FC236}">
                  <a16:creationId xmlns:a16="http://schemas.microsoft.com/office/drawing/2014/main" id="{BF9E88AF-B6B3-F441-9BDE-2AA59E06D03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00194" y="1422504"/>
              <a:ext cx="5757333" cy="5284521"/>
            </a:xfrm>
            <a:prstGeom prst="rect">
              <a:avLst/>
            </a:prstGeom>
          </p:spPr>
        </p:pic>
      </p:grpSp>
      <p:cxnSp>
        <p:nvCxnSpPr>
          <p:cNvPr id="14" name="Straight Connector 13">
            <a:extLst>
              <a:ext uri="{FF2B5EF4-FFF2-40B4-BE49-F238E27FC236}">
                <a16:creationId xmlns:a16="http://schemas.microsoft.com/office/drawing/2014/main" id="{D13E4075-A948-304E-A427-0697AABEEF84}"/>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64157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C96886-E0B0-3948-A0F0-EEFFCD627F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92322" y="690985"/>
            <a:ext cx="1175199" cy="2021633"/>
          </a:xfrm>
          <a:prstGeom prst="rect">
            <a:avLst/>
          </a:prstGeom>
        </p:spPr>
      </p:pic>
      <p:pic>
        <p:nvPicPr>
          <p:cNvPr id="5" name="Picture 4">
            <a:extLst>
              <a:ext uri="{FF2B5EF4-FFF2-40B4-BE49-F238E27FC236}">
                <a16:creationId xmlns:a16="http://schemas.microsoft.com/office/drawing/2014/main" id="{76C03571-ED5C-D942-A1A8-AC10D8EE4E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92322" y="3418013"/>
            <a:ext cx="3500719" cy="2084291"/>
          </a:xfrm>
          <a:prstGeom prst="rect">
            <a:avLst/>
          </a:prstGeom>
        </p:spPr>
      </p:pic>
      <p:pic>
        <p:nvPicPr>
          <p:cNvPr id="7" name="Picture 6" descr="A person sitting on a stage&#13;&#10;&#13;&#10;Description automatically generated">
            <a:extLst>
              <a:ext uri="{FF2B5EF4-FFF2-40B4-BE49-F238E27FC236}">
                <a16:creationId xmlns:a16="http://schemas.microsoft.com/office/drawing/2014/main" id="{3DB8F50B-8087-C545-90DA-528BF232E8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28264" y="690986"/>
            <a:ext cx="3466820" cy="2308324"/>
          </a:xfrm>
          <a:prstGeom prst="rect">
            <a:avLst/>
          </a:prstGeom>
        </p:spPr>
      </p:pic>
      <p:sp>
        <p:nvSpPr>
          <p:cNvPr id="16" name="Rectangle 15">
            <a:extLst>
              <a:ext uri="{FF2B5EF4-FFF2-40B4-BE49-F238E27FC236}">
                <a16:creationId xmlns:a16="http://schemas.microsoft.com/office/drawing/2014/main" id="{5BD0E287-6F9C-B541-ACE5-3776CD33D786}"/>
              </a:ext>
            </a:extLst>
          </p:cNvPr>
          <p:cNvSpPr/>
          <p:nvPr/>
        </p:nvSpPr>
        <p:spPr>
          <a:xfrm>
            <a:off x="4629922" y="5487016"/>
            <a:ext cx="3661615"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9D9DE47-734E-7F4F-AD2A-B90AB5726ECF}"/>
              </a:ext>
            </a:extLst>
          </p:cNvPr>
          <p:cNvSpPr/>
          <p:nvPr/>
        </p:nvSpPr>
        <p:spPr>
          <a:xfrm>
            <a:off x="8196603" y="5484501"/>
            <a:ext cx="3740700"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997E743-C597-9645-BE51-22C8E62ED70B}"/>
              </a:ext>
            </a:extLst>
          </p:cNvPr>
          <p:cNvSpPr/>
          <p:nvPr/>
        </p:nvSpPr>
        <p:spPr>
          <a:xfrm>
            <a:off x="8196366" y="2704279"/>
            <a:ext cx="3740937"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B9B8B90-4119-5A4F-85C1-A986648F34AA}"/>
              </a:ext>
            </a:extLst>
          </p:cNvPr>
          <p:cNvSpPr/>
          <p:nvPr/>
        </p:nvSpPr>
        <p:spPr>
          <a:xfrm>
            <a:off x="4558055" y="2704279"/>
            <a:ext cx="3733483"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E5E0F13-8283-B548-85E4-4618A37FBC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57828" y="2755031"/>
            <a:ext cx="1481168" cy="424601"/>
          </a:xfrm>
          <a:prstGeom prst="rect">
            <a:avLst/>
          </a:prstGeom>
        </p:spPr>
      </p:pic>
      <p:sp>
        <p:nvSpPr>
          <p:cNvPr id="10" name="Rectangle 9">
            <a:extLst>
              <a:ext uri="{FF2B5EF4-FFF2-40B4-BE49-F238E27FC236}">
                <a16:creationId xmlns:a16="http://schemas.microsoft.com/office/drawing/2014/main" id="{DD7A304B-4B12-0443-B74B-C74B8DD858FF}"/>
              </a:ext>
            </a:extLst>
          </p:cNvPr>
          <p:cNvSpPr/>
          <p:nvPr/>
        </p:nvSpPr>
        <p:spPr>
          <a:xfrm>
            <a:off x="782702" y="3550522"/>
            <a:ext cx="3388146" cy="2251065"/>
          </a:xfrm>
          <a:prstGeom prst="rect">
            <a:avLst/>
          </a:prstGeom>
        </p:spPr>
        <p:txBody>
          <a:bodyPr wrap="square">
            <a:spAutoFit/>
          </a:bodyPr>
          <a:lstStyle/>
          <a:p>
            <a:pPr marL="342900" indent="-34290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Home and Garden</a:t>
            </a:r>
          </a:p>
          <a:p>
            <a:pPr marL="342900" indent="-34290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Entertainment</a:t>
            </a:r>
          </a:p>
          <a:p>
            <a:pPr marL="342900" indent="-34290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Internet Services</a:t>
            </a:r>
          </a:p>
          <a:p>
            <a:pPr marL="342900" indent="-342900" defTabSz="914149">
              <a:lnSpc>
                <a:spcPct val="150000"/>
              </a:lnSpc>
              <a:buFont typeface="Arial" panose="020B0604020202020204" pitchFamily="34" charset="0"/>
              <a:buChar char="•"/>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Financial Services</a:t>
            </a:r>
          </a:p>
        </p:txBody>
      </p:sp>
      <p:pic>
        <p:nvPicPr>
          <p:cNvPr id="2" name="Picture 1">
            <a:extLst>
              <a:ext uri="{FF2B5EF4-FFF2-40B4-BE49-F238E27FC236}">
                <a16:creationId xmlns:a16="http://schemas.microsoft.com/office/drawing/2014/main" id="{E1EC03CE-8743-D948-A1EA-D5754C0571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54710" y="5569587"/>
            <a:ext cx="1465921" cy="376254"/>
          </a:xfrm>
          <a:prstGeom prst="rect">
            <a:avLst/>
          </a:prstGeom>
        </p:spPr>
      </p:pic>
      <p:sp>
        <p:nvSpPr>
          <p:cNvPr id="18" name="Rectangle 17">
            <a:extLst>
              <a:ext uri="{FF2B5EF4-FFF2-40B4-BE49-F238E27FC236}">
                <a16:creationId xmlns:a16="http://schemas.microsoft.com/office/drawing/2014/main" id="{CF285937-F54C-3543-9408-42C24A7CE9E4}"/>
              </a:ext>
            </a:extLst>
          </p:cNvPr>
          <p:cNvSpPr/>
          <p:nvPr/>
        </p:nvSpPr>
        <p:spPr>
          <a:xfrm>
            <a:off x="782703" y="574411"/>
            <a:ext cx="5730978"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Step TWO: create</a:t>
            </a:r>
          </a:p>
        </p:txBody>
      </p:sp>
      <p:pic>
        <p:nvPicPr>
          <p:cNvPr id="19" name="Picture 18">
            <a:extLst>
              <a:ext uri="{FF2B5EF4-FFF2-40B4-BE49-F238E27FC236}">
                <a16:creationId xmlns:a16="http://schemas.microsoft.com/office/drawing/2014/main" id="{9F3E22CB-E8BD-F143-847D-17EB995F21F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20" name="Straight Connector 19">
            <a:extLst>
              <a:ext uri="{FF2B5EF4-FFF2-40B4-BE49-F238E27FC236}">
                <a16:creationId xmlns:a16="http://schemas.microsoft.com/office/drawing/2014/main" id="{9C328920-95F4-BE40-A622-20FF63E0F020}"/>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E4017D0-B1DF-8B43-889B-61E38436901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399681" y="5642432"/>
            <a:ext cx="1075087" cy="159155"/>
          </a:xfrm>
          <a:prstGeom prst="rect">
            <a:avLst/>
          </a:prstGeom>
        </p:spPr>
      </p:pic>
      <p:pic>
        <p:nvPicPr>
          <p:cNvPr id="29" name="Picture 28">
            <a:extLst>
              <a:ext uri="{FF2B5EF4-FFF2-40B4-BE49-F238E27FC236}">
                <a16:creationId xmlns:a16="http://schemas.microsoft.com/office/drawing/2014/main" id="{2F79F699-FF1C-B94A-9A28-EC7338BB9AC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56249" y="5569587"/>
            <a:ext cx="1408974" cy="264887"/>
          </a:xfrm>
          <a:prstGeom prst="rect">
            <a:avLst/>
          </a:prstGeom>
        </p:spPr>
      </p:pic>
      <p:sp>
        <p:nvSpPr>
          <p:cNvPr id="30" name="Rounded Rectangle 29">
            <a:extLst>
              <a:ext uri="{FF2B5EF4-FFF2-40B4-BE49-F238E27FC236}">
                <a16:creationId xmlns:a16="http://schemas.microsoft.com/office/drawing/2014/main" id="{03319FCF-157B-EC43-A452-9120E2DBD418}"/>
              </a:ext>
            </a:extLst>
          </p:cNvPr>
          <p:cNvSpPr/>
          <p:nvPr/>
        </p:nvSpPr>
        <p:spPr>
          <a:xfrm>
            <a:off x="6827486" y="2584472"/>
            <a:ext cx="776423" cy="7380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C0ACD046-E289-9442-9079-45965CD3A19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095178" y="690986"/>
            <a:ext cx="1097863" cy="2110797"/>
          </a:xfrm>
          <a:prstGeom prst="rect">
            <a:avLst/>
          </a:prstGeom>
        </p:spPr>
      </p:pic>
      <p:pic>
        <p:nvPicPr>
          <p:cNvPr id="32" name="Picture 31">
            <a:extLst>
              <a:ext uri="{FF2B5EF4-FFF2-40B4-BE49-F238E27FC236}">
                <a16:creationId xmlns:a16="http://schemas.microsoft.com/office/drawing/2014/main" id="{328CC30C-8FEE-C541-B3EA-81D65E2143A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b="-5920"/>
          <a:stretch/>
        </p:blipFill>
        <p:spPr>
          <a:xfrm>
            <a:off x="5859788" y="690986"/>
            <a:ext cx="1270287" cy="2293971"/>
          </a:xfrm>
          <a:prstGeom prst="rect">
            <a:avLst/>
          </a:prstGeom>
        </p:spPr>
      </p:pic>
      <p:sp>
        <p:nvSpPr>
          <p:cNvPr id="33" name="Rectangle 32">
            <a:extLst>
              <a:ext uri="{FF2B5EF4-FFF2-40B4-BE49-F238E27FC236}">
                <a16:creationId xmlns:a16="http://schemas.microsoft.com/office/drawing/2014/main" id="{947567B6-4982-D543-AFF2-135FD60440FA}"/>
              </a:ext>
            </a:extLst>
          </p:cNvPr>
          <p:cNvSpPr/>
          <p:nvPr/>
        </p:nvSpPr>
        <p:spPr>
          <a:xfrm>
            <a:off x="4550323" y="2704279"/>
            <a:ext cx="3642718" cy="52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FF75710F-06CF-5A48-88E2-912CE71555D5}"/>
              </a:ext>
            </a:extLst>
          </p:cNvPr>
          <p:cNvSpPr/>
          <p:nvPr/>
        </p:nvSpPr>
        <p:spPr>
          <a:xfrm>
            <a:off x="4808763" y="2584472"/>
            <a:ext cx="3245383" cy="7380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A10F6F15-8FF4-2749-A87A-5B52A38FE8F9}"/>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22311" r="22822"/>
          <a:stretch/>
        </p:blipFill>
        <p:spPr>
          <a:xfrm>
            <a:off x="4963637" y="2688600"/>
            <a:ext cx="714276" cy="485970"/>
          </a:xfrm>
          <a:prstGeom prst="rect">
            <a:avLst/>
          </a:prstGeom>
        </p:spPr>
      </p:pic>
      <p:pic>
        <p:nvPicPr>
          <p:cNvPr id="36" name="Graphic 35">
            <a:extLst>
              <a:ext uri="{FF2B5EF4-FFF2-40B4-BE49-F238E27FC236}">
                <a16:creationId xmlns:a16="http://schemas.microsoft.com/office/drawing/2014/main" id="{594CA94C-A10B-434B-BFFE-0C7BD734DF54}"/>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052740" y="2704278"/>
            <a:ext cx="969750" cy="484875"/>
          </a:xfrm>
          <a:prstGeom prst="rect">
            <a:avLst/>
          </a:prstGeom>
        </p:spPr>
      </p:pic>
      <p:pic>
        <p:nvPicPr>
          <p:cNvPr id="37" name="Picture 36">
            <a:extLst>
              <a:ext uri="{FF2B5EF4-FFF2-40B4-BE49-F238E27FC236}">
                <a16:creationId xmlns:a16="http://schemas.microsoft.com/office/drawing/2014/main" id="{6E4B8980-3AF5-384C-B12B-609C49B5E98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959447" y="2670962"/>
            <a:ext cx="950271" cy="458638"/>
          </a:xfrm>
          <a:prstGeom prst="rect">
            <a:avLst/>
          </a:prstGeom>
        </p:spPr>
      </p:pic>
      <p:sp>
        <p:nvSpPr>
          <p:cNvPr id="39" name="Rectangle 38">
            <a:extLst>
              <a:ext uri="{FF2B5EF4-FFF2-40B4-BE49-F238E27FC236}">
                <a16:creationId xmlns:a16="http://schemas.microsoft.com/office/drawing/2014/main" id="{88DD1A63-B3AB-0B45-9E5B-0D458E636930}"/>
              </a:ext>
            </a:extLst>
          </p:cNvPr>
          <p:cNvSpPr/>
          <p:nvPr/>
        </p:nvSpPr>
        <p:spPr>
          <a:xfrm>
            <a:off x="799179" y="1993018"/>
            <a:ext cx="3318243" cy="1569660"/>
          </a:xfrm>
          <a:prstGeom prst="rect">
            <a:avLst/>
          </a:prstGeom>
          <a:solidFill>
            <a:schemeClr val="bg1"/>
          </a:solidFill>
        </p:spPr>
        <p:txBody>
          <a:bodyPr wrap="square">
            <a:spAutoFit/>
          </a:bodyPr>
          <a:lstStyle/>
          <a:p>
            <a:pPr defTabSz="914149"/>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BV is the point value assigned to exclusive products to calculate commissions.</a:t>
            </a:r>
          </a:p>
        </p:txBody>
      </p:sp>
      <p:sp>
        <p:nvSpPr>
          <p:cNvPr id="40" name="Rectangle 39">
            <a:extLst>
              <a:ext uri="{FF2B5EF4-FFF2-40B4-BE49-F238E27FC236}">
                <a16:creationId xmlns:a16="http://schemas.microsoft.com/office/drawing/2014/main" id="{DB46EE35-1500-BC43-ABD7-ADD5670B9D4E}"/>
              </a:ext>
            </a:extLst>
          </p:cNvPr>
          <p:cNvSpPr/>
          <p:nvPr/>
        </p:nvSpPr>
        <p:spPr>
          <a:xfrm>
            <a:off x="798018" y="1400856"/>
            <a:ext cx="3395097" cy="461665"/>
          </a:xfrm>
          <a:prstGeom prst="rect">
            <a:avLst/>
          </a:prstGeom>
          <a:solidFill>
            <a:srgbClr val="0997B5"/>
          </a:solidFill>
        </p:spPr>
        <p:txBody>
          <a:bodyPr wrap="none">
            <a:spAutoFit/>
          </a:bodyPr>
          <a:lstStyle/>
          <a:p>
            <a:pPr defTabSz="914149"/>
            <a:r>
              <a:rPr lang="en-US" sz="2400" b="1" dirty="0">
                <a:solidFill>
                  <a:schemeClr val="bg1"/>
                </a:solidFill>
                <a:latin typeface="Calibri" panose="020F0502020204030204" pitchFamily="34" charset="0"/>
                <a:ea typeface="Helvetica Regular" charset="0"/>
                <a:cs typeface="Helvetica Regular" charset="0"/>
              </a:rPr>
              <a:t>BV: BUSINESS VOLUME    </a:t>
            </a:r>
          </a:p>
        </p:txBody>
      </p:sp>
      <p:pic>
        <p:nvPicPr>
          <p:cNvPr id="21" name="Picture 20">
            <a:extLst>
              <a:ext uri="{FF2B5EF4-FFF2-40B4-BE49-F238E27FC236}">
                <a16:creationId xmlns:a16="http://schemas.microsoft.com/office/drawing/2014/main" id="{EA8BE401-A01A-A243-B713-12868C1E96C9}"/>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8328265" y="3436716"/>
            <a:ext cx="3466820" cy="2055771"/>
          </a:xfrm>
          <a:prstGeom prst="rect">
            <a:avLst/>
          </a:prstGeom>
        </p:spPr>
      </p:pic>
      <p:grpSp>
        <p:nvGrpSpPr>
          <p:cNvPr id="71" name="Group 70">
            <a:extLst>
              <a:ext uri="{FF2B5EF4-FFF2-40B4-BE49-F238E27FC236}">
                <a16:creationId xmlns:a16="http://schemas.microsoft.com/office/drawing/2014/main" id="{F4E1A3F0-D9FB-AF4F-84F4-2B52FF025F9A}"/>
              </a:ext>
            </a:extLst>
          </p:cNvPr>
          <p:cNvGrpSpPr/>
          <p:nvPr/>
        </p:nvGrpSpPr>
        <p:grpSpPr>
          <a:xfrm>
            <a:off x="847428" y="3821108"/>
            <a:ext cx="263457" cy="209012"/>
            <a:chOff x="885170" y="4839829"/>
            <a:chExt cx="297678" cy="236161"/>
          </a:xfrm>
        </p:grpSpPr>
        <p:sp>
          <p:nvSpPr>
            <p:cNvPr id="72" name="Rectangle 71">
              <a:extLst>
                <a:ext uri="{FF2B5EF4-FFF2-40B4-BE49-F238E27FC236}">
                  <a16:creationId xmlns:a16="http://schemas.microsoft.com/office/drawing/2014/main" id="{98566183-05F7-1D4E-9CB2-585E2B4B1FD3}"/>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7689AE08-D17F-5F43-ACA4-31CA848B3E4B}"/>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74" name="Group 73">
            <a:extLst>
              <a:ext uri="{FF2B5EF4-FFF2-40B4-BE49-F238E27FC236}">
                <a16:creationId xmlns:a16="http://schemas.microsoft.com/office/drawing/2014/main" id="{30566F7D-C3FA-7041-B0A6-CC3A2F2FDDBA}"/>
              </a:ext>
            </a:extLst>
          </p:cNvPr>
          <p:cNvGrpSpPr/>
          <p:nvPr/>
        </p:nvGrpSpPr>
        <p:grpSpPr>
          <a:xfrm>
            <a:off x="847428" y="4353543"/>
            <a:ext cx="263457" cy="209012"/>
            <a:chOff x="885170" y="4839829"/>
            <a:chExt cx="297678" cy="236161"/>
          </a:xfrm>
        </p:grpSpPr>
        <p:sp>
          <p:nvSpPr>
            <p:cNvPr id="75" name="Rectangle 74">
              <a:extLst>
                <a:ext uri="{FF2B5EF4-FFF2-40B4-BE49-F238E27FC236}">
                  <a16:creationId xmlns:a16="http://schemas.microsoft.com/office/drawing/2014/main" id="{C9761F2E-939A-D644-A008-08ADE597DD09}"/>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226E67A4-A1D4-CE48-8D00-8C9E54DBF817}"/>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77" name="Group 76">
            <a:extLst>
              <a:ext uri="{FF2B5EF4-FFF2-40B4-BE49-F238E27FC236}">
                <a16:creationId xmlns:a16="http://schemas.microsoft.com/office/drawing/2014/main" id="{00A85687-D4F3-6141-A802-F0C527408254}"/>
              </a:ext>
            </a:extLst>
          </p:cNvPr>
          <p:cNvGrpSpPr/>
          <p:nvPr/>
        </p:nvGrpSpPr>
        <p:grpSpPr>
          <a:xfrm>
            <a:off x="847428" y="4897553"/>
            <a:ext cx="263457" cy="209012"/>
            <a:chOff x="885170" y="4839829"/>
            <a:chExt cx="297678" cy="236161"/>
          </a:xfrm>
        </p:grpSpPr>
        <p:sp>
          <p:nvSpPr>
            <p:cNvPr id="78" name="Rectangle 77">
              <a:extLst>
                <a:ext uri="{FF2B5EF4-FFF2-40B4-BE49-F238E27FC236}">
                  <a16:creationId xmlns:a16="http://schemas.microsoft.com/office/drawing/2014/main" id="{CE445F2E-E118-4542-B2A8-14CC9DD30C87}"/>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a:extLst>
                <a:ext uri="{FF2B5EF4-FFF2-40B4-BE49-F238E27FC236}">
                  <a16:creationId xmlns:a16="http://schemas.microsoft.com/office/drawing/2014/main" id="{3C50E377-5C34-C748-A25E-9FFED9838A4D}"/>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80" name="Group 79">
            <a:extLst>
              <a:ext uri="{FF2B5EF4-FFF2-40B4-BE49-F238E27FC236}">
                <a16:creationId xmlns:a16="http://schemas.microsoft.com/office/drawing/2014/main" id="{331AA292-9396-844B-98FD-CBBAE6BA3967}"/>
              </a:ext>
            </a:extLst>
          </p:cNvPr>
          <p:cNvGrpSpPr/>
          <p:nvPr/>
        </p:nvGrpSpPr>
        <p:grpSpPr>
          <a:xfrm>
            <a:off x="847428" y="5464713"/>
            <a:ext cx="263457" cy="209012"/>
            <a:chOff x="885170" y="4839829"/>
            <a:chExt cx="297678" cy="236161"/>
          </a:xfrm>
        </p:grpSpPr>
        <p:sp>
          <p:nvSpPr>
            <p:cNvPr id="81" name="Rectangle 80">
              <a:extLst>
                <a:ext uri="{FF2B5EF4-FFF2-40B4-BE49-F238E27FC236}">
                  <a16:creationId xmlns:a16="http://schemas.microsoft.com/office/drawing/2014/main" id="{FB3CCF78-6027-DA4D-B793-82A7F6547463}"/>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81">
              <a:extLst>
                <a:ext uri="{FF2B5EF4-FFF2-40B4-BE49-F238E27FC236}">
                  <a16:creationId xmlns:a16="http://schemas.microsoft.com/office/drawing/2014/main" id="{36EF46E3-EB05-874B-8F64-A4B05524FC6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spTree>
    <p:extLst>
      <p:ext uri="{BB962C8B-B14F-4D97-AF65-F5344CB8AC3E}">
        <p14:creationId xmlns:p14="http://schemas.microsoft.com/office/powerpoint/2010/main" val="3502450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1C3187A3-5CB2-0A49-A6E5-3A42E7E6D3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6423" y="3767755"/>
            <a:ext cx="872351" cy="504421"/>
          </a:xfrm>
          <a:prstGeom prst="rect">
            <a:avLst/>
          </a:prstGeom>
        </p:spPr>
      </p:pic>
      <p:sp>
        <p:nvSpPr>
          <p:cNvPr id="88" name="Rectangle 87">
            <a:extLst>
              <a:ext uri="{FF2B5EF4-FFF2-40B4-BE49-F238E27FC236}">
                <a16:creationId xmlns:a16="http://schemas.microsoft.com/office/drawing/2014/main" id="{7A1000CD-020A-F148-AC2F-E16C1AE5EEBF}"/>
              </a:ext>
            </a:extLst>
          </p:cNvPr>
          <p:cNvSpPr/>
          <p:nvPr/>
        </p:nvSpPr>
        <p:spPr>
          <a:xfrm>
            <a:off x="755230" y="2198290"/>
            <a:ext cx="4534831" cy="1200329"/>
          </a:xfrm>
          <a:prstGeom prst="rect">
            <a:avLst/>
          </a:prstGeom>
        </p:spPr>
        <p:txBody>
          <a:bodyPr wrap="square">
            <a:spAutoFit/>
          </a:bodyPr>
          <a:lstStyle/>
          <a:p>
            <a:pPr defTabSz="914149"/>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IBV is the point value assigned to any of our Partner Stores products or on Shop Local</a:t>
            </a:r>
          </a:p>
        </p:txBody>
      </p:sp>
      <p:pic>
        <p:nvPicPr>
          <p:cNvPr id="41" name="Picture 2">
            <a:extLst>
              <a:ext uri="{FF2B5EF4-FFF2-40B4-BE49-F238E27FC236}">
                <a16:creationId xmlns:a16="http://schemas.microsoft.com/office/drawing/2014/main" id="{F238B6BE-2709-4B49-8650-0CE6BEF7E4E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20735" y="5458413"/>
            <a:ext cx="1709998" cy="569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21734F43-FB73-674E-98EA-CF6105D725F0}"/>
              </a:ext>
            </a:extLst>
          </p:cNvPr>
          <p:cNvSpPr txBox="1"/>
          <p:nvPr/>
        </p:nvSpPr>
        <p:spPr>
          <a:xfrm>
            <a:off x="3350453" y="-1764807"/>
            <a:ext cx="184731" cy="369332"/>
          </a:xfrm>
          <a:prstGeom prst="rect">
            <a:avLst/>
          </a:prstGeom>
          <a:noFill/>
        </p:spPr>
        <p:txBody>
          <a:bodyPr wrap="none" rtlCol="0">
            <a:spAutoFit/>
          </a:bodyPr>
          <a:lstStyle/>
          <a:p>
            <a:endParaRPr lang="en-US" dirty="0"/>
          </a:p>
        </p:txBody>
      </p:sp>
      <p:sp>
        <p:nvSpPr>
          <p:cNvPr id="19" name="Rectangle 18">
            <a:extLst>
              <a:ext uri="{FF2B5EF4-FFF2-40B4-BE49-F238E27FC236}">
                <a16:creationId xmlns:a16="http://schemas.microsoft.com/office/drawing/2014/main" id="{35678425-251B-3845-9DE2-E2002709C394}"/>
              </a:ext>
            </a:extLst>
          </p:cNvPr>
          <p:cNvSpPr/>
          <p:nvPr/>
        </p:nvSpPr>
        <p:spPr>
          <a:xfrm>
            <a:off x="782703" y="574411"/>
            <a:ext cx="5730978"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Step TWO: create</a:t>
            </a:r>
          </a:p>
        </p:txBody>
      </p:sp>
      <p:pic>
        <p:nvPicPr>
          <p:cNvPr id="20" name="Picture 19">
            <a:extLst>
              <a:ext uri="{FF2B5EF4-FFF2-40B4-BE49-F238E27FC236}">
                <a16:creationId xmlns:a16="http://schemas.microsoft.com/office/drawing/2014/main" id="{8EE4733F-5DE4-4843-BE0B-1BB2364412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24" name="Straight Connector 23">
            <a:extLst>
              <a:ext uri="{FF2B5EF4-FFF2-40B4-BE49-F238E27FC236}">
                <a16:creationId xmlns:a16="http://schemas.microsoft.com/office/drawing/2014/main" id="{A878A1C4-9E1D-C74B-9CF9-B067EA21CC9E}"/>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CE95B98-AFAC-B643-A874-13B76F1B05B0}"/>
              </a:ext>
            </a:extLst>
          </p:cNvPr>
          <p:cNvSpPr/>
          <p:nvPr/>
        </p:nvSpPr>
        <p:spPr>
          <a:xfrm>
            <a:off x="781942" y="1387083"/>
            <a:ext cx="4534831" cy="461665"/>
          </a:xfrm>
          <a:prstGeom prst="rect">
            <a:avLst/>
          </a:prstGeom>
          <a:solidFill>
            <a:srgbClr val="0997B5"/>
          </a:solidFill>
        </p:spPr>
        <p:txBody>
          <a:bodyPr wrap="none" tIns="45720" rIns="91440" bIns="45720">
            <a:spAutoFit/>
          </a:bodyPr>
          <a:lstStyle/>
          <a:p>
            <a:pPr algn="ctr" defTabSz="914149"/>
            <a:r>
              <a:rPr lang="en-US" sz="2400" b="1" dirty="0">
                <a:solidFill>
                  <a:schemeClr val="bg1"/>
                </a:solidFill>
                <a:latin typeface="Calibri" panose="020F0502020204030204" pitchFamily="34" charset="0"/>
                <a:ea typeface="Helvetica Regular" charset="0"/>
                <a:cs typeface="Helvetica Regular" charset="0"/>
              </a:rPr>
              <a:t>IBV: INTERNET BUSINESS VOLUME</a:t>
            </a:r>
          </a:p>
        </p:txBody>
      </p:sp>
      <p:pic>
        <p:nvPicPr>
          <p:cNvPr id="6" name="Picture 5">
            <a:extLst>
              <a:ext uri="{FF2B5EF4-FFF2-40B4-BE49-F238E27FC236}">
                <a16:creationId xmlns:a16="http://schemas.microsoft.com/office/drawing/2014/main" id="{DF1EE81B-D861-7A42-B3AE-38C5611677F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300712" y="3975143"/>
            <a:ext cx="1208242" cy="298806"/>
          </a:xfrm>
          <a:prstGeom prst="rect">
            <a:avLst/>
          </a:prstGeom>
        </p:spPr>
      </p:pic>
      <p:pic>
        <p:nvPicPr>
          <p:cNvPr id="12" name="Picture 11">
            <a:extLst>
              <a:ext uri="{FF2B5EF4-FFF2-40B4-BE49-F238E27FC236}">
                <a16:creationId xmlns:a16="http://schemas.microsoft.com/office/drawing/2014/main" id="{7251B3DD-14B8-2D40-BC94-5C98868AB3F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15068" y="2959498"/>
            <a:ext cx="684202" cy="684202"/>
          </a:xfrm>
          <a:prstGeom prst="rect">
            <a:avLst/>
          </a:prstGeom>
        </p:spPr>
      </p:pic>
      <p:pic>
        <p:nvPicPr>
          <p:cNvPr id="13" name="Picture 12">
            <a:extLst>
              <a:ext uri="{FF2B5EF4-FFF2-40B4-BE49-F238E27FC236}">
                <a16:creationId xmlns:a16="http://schemas.microsoft.com/office/drawing/2014/main" id="{F5A3B055-4A9A-6A41-907D-BA392D6920C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48522" y="2235991"/>
            <a:ext cx="1470140" cy="386879"/>
          </a:xfrm>
          <a:prstGeom prst="rect">
            <a:avLst/>
          </a:prstGeom>
        </p:spPr>
      </p:pic>
      <p:pic>
        <p:nvPicPr>
          <p:cNvPr id="14" name="Picture 13">
            <a:extLst>
              <a:ext uri="{FF2B5EF4-FFF2-40B4-BE49-F238E27FC236}">
                <a16:creationId xmlns:a16="http://schemas.microsoft.com/office/drawing/2014/main" id="{A253FA2C-4E71-F94B-8CC7-5917AA4907E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36394" b="34635"/>
          <a:stretch/>
        </p:blipFill>
        <p:spPr>
          <a:xfrm>
            <a:off x="10403836" y="3112929"/>
            <a:ext cx="1484467" cy="430063"/>
          </a:xfrm>
          <a:prstGeom prst="rect">
            <a:avLst/>
          </a:prstGeom>
        </p:spPr>
      </p:pic>
      <p:pic>
        <p:nvPicPr>
          <p:cNvPr id="18" name="Picture 17">
            <a:extLst>
              <a:ext uri="{FF2B5EF4-FFF2-40B4-BE49-F238E27FC236}">
                <a16:creationId xmlns:a16="http://schemas.microsoft.com/office/drawing/2014/main" id="{A39273E2-04AA-344A-91FD-0F72071AC58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521746" y="2283628"/>
            <a:ext cx="1221315" cy="323996"/>
          </a:xfrm>
          <a:prstGeom prst="rect">
            <a:avLst/>
          </a:prstGeom>
        </p:spPr>
      </p:pic>
      <p:pic>
        <p:nvPicPr>
          <p:cNvPr id="36" name="Picture 35">
            <a:extLst>
              <a:ext uri="{FF2B5EF4-FFF2-40B4-BE49-F238E27FC236}">
                <a16:creationId xmlns:a16="http://schemas.microsoft.com/office/drawing/2014/main" id="{CF6B5B93-38B8-094A-BE08-4414891304D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290818" y="4664233"/>
            <a:ext cx="1369139" cy="403896"/>
          </a:xfrm>
          <a:prstGeom prst="rect">
            <a:avLst/>
          </a:prstGeom>
        </p:spPr>
      </p:pic>
      <p:pic>
        <p:nvPicPr>
          <p:cNvPr id="37" name="Picture 36">
            <a:extLst>
              <a:ext uri="{FF2B5EF4-FFF2-40B4-BE49-F238E27FC236}">
                <a16:creationId xmlns:a16="http://schemas.microsoft.com/office/drawing/2014/main" id="{2AA8D19E-B518-4244-B1C3-224AA8460C9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t="30143" b="29262"/>
          <a:stretch/>
        </p:blipFill>
        <p:spPr>
          <a:xfrm>
            <a:off x="730202" y="4742305"/>
            <a:ext cx="1570093" cy="354092"/>
          </a:xfrm>
          <a:prstGeom prst="rect">
            <a:avLst/>
          </a:prstGeom>
        </p:spPr>
      </p:pic>
      <p:pic>
        <p:nvPicPr>
          <p:cNvPr id="40" name="Picture 39">
            <a:extLst>
              <a:ext uri="{FF2B5EF4-FFF2-40B4-BE49-F238E27FC236}">
                <a16:creationId xmlns:a16="http://schemas.microsoft.com/office/drawing/2014/main" id="{D752F2EF-AD2E-094F-A15F-628B36F477D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403836" y="4030538"/>
            <a:ext cx="1380571" cy="218130"/>
          </a:xfrm>
          <a:prstGeom prst="rect">
            <a:avLst/>
          </a:prstGeom>
        </p:spPr>
      </p:pic>
      <p:pic>
        <p:nvPicPr>
          <p:cNvPr id="43" name="Picture 42">
            <a:extLst>
              <a:ext uri="{FF2B5EF4-FFF2-40B4-BE49-F238E27FC236}">
                <a16:creationId xmlns:a16="http://schemas.microsoft.com/office/drawing/2014/main" id="{667188B7-3C96-AA43-9AD6-71AE6DE46DF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24716" y="5549792"/>
            <a:ext cx="1292263" cy="446971"/>
          </a:xfrm>
          <a:prstGeom prst="rect">
            <a:avLst/>
          </a:prstGeom>
        </p:spPr>
      </p:pic>
      <p:pic>
        <p:nvPicPr>
          <p:cNvPr id="21" name="Picture 20">
            <a:extLst>
              <a:ext uri="{FF2B5EF4-FFF2-40B4-BE49-F238E27FC236}">
                <a16:creationId xmlns:a16="http://schemas.microsoft.com/office/drawing/2014/main" id="{52A3F416-D32C-CF41-9C99-54E59730579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436641" y="2235991"/>
            <a:ext cx="941359" cy="431314"/>
          </a:xfrm>
          <a:prstGeom prst="rect">
            <a:avLst/>
          </a:prstGeom>
        </p:spPr>
      </p:pic>
      <p:pic>
        <p:nvPicPr>
          <p:cNvPr id="26" name="Picture 25">
            <a:extLst>
              <a:ext uri="{FF2B5EF4-FFF2-40B4-BE49-F238E27FC236}">
                <a16:creationId xmlns:a16="http://schemas.microsoft.com/office/drawing/2014/main" id="{4788BDC5-8AEC-9248-A95B-CADF11056E2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895676" y="1455683"/>
            <a:ext cx="1522986" cy="431314"/>
          </a:xfrm>
          <a:prstGeom prst="rect">
            <a:avLst/>
          </a:prstGeom>
        </p:spPr>
      </p:pic>
      <p:pic>
        <p:nvPicPr>
          <p:cNvPr id="27" name="Picture 26">
            <a:extLst>
              <a:ext uri="{FF2B5EF4-FFF2-40B4-BE49-F238E27FC236}">
                <a16:creationId xmlns:a16="http://schemas.microsoft.com/office/drawing/2014/main" id="{0D948AE6-FF27-E049-8CD6-C2687ED985B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013056" y="1261770"/>
            <a:ext cx="1753504" cy="705159"/>
          </a:xfrm>
          <a:prstGeom prst="rect">
            <a:avLst/>
          </a:prstGeom>
        </p:spPr>
      </p:pic>
      <p:pic>
        <p:nvPicPr>
          <p:cNvPr id="30" name="Picture 29">
            <a:extLst>
              <a:ext uri="{FF2B5EF4-FFF2-40B4-BE49-F238E27FC236}">
                <a16:creationId xmlns:a16="http://schemas.microsoft.com/office/drawing/2014/main" id="{66C20AC3-FF20-8C4A-89CF-1E1A48B0954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024277" y="3075331"/>
            <a:ext cx="1646534" cy="334452"/>
          </a:xfrm>
          <a:prstGeom prst="rect">
            <a:avLst/>
          </a:prstGeom>
        </p:spPr>
      </p:pic>
      <p:pic>
        <p:nvPicPr>
          <p:cNvPr id="31" name="Picture 30">
            <a:extLst>
              <a:ext uri="{FF2B5EF4-FFF2-40B4-BE49-F238E27FC236}">
                <a16:creationId xmlns:a16="http://schemas.microsoft.com/office/drawing/2014/main" id="{CEC65A99-4A75-CA4B-A013-DBB050A788E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864454" y="4729677"/>
            <a:ext cx="872351" cy="356211"/>
          </a:xfrm>
          <a:prstGeom prst="rect">
            <a:avLst/>
          </a:prstGeom>
        </p:spPr>
      </p:pic>
      <p:pic>
        <p:nvPicPr>
          <p:cNvPr id="44" name="Picture 43">
            <a:extLst>
              <a:ext uri="{FF2B5EF4-FFF2-40B4-BE49-F238E27FC236}">
                <a16:creationId xmlns:a16="http://schemas.microsoft.com/office/drawing/2014/main" id="{6B0C818C-3536-574F-AA62-BD23D43BE57E}"/>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930585" y="3830216"/>
            <a:ext cx="1437681" cy="566359"/>
          </a:xfrm>
          <a:prstGeom prst="rect">
            <a:avLst/>
          </a:prstGeom>
        </p:spPr>
      </p:pic>
      <p:pic>
        <p:nvPicPr>
          <p:cNvPr id="49" name="Picture 48">
            <a:extLst>
              <a:ext uri="{FF2B5EF4-FFF2-40B4-BE49-F238E27FC236}">
                <a16:creationId xmlns:a16="http://schemas.microsoft.com/office/drawing/2014/main" id="{45D16014-524E-344E-AC48-78E4F40EF800}"/>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839021" y="4758815"/>
            <a:ext cx="1636296" cy="364332"/>
          </a:xfrm>
          <a:prstGeom prst="rect">
            <a:avLst/>
          </a:prstGeom>
        </p:spPr>
      </p:pic>
      <p:pic>
        <p:nvPicPr>
          <p:cNvPr id="50" name="Picture 49">
            <a:extLst>
              <a:ext uri="{FF2B5EF4-FFF2-40B4-BE49-F238E27FC236}">
                <a16:creationId xmlns:a16="http://schemas.microsoft.com/office/drawing/2014/main" id="{EC55D083-989E-FC4C-B5E4-294036CB0CED}"/>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10371827" y="4756549"/>
            <a:ext cx="1548484" cy="403896"/>
          </a:xfrm>
          <a:prstGeom prst="rect">
            <a:avLst/>
          </a:prstGeom>
        </p:spPr>
      </p:pic>
      <p:pic>
        <p:nvPicPr>
          <p:cNvPr id="51" name="Picture 50">
            <a:extLst>
              <a:ext uri="{FF2B5EF4-FFF2-40B4-BE49-F238E27FC236}">
                <a16:creationId xmlns:a16="http://schemas.microsoft.com/office/drawing/2014/main" id="{41AE4F0C-DF35-0D46-9CC5-C21EE8904DE0}"/>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411759" y="4573881"/>
            <a:ext cx="717081" cy="769232"/>
          </a:xfrm>
          <a:prstGeom prst="rect">
            <a:avLst/>
          </a:prstGeom>
        </p:spPr>
      </p:pic>
      <p:pic>
        <p:nvPicPr>
          <p:cNvPr id="60" name="Picture 59">
            <a:extLst>
              <a:ext uri="{FF2B5EF4-FFF2-40B4-BE49-F238E27FC236}">
                <a16:creationId xmlns:a16="http://schemas.microsoft.com/office/drawing/2014/main" id="{9AAFB5FD-AAE1-6F46-8B99-EBE9D51583FB}"/>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5895676" y="5568771"/>
            <a:ext cx="1747615" cy="436904"/>
          </a:xfrm>
          <a:prstGeom prst="rect">
            <a:avLst/>
          </a:prstGeom>
        </p:spPr>
      </p:pic>
      <p:pic>
        <p:nvPicPr>
          <p:cNvPr id="61" name="Picture 60">
            <a:extLst>
              <a:ext uri="{FF2B5EF4-FFF2-40B4-BE49-F238E27FC236}">
                <a16:creationId xmlns:a16="http://schemas.microsoft.com/office/drawing/2014/main" id="{BD03CC0E-F2F9-CB49-880E-3EA788B56403}"/>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810798" y="3868333"/>
            <a:ext cx="1590893" cy="303264"/>
          </a:xfrm>
          <a:prstGeom prst="rect">
            <a:avLst/>
          </a:prstGeom>
        </p:spPr>
      </p:pic>
      <p:pic>
        <p:nvPicPr>
          <p:cNvPr id="62" name="Picture 61">
            <a:extLst>
              <a:ext uri="{FF2B5EF4-FFF2-40B4-BE49-F238E27FC236}">
                <a16:creationId xmlns:a16="http://schemas.microsoft.com/office/drawing/2014/main" id="{92B5B069-9780-874B-9B37-0656141CC03F}"/>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411759" y="3618418"/>
            <a:ext cx="717080" cy="707040"/>
          </a:xfrm>
          <a:prstGeom prst="rect">
            <a:avLst/>
          </a:prstGeom>
        </p:spPr>
      </p:pic>
      <p:pic>
        <p:nvPicPr>
          <p:cNvPr id="3" name="Picture 2">
            <a:extLst>
              <a:ext uri="{FF2B5EF4-FFF2-40B4-BE49-F238E27FC236}">
                <a16:creationId xmlns:a16="http://schemas.microsoft.com/office/drawing/2014/main" id="{F66D405B-0FC9-CA4F-948E-8BF2BE1BB4DA}"/>
              </a:ext>
            </a:extLst>
          </p:cNvPr>
          <p:cNvPicPr>
            <a:picLocks noChangeAspect="1"/>
          </p:cNvPicPr>
          <p:nvPr/>
        </p:nvPicPr>
        <p:blipFill>
          <a:blip r:embed="rId27"/>
          <a:stretch>
            <a:fillRect/>
          </a:stretch>
        </p:blipFill>
        <p:spPr>
          <a:xfrm>
            <a:off x="10374651" y="5594908"/>
            <a:ext cx="1515504" cy="297008"/>
          </a:xfrm>
          <a:prstGeom prst="rect">
            <a:avLst/>
          </a:prstGeom>
        </p:spPr>
      </p:pic>
      <p:pic>
        <p:nvPicPr>
          <p:cNvPr id="4" name="Picture 3">
            <a:extLst>
              <a:ext uri="{FF2B5EF4-FFF2-40B4-BE49-F238E27FC236}">
                <a16:creationId xmlns:a16="http://schemas.microsoft.com/office/drawing/2014/main" id="{2E5C2C26-D7FD-1D4A-9C5A-23BCFEF920D2}"/>
              </a:ext>
            </a:extLst>
          </p:cNvPr>
          <p:cNvPicPr>
            <a:picLocks noChangeAspect="1"/>
          </p:cNvPicPr>
          <p:nvPr/>
        </p:nvPicPr>
        <p:blipFill>
          <a:blip r:embed="rId28"/>
          <a:stretch>
            <a:fillRect/>
          </a:stretch>
        </p:blipFill>
        <p:spPr>
          <a:xfrm>
            <a:off x="4329154" y="5549792"/>
            <a:ext cx="882290" cy="579370"/>
          </a:xfrm>
          <a:prstGeom prst="rect">
            <a:avLst/>
          </a:prstGeom>
        </p:spPr>
      </p:pic>
      <p:pic>
        <p:nvPicPr>
          <p:cNvPr id="7" name="Picture 6">
            <a:extLst>
              <a:ext uri="{FF2B5EF4-FFF2-40B4-BE49-F238E27FC236}">
                <a16:creationId xmlns:a16="http://schemas.microsoft.com/office/drawing/2014/main" id="{F110C8DD-174A-A44F-B832-3A78E2A5ECFD}"/>
              </a:ext>
            </a:extLst>
          </p:cNvPr>
          <p:cNvPicPr>
            <a:picLocks noChangeAspect="1"/>
          </p:cNvPicPr>
          <p:nvPr/>
        </p:nvPicPr>
        <p:blipFill>
          <a:blip r:embed="rId29"/>
          <a:stretch>
            <a:fillRect/>
          </a:stretch>
        </p:blipFill>
        <p:spPr>
          <a:xfrm>
            <a:off x="2541758" y="5315024"/>
            <a:ext cx="1326577" cy="983273"/>
          </a:xfrm>
          <a:prstGeom prst="rect">
            <a:avLst/>
          </a:prstGeom>
        </p:spPr>
      </p:pic>
      <p:pic>
        <p:nvPicPr>
          <p:cNvPr id="8" name="Picture 7">
            <a:extLst>
              <a:ext uri="{FF2B5EF4-FFF2-40B4-BE49-F238E27FC236}">
                <a16:creationId xmlns:a16="http://schemas.microsoft.com/office/drawing/2014/main" id="{3B998B4D-2BBA-FF47-B49D-1C302B266943}"/>
              </a:ext>
            </a:extLst>
          </p:cNvPr>
          <p:cNvPicPr>
            <a:picLocks noChangeAspect="1"/>
          </p:cNvPicPr>
          <p:nvPr/>
        </p:nvPicPr>
        <p:blipFill>
          <a:blip r:embed="rId30"/>
          <a:stretch>
            <a:fillRect/>
          </a:stretch>
        </p:blipFill>
        <p:spPr>
          <a:xfrm>
            <a:off x="10502596" y="1309909"/>
            <a:ext cx="1240465" cy="775291"/>
          </a:xfrm>
          <a:prstGeom prst="rect">
            <a:avLst/>
          </a:prstGeom>
        </p:spPr>
      </p:pic>
    </p:spTree>
    <p:extLst>
      <p:ext uri="{BB962C8B-B14F-4D97-AF65-F5344CB8AC3E}">
        <p14:creationId xmlns:p14="http://schemas.microsoft.com/office/powerpoint/2010/main" val="2359628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794C53-2AB9-734D-9D43-D0701B1BA025}"/>
              </a:ext>
            </a:extLst>
          </p:cNvPr>
          <p:cNvPicPr>
            <a:picLocks noChangeAspect="1"/>
          </p:cNvPicPr>
          <p:nvPr/>
        </p:nvPicPr>
        <p:blipFill>
          <a:blip r:embed="rId3"/>
          <a:stretch>
            <a:fillRect/>
          </a:stretch>
        </p:blipFill>
        <p:spPr>
          <a:xfrm>
            <a:off x="1649514" y="2985387"/>
            <a:ext cx="1447275" cy="2261966"/>
          </a:xfrm>
          <a:prstGeom prst="rect">
            <a:avLst/>
          </a:prstGeom>
        </p:spPr>
      </p:pic>
      <p:pic>
        <p:nvPicPr>
          <p:cNvPr id="9" name="Picture 8">
            <a:extLst>
              <a:ext uri="{FF2B5EF4-FFF2-40B4-BE49-F238E27FC236}">
                <a16:creationId xmlns:a16="http://schemas.microsoft.com/office/drawing/2014/main" id="{E3FA7C82-2F3C-3647-BCCA-8D4D59807A80}"/>
              </a:ext>
            </a:extLst>
          </p:cNvPr>
          <p:cNvPicPr>
            <a:picLocks noChangeAspect="1"/>
          </p:cNvPicPr>
          <p:nvPr/>
        </p:nvPicPr>
        <p:blipFill>
          <a:blip r:embed="rId4"/>
          <a:stretch>
            <a:fillRect/>
          </a:stretch>
        </p:blipFill>
        <p:spPr>
          <a:xfrm>
            <a:off x="18230" y="3968657"/>
            <a:ext cx="2223257" cy="1107269"/>
          </a:xfrm>
          <a:prstGeom prst="rect">
            <a:avLst/>
          </a:prstGeom>
        </p:spPr>
      </p:pic>
      <p:pic>
        <p:nvPicPr>
          <p:cNvPr id="7" name="Picture 6">
            <a:extLst>
              <a:ext uri="{FF2B5EF4-FFF2-40B4-BE49-F238E27FC236}">
                <a16:creationId xmlns:a16="http://schemas.microsoft.com/office/drawing/2014/main" id="{F506BB59-A5F1-C142-AF32-9CB421926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47836" y="3433390"/>
            <a:ext cx="2970275" cy="1980798"/>
          </a:xfrm>
          <a:prstGeom prst="rect">
            <a:avLst/>
          </a:prstGeom>
        </p:spPr>
      </p:pic>
      <p:pic>
        <p:nvPicPr>
          <p:cNvPr id="14" name="Picture 13">
            <a:extLst>
              <a:ext uri="{FF2B5EF4-FFF2-40B4-BE49-F238E27FC236}">
                <a16:creationId xmlns:a16="http://schemas.microsoft.com/office/drawing/2014/main" id="{CB1915E2-CE04-D249-8289-E8AD76F688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82813" y="3726424"/>
            <a:ext cx="1436197" cy="1436197"/>
          </a:xfrm>
          <a:prstGeom prst="rect">
            <a:avLst/>
          </a:prstGeom>
        </p:spPr>
      </p:pic>
      <p:pic>
        <p:nvPicPr>
          <p:cNvPr id="5" name="Picture 4">
            <a:extLst>
              <a:ext uri="{FF2B5EF4-FFF2-40B4-BE49-F238E27FC236}">
                <a16:creationId xmlns:a16="http://schemas.microsoft.com/office/drawing/2014/main" id="{86216EC2-9009-BA4E-9F5A-0B7DBB6E479E}"/>
              </a:ext>
            </a:extLst>
          </p:cNvPr>
          <p:cNvPicPr>
            <a:picLocks noChangeAspect="1"/>
          </p:cNvPicPr>
          <p:nvPr/>
        </p:nvPicPr>
        <p:blipFill>
          <a:blip r:embed="rId7"/>
          <a:stretch>
            <a:fillRect/>
          </a:stretch>
        </p:blipFill>
        <p:spPr>
          <a:xfrm>
            <a:off x="2393755" y="3565992"/>
            <a:ext cx="3036757" cy="1606951"/>
          </a:xfrm>
          <a:prstGeom prst="rect">
            <a:avLst/>
          </a:prstGeom>
        </p:spPr>
      </p:pic>
      <p:pic>
        <p:nvPicPr>
          <p:cNvPr id="40" name="Picture 4" descr="Image result for partner stores">
            <a:extLst>
              <a:ext uri="{FF2B5EF4-FFF2-40B4-BE49-F238E27FC236}">
                <a16:creationId xmlns:a16="http://schemas.microsoft.com/office/drawing/2014/main" id="{5F6B57A0-8FB6-9B4A-AAFD-B238A7024DF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561030" y="977250"/>
            <a:ext cx="2239691" cy="136265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DF67D8C6-C7D4-E646-A8CE-4323B0FB144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18172" y="3726424"/>
            <a:ext cx="618740" cy="1382251"/>
          </a:xfrm>
          <a:prstGeom prst="rect">
            <a:avLst/>
          </a:prstGeom>
        </p:spPr>
      </p:pic>
      <p:pic>
        <p:nvPicPr>
          <p:cNvPr id="49" name="Picture 48">
            <a:extLst>
              <a:ext uri="{FF2B5EF4-FFF2-40B4-BE49-F238E27FC236}">
                <a16:creationId xmlns:a16="http://schemas.microsoft.com/office/drawing/2014/main" id="{44288970-BAFC-954A-ABC6-1E01D6C077F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42877" y="3726424"/>
            <a:ext cx="618740" cy="1382250"/>
          </a:xfrm>
          <a:prstGeom prst="rect">
            <a:avLst/>
          </a:prstGeom>
          <a:ln>
            <a:noFill/>
          </a:ln>
          <a:effectLst/>
        </p:spPr>
      </p:pic>
      <p:sp>
        <p:nvSpPr>
          <p:cNvPr id="27" name="Rectangle 26">
            <a:extLst>
              <a:ext uri="{FF2B5EF4-FFF2-40B4-BE49-F238E27FC236}">
                <a16:creationId xmlns:a16="http://schemas.microsoft.com/office/drawing/2014/main" id="{7174AFFD-21B7-5041-ACA9-3C870F430409}"/>
              </a:ext>
            </a:extLst>
          </p:cNvPr>
          <p:cNvSpPr/>
          <p:nvPr/>
        </p:nvSpPr>
        <p:spPr>
          <a:xfrm>
            <a:off x="782703" y="574411"/>
            <a:ext cx="7391479"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Ways to create BV and IBV</a:t>
            </a:r>
          </a:p>
        </p:txBody>
      </p:sp>
      <p:sp>
        <p:nvSpPr>
          <p:cNvPr id="33" name="Rectangle 32">
            <a:extLst>
              <a:ext uri="{FF2B5EF4-FFF2-40B4-BE49-F238E27FC236}">
                <a16:creationId xmlns:a16="http://schemas.microsoft.com/office/drawing/2014/main" id="{6F47D84C-0D52-704B-BE17-FEBC48A00D4F}"/>
              </a:ext>
            </a:extLst>
          </p:cNvPr>
          <p:cNvSpPr/>
          <p:nvPr/>
        </p:nvSpPr>
        <p:spPr>
          <a:xfrm>
            <a:off x="768906" y="1248614"/>
            <a:ext cx="3914376" cy="2492990"/>
          </a:xfrm>
          <a:prstGeom prst="rect">
            <a:avLst/>
          </a:prstGeom>
        </p:spPr>
        <p:txBody>
          <a:bodyPr wrap="square">
            <a:spAutoFit/>
          </a:bodyPr>
          <a:lstStyle/>
          <a:p>
            <a:pPr>
              <a:lnSpc>
                <a:spcPct val="150000"/>
              </a:lnSpc>
            </a:pPr>
            <a:r>
              <a:rPr lang="en-US" sz="2400" dirty="0">
                <a:solidFill>
                  <a:schemeClr val="bg2">
                    <a:lumMod val="50000"/>
                  </a:schemeClr>
                </a:solidFill>
                <a:latin typeface="Calibri" panose="020F0502020204030204" pitchFamily="34" charset="0"/>
                <a:cs typeface="Calibri" panose="020F0502020204030204" pitchFamily="34" charset="0"/>
              </a:rPr>
              <a:t>Personal Use and Shopping</a:t>
            </a:r>
          </a:p>
          <a:p>
            <a:pPr>
              <a:lnSpc>
                <a:spcPct val="150000"/>
              </a:lnSpc>
            </a:pPr>
            <a:r>
              <a:rPr lang="en-US" sz="2400" dirty="0">
                <a:solidFill>
                  <a:schemeClr val="bg2">
                    <a:lumMod val="50000"/>
                  </a:schemeClr>
                </a:solidFill>
                <a:latin typeface="Calibri" panose="020F0502020204030204" pitchFamily="34" charset="0"/>
                <a:cs typeface="Calibri" panose="020F0502020204030204" pitchFamily="34" charset="0"/>
              </a:rPr>
              <a:t>Customer Sales and Shopping </a:t>
            </a:r>
          </a:p>
          <a:p>
            <a:pPr>
              <a:lnSpc>
                <a:spcPct val="150000"/>
              </a:lnSpc>
            </a:pPr>
            <a:r>
              <a:rPr lang="en-US" sz="2400" dirty="0">
                <a:solidFill>
                  <a:schemeClr val="bg2">
                    <a:lumMod val="50000"/>
                  </a:schemeClr>
                </a:solidFill>
                <a:latin typeface="Calibri" panose="020F0502020204030204" pitchFamily="34" charset="0"/>
                <a:cs typeface="Calibri" panose="020F0502020204030204" pitchFamily="34" charset="0"/>
              </a:rPr>
              <a:t>One-to-One Marketing</a:t>
            </a:r>
          </a:p>
          <a:p>
            <a:endParaRPr lang="en-US" sz="2400" dirty="0">
              <a:solidFill>
                <a:srgbClr val="595959"/>
              </a:solidFill>
              <a:latin typeface="Calibri" panose="020F0502020204030204" pitchFamily="34" charset="0"/>
              <a:cs typeface="Calibri" panose="020F0502020204030204" pitchFamily="34" charset="0"/>
            </a:endParaRPr>
          </a:p>
          <a:p>
            <a:pPr defTabSz="914149"/>
            <a:endParaRPr lang="en-US" sz="2400" dirty="0">
              <a:solidFill>
                <a:schemeClr val="bg2">
                  <a:lumMod val="50000"/>
                </a:schemeClr>
              </a:solidFill>
              <a:latin typeface="Calibri" panose="020F0502020204030204" pitchFamily="34" charset="0"/>
              <a:ea typeface="Helvetica Regular" charset="0"/>
              <a:cs typeface="Calibri" panose="020F0502020204030204" pitchFamily="34" charset="0"/>
            </a:endParaRPr>
          </a:p>
        </p:txBody>
      </p:sp>
      <p:pic>
        <p:nvPicPr>
          <p:cNvPr id="32" name="Picture 31">
            <a:extLst>
              <a:ext uri="{FF2B5EF4-FFF2-40B4-BE49-F238E27FC236}">
                <a16:creationId xmlns:a16="http://schemas.microsoft.com/office/drawing/2014/main" id="{B481186C-72A9-5941-AEF7-B3F3FC39EA9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34" name="Straight Connector 33">
            <a:extLst>
              <a:ext uri="{FF2B5EF4-FFF2-40B4-BE49-F238E27FC236}">
                <a16:creationId xmlns:a16="http://schemas.microsoft.com/office/drawing/2014/main" id="{154324CC-4B36-1D4A-98A5-2A5547368CF3}"/>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2DD8564-AC57-4147-9CE5-03D3C4A700D3}"/>
              </a:ext>
            </a:extLst>
          </p:cNvPr>
          <p:cNvSpPr txBox="1"/>
          <p:nvPr/>
        </p:nvSpPr>
        <p:spPr>
          <a:xfrm>
            <a:off x="8547837" y="2495109"/>
            <a:ext cx="2970275" cy="677108"/>
          </a:xfrm>
          <a:prstGeom prst="rect">
            <a:avLst/>
          </a:prstGeom>
          <a:solidFill>
            <a:srgbClr val="0997B5"/>
          </a:solidFill>
        </p:spPr>
        <p:txBody>
          <a:bodyPr wrap="square" tIns="182880" bIns="182880" rtlCol="0">
            <a:spAutoFit/>
          </a:bodyPr>
          <a:lstStyle/>
          <a:p>
            <a:pPr algn="ctr"/>
            <a:r>
              <a:rPr lang="en-US" sz="2000" b="1" dirty="0" err="1">
                <a:solidFill>
                  <a:schemeClr val="bg1"/>
                </a:solidFill>
                <a:latin typeface="Calibri" panose="020F0502020204030204" pitchFamily="34" charset="0"/>
                <a:cs typeface="Calibri" panose="020F0502020204030204" pitchFamily="34" charset="0"/>
              </a:rPr>
              <a:t>ShopBuddy</a:t>
            </a:r>
            <a:endParaRPr lang="en-US" sz="2000" b="1" dirty="0">
              <a:solidFill>
                <a:schemeClr val="bg1"/>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C0211D28-3785-944F-9CF7-6B5B73C2B1B9}"/>
              </a:ext>
            </a:extLst>
          </p:cNvPr>
          <p:cNvSpPr txBox="1"/>
          <p:nvPr/>
        </p:nvSpPr>
        <p:spPr>
          <a:xfrm>
            <a:off x="5203907" y="2483809"/>
            <a:ext cx="2970275" cy="677108"/>
          </a:xfrm>
          <a:prstGeom prst="rect">
            <a:avLst/>
          </a:prstGeom>
          <a:solidFill>
            <a:srgbClr val="0997B5"/>
          </a:solidFill>
        </p:spPr>
        <p:txBody>
          <a:bodyPr wrap="square" tIns="182880" bIns="182880" rtlCol="0">
            <a:spAutoFit/>
          </a:bodyPr>
          <a:lstStyle/>
          <a:p>
            <a:pPr algn="ctr"/>
            <a:r>
              <a:rPr lang="en-US" sz="2000" b="1" dirty="0">
                <a:solidFill>
                  <a:schemeClr val="bg1"/>
                </a:solidFill>
                <a:latin typeface="Calibri" panose="020F0502020204030204" pitchFamily="34" charset="0"/>
                <a:cs typeface="Calibri" panose="020F0502020204030204" pitchFamily="34" charset="0"/>
              </a:rPr>
              <a:t>1,000s of Partner Stores</a:t>
            </a:r>
          </a:p>
        </p:txBody>
      </p:sp>
      <p:sp>
        <p:nvSpPr>
          <p:cNvPr id="36" name="TextBox 35">
            <a:extLst>
              <a:ext uri="{FF2B5EF4-FFF2-40B4-BE49-F238E27FC236}">
                <a16:creationId xmlns:a16="http://schemas.microsoft.com/office/drawing/2014/main" id="{83B97C5B-C429-B640-ABB0-756CDFCD8A09}"/>
              </a:ext>
            </a:extLst>
          </p:cNvPr>
          <p:cNvSpPr txBox="1"/>
          <p:nvPr/>
        </p:nvSpPr>
        <p:spPr>
          <a:xfrm>
            <a:off x="782703" y="5224154"/>
            <a:ext cx="4044528" cy="677108"/>
          </a:xfrm>
          <a:prstGeom prst="rect">
            <a:avLst/>
          </a:prstGeom>
          <a:solidFill>
            <a:srgbClr val="0997B5"/>
          </a:solidFill>
        </p:spPr>
        <p:txBody>
          <a:bodyPr wrap="square" tIns="182880" bIns="182880" rtlCol="0">
            <a:spAutoFit/>
          </a:bodyPr>
          <a:lstStyle/>
          <a:p>
            <a:pPr algn="ctr"/>
            <a:r>
              <a:rPr lang="en-US" sz="2000" b="1" dirty="0">
                <a:solidFill>
                  <a:schemeClr val="bg1"/>
                </a:solidFill>
                <a:latin typeface="Calibri" panose="020F0502020204030204" pitchFamily="34" charset="0"/>
                <a:cs typeface="Calibri" panose="020F0502020204030204" pitchFamily="34" charset="0"/>
              </a:rPr>
              <a:t>Convert Your Spending</a:t>
            </a:r>
          </a:p>
        </p:txBody>
      </p:sp>
      <p:sp>
        <p:nvSpPr>
          <p:cNvPr id="37" name="TextBox 36">
            <a:extLst>
              <a:ext uri="{FF2B5EF4-FFF2-40B4-BE49-F238E27FC236}">
                <a16:creationId xmlns:a16="http://schemas.microsoft.com/office/drawing/2014/main" id="{34AD6046-A6CD-7A45-8DC2-3715255AC9B0}"/>
              </a:ext>
            </a:extLst>
          </p:cNvPr>
          <p:cNvSpPr txBox="1"/>
          <p:nvPr/>
        </p:nvSpPr>
        <p:spPr>
          <a:xfrm>
            <a:off x="5211831" y="5222680"/>
            <a:ext cx="2928244" cy="677108"/>
          </a:xfrm>
          <a:prstGeom prst="rect">
            <a:avLst/>
          </a:prstGeom>
          <a:solidFill>
            <a:srgbClr val="0997B5"/>
          </a:solidFill>
        </p:spPr>
        <p:txBody>
          <a:bodyPr wrap="square" tIns="182880" bIns="182880" rtlCol="0">
            <a:spAutoFit/>
          </a:bodyPr>
          <a:lstStyle/>
          <a:p>
            <a:pPr algn="ctr"/>
            <a:r>
              <a:rPr lang="en-US" sz="2000" b="1" dirty="0">
                <a:solidFill>
                  <a:schemeClr val="bg1"/>
                </a:solidFill>
                <a:latin typeface="Calibri" panose="020F0502020204030204" pitchFamily="34" charset="0"/>
                <a:cs typeface="Calibri" panose="020F0502020204030204" pitchFamily="34" charset="0"/>
              </a:rPr>
              <a:t>Trial Size Marketing</a:t>
            </a:r>
          </a:p>
        </p:txBody>
      </p:sp>
      <p:sp>
        <p:nvSpPr>
          <p:cNvPr id="38" name="TextBox 37">
            <a:extLst>
              <a:ext uri="{FF2B5EF4-FFF2-40B4-BE49-F238E27FC236}">
                <a16:creationId xmlns:a16="http://schemas.microsoft.com/office/drawing/2014/main" id="{7106B50E-1024-CE4F-A374-3280B4F54FE7}"/>
              </a:ext>
            </a:extLst>
          </p:cNvPr>
          <p:cNvSpPr txBox="1"/>
          <p:nvPr/>
        </p:nvSpPr>
        <p:spPr>
          <a:xfrm>
            <a:off x="8547836" y="5222680"/>
            <a:ext cx="2970275" cy="677108"/>
          </a:xfrm>
          <a:prstGeom prst="rect">
            <a:avLst/>
          </a:prstGeom>
          <a:solidFill>
            <a:srgbClr val="0997B5"/>
          </a:solidFill>
        </p:spPr>
        <p:txBody>
          <a:bodyPr wrap="square" tIns="182880" bIns="182880" rtlCol="0">
            <a:spAutoFit/>
          </a:bodyPr>
          <a:lstStyle/>
          <a:p>
            <a:pPr algn="ctr"/>
            <a:r>
              <a:rPr lang="en-US" sz="2000" b="1" dirty="0">
                <a:solidFill>
                  <a:schemeClr val="bg1"/>
                </a:solidFill>
                <a:latin typeface="Calibri" panose="020F0502020204030204" pitchFamily="34" charset="0"/>
                <a:cs typeface="Calibri" panose="020F0502020204030204" pitchFamily="34" charset="0"/>
              </a:rPr>
              <a:t>Online Orders &amp; Reorders</a:t>
            </a:r>
          </a:p>
        </p:txBody>
      </p:sp>
      <p:pic>
        <p:nvPicPr>
          <p:cNvPr id="12" name="Picture 11">
            <a:extLst>
              <a:ext uri="{FF2B5EF4-FFF2-40B4-BE49-F238E27FC236}">
                <a16:creationId xmlns:a16="http://schemas.microsoft.com/office/drawing/2014/main" id="{338A0AB2-066A-094C-B019-B08FE50BB58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205149" y="3670000"/>
            <a:ext cx="558379" cy="1436197"/>
          </a:xfrm>
          <a:prstGeom prst="rect">
            <a:avLst/>
          </a:prstGeom>
        </p:spPr>
      </p:pic>
      <p:pic>
        <p:nvPicPr>
          <p:cNvPr id="2" name="Picture 1">
            <a:extLst>
              <a:ext uri="{FF2B5EF4-FFF2-40B4-BE49-F238E27FC236}">
                <a16:creationId xmlns:a16="http://schemas.microsoft.com/office/drawing/2014/main" id="{3F431614-937E-224C-80C3-CBFF23CB931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638295" y="1443812"/>
            <a:ext cx="2879816" cy="664573"/>
          </a:xfrm>
          <a:prstGeom prst="rect">
            <a:avLst/>
          </a:prstGeom>
        </p:spPr>
      </p:pic>
      <p:pic>
        <p:nvPicPr>
          <p:cNvPr id="4" name="Picture 3">
            <a:extLst>
              <a:ext uri="{FF2B5EF4-FFF2-40B4-BE49-F238E27FC236}">
                <a16:creationId xmlns:a16="http://schemas.microsoft.com/office/drawing/2014/main" id="{CE10C95F-A854-9847-BAC5-C0364EB06590}"/>
              </a:ext>
            </a:extLst>
          </p:cNvPr>
          <p:cNvPicPr>
            <a:picLocks noChangeAspect="1"/>
          </p:cNvPicPr>
          <p:nvPr/>
        </p:nvPicPr>
        <p:blipFill>
          <a:blip r:embed="rId14"/>
          <a:stretch>
            <a:fillRect/>
          </a:stretch>
        </p:blipFill>
        <p:spPr>
          <a:xfrm>
            <a:off x="1226371" y="3574521"/>
            <a:ext cx="962140" cy="1511934"/>
          </a:xfrm>
          <a:prstGeom prst="rect">
            <a:avLst/>
          </a:prstGeom>
        </p:spPr>
      </p:pic>
      <p:pic>
        <p:nvPicPr>
          <p:cNvPr id="6" name="Picture 5">
            <a:extLst>
              <a:ext uri="{FF2B5EF4-FFF2-40B4-BE49-F238E27FC236}">
                <a16:creationId xmlns:a16="http://schemas.microsoft.com/office/drawing/2014/main" id="{2DBC1770-2CF0-6E4F-9D26-141FCFB99973}"/>
              </a:ext>
            </a:extLst>
          </p:cNvPr>
          <p:cNvPicPr>
            <a:picLocks noChangeAspect="1"/>
          </p:cNvPicPr>
          <p:nvPr/>
        </p:nvPicPr>
        <p:blipFill>
          <a:blip r:embed="rId15"/>
          <a:stretch>
            <a:fillRect/>
          </a:stretch>
        </p:blipFill>
        <p:spPr>
          <a:xfrm>
            <a:off x="2527262" y="3693693"/>
            <a:ext cx="709659" cy="1400886"/>
          </a:xfrm>
          <a:prstGeom prst="rect">
            <a:avLst/>
          </a:prstGeom>
        </p:spPr>
      </p:pic>
      <p:pic>
        <p:nvPicPr>
          <p:cNvPr id="8" name="Picture 7">
            <a:extLst>
              <a:ext uri="{FF2B5EF4-FFF2-40B4-BE49-F238E27FC236}">
                <a16:creationId xmlns:a16="http://schemas.microsoft.com/office/drawing/2014/main" id="{311543E1-649D-7543-BA66-804B9181D96B}"/>
              </a:ext>
            </a:extLst>
          </p:cNvPr>
          <p:cNvPicPr>
            <a:picLocks noChangeAspect="1"/>
          </p:cNvPicPr>
          <p:nvPr/>
        </p:nvPicPr>
        <p:blipFill>
          <a:blip r:embed="rId16"/>
          <a:stretch>
            <a:fillRect/>
          </a:stretch>
        </p:blipFill>
        <p:spPr>
          <a:xfrm>
            <a:off x="2945055" y="4103269"/>
            <a:ext cx="563232" cy="1075261"/>
          </a:xfrm>
          <a:prstGeom prst="rect">
            <a:avLst/>
          </a:prstGeom>
        </p:spPr>
      </p:pic>
    </p:spTree>
    <p:extLst>
      <p:ext uri="{BB962C8B-B14F-4D97-AF65-F5344CB8AC3E}">
        <p14:creationId xmlns:p14="http://schemas.microsoft.com/office/powerpoint/2010/main" val="819473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5185065-D2A7-1E4B-B871-52670222251F}"/>
              </a:ext>
            </a:extLst>
          </p:cNvPr>
          <p:cNvPicPr>
            <a:picLocks noChangeAspect="1"/>
          </p:cNvPicPr>
          <p:nvPr/>
        </p:nvPicPr>
        <p:blipFill>
          <a:blip r:embed="rId2"/>
          <a:stretch>
            <a:fillRect/>
          </a:stretch>
        </p:blipFill>
        <p:spPr>
          <a:xfrm>
            <a:off x="5372757" y="574411"/>
            <a:ext cx="6706121" cy="5141360"/>
          </a:xfrm>
          <a:prstGeom prst="rect">
            <a:avLst/>
          </a:prstGeom>
        </p:spPr>
      </p:pic>
      <p:pic>
        <p:nvPicPr>
          <p:cNvPr id="27" name="Picture 26">
            <a:extLst>
              <a:ext uri="{FF2B5EF4-FFF2-40B4-BE49-F238E27FC236}">
                <a16:creationId xmlns:a16="http://schemas.microsoft.com/office/drawing/2014/main" id="{DDDB4321-5CC8-D842-AA0B-B3B64E7A9C33}"/>
              </a:ext>
            </a:extLst>
          </p:cNvPr>
          <p:cNvPicPr>
            <a:picLocks noChangeAspect="1"/>
          </p:cNvPicPr>
          <p:nvPr/>
        </p:nvPicPr>
        <p:blipFill>
          <a:blip r:embed="rId3"/>
          <a:stretch>
            <a:fillRect/>
          </a:stretch>
        </p:blipFill>
        <p:spPr>
          <a:xfrm>
            <a:off x="5372757" y="574411"/>
            <a:ext cx="6706121" cy="5141360"/>
          </a:xfrm>
          <a:prstGeom prst="rect">
            <a:avLst/>
          </a:prstGeom>
        </p:spPr>
      </p:pic>
      <p:sp>
        <p:nvSpPr>
          <p:cNvPr id="22" name="Rectangle 21">
            <a:extLst>
              <a:ext uri="{FF2B5EF4-FFF2-40B4-BE49-F238E27FC236}">
                <a16:creationId xmlns:a16="http://schemas.microsoft.com/office/drawing/2014/main" id="{12B9EAB8-E637-844A-B6C5-EB1DF14FE29F}"/>
              </a:ext>
            </a:extLst>
          </p:cNvPr>
          <p:cNvSpPr/>
          <p:nvPr/>
        </p:nvSpPr>
        <p:spPr>
          <a:xfrm>
            <a:off x="782703" y="574411"/>
            <a:ext cx="739147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3175">
                  <a:noFill/>
                </a:ln>
                <a:solidFill>
                  <a:srgbClr val="0997B5"/>
                </a:solidFill>
                <a:effectLst/>
                <a:uLnTx/>
                <a:uFillTx/>
                <a:latin typeface="Calibri" panose="020F0502020204030204" pitchFamily="34" charset="0"/>
                <a:ea typeface="Helvetica Regular" charset="0"/>
                <a:cs typeface="Helvetica Regular" charset="0"/>
              </a:rPr>
              <a:t>Step three: qualify</a:t>
            </a:r>
          </a:p>
        </p:txBody>
      </p:sp>
      <p:pic>
        <p:nvPicPr>
          <p:cNvPr id="23" name="Picture 22">
            <a:extLst>
              <a:ext uri="{FF2B5EF4-FFF2-40B4-BE49-F238E27FC236}">
                <a16:creationId xmlns:a16="http://schemas.microsoft.com/office/drawing/2014/main" id="{CA8BD358-7602-5C4F-BFBA-FF91409E304A}"/>
              </a:ext>
            </a:extLst>
          </p:cNvPr>
          <p:cNvPicPr>
            <a:picLocks noChangeAspect="1"/>
          </p:cNvPicPr>
          <p:nvPr/>
        </p:nvPicPr>
        <p:blipFill>
          <a:blip r:embed="rId4"/>
          <a:stretch>
            <a:fillRect/>
          </a:stretch>
        </p:blipFill>
        <p:spPr>
          <a:xfrm>
            <a:off x="634473" y="6197718"/>
            <a:ext cx="2459721" cy="374938"/>
          </a:xfrm>
          <a:prstGeom prst="rect">
            <a:avLst/>
          </a:prstGeom>
        </p:spPr>
      </p:pic>
      <p:cxnSp>
        <p:nvCxnSpPr>
          <p:cNvPr id="25" name="Straight Connector 24">
            <a:extLst>
              <a:ext uri="{FF2B5EF4-FFF2-40B4-BE49-F238E27FC236}">
                <a16:creationId xmlns:a16="http://schemas.microsoft.com/office/drawing/2014/main" id="{96A2A42F-7B33-5C47-9768-2B520CB97984}"/>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4B66250-759C-934F-9CC1-C09574F66A87}"/>
              </a:ext>
            </a:extLst>
          </p:cNvPr>
          <p:cNvSpPr/>
          <p:nvPr/>
        </p:nvSpPr>
        <p:spPr>
          <a:xfrm>
            <a:off x="761282" y="1457683"/>
            <a:ext cx="4221684"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Qualify your Business Development Center (BDC) with 200 BV which opens both your left and right BV and IBV banks.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Once your Business Development Center has been qualified (200 BV) it will begin to accumulate BV and IBV.</a:t>
            </a:r>
          </a:p>
        </p:txBody>
      </p:sp>
    </p:spTree>
    <p:extLst>
      <p:ext uri="{BB962C8B-B14F-4D97-AF65-F5344CB8AC3E}">
        <p14:creationId xmlns:p14="http://schemas.microsoft.com/office/powerpoint/2010/main" val="421696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A4FCFFD-3D2B-6E41-99BA-5320334C36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2702" y="1847815"/>
            <a:ext cx="10696725" cy="4151434"/>
          </a:xfrm>
          <a:prstGeom prst="rect">
            <a:avLst/>
          </a:prstGeom>
        </p:spPr>
      </p:pic>
      <p:sp>
        <p:nvSpPr>
          <p:cNvPr id="28" name="Rectangle 27">
            <a:extLst>
              <a:ext uri="{FF2B5EF4-FFF2-40B4-BE49-F238E27FC236}">
                <a16:creationId xmlns:a16="http://schemas.microsoft.com/office/drawing/2014/main" id="{DA639A40-35B7-D34E-90E5-0CF13ABAA4E7}"/>
              </a:ext>
            </a:extLst>
          </p:cNvPr>
          <p:cNvSpPr/>
          <p:nvPr/>
        </p:nvSpPr>
        <p:spPr>
          <a:xfrm>
            <a:off x="6118654" y="3921370"/>
            <a:ext cx="5360773" cy="2077880"/>
          </a:xfrm>
          <a:prstGeom prst="rect">
            <a:avLst/>
          </a:prstGeom>
          <a:solidFill>
            <a:srgbClr val="3C84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sp>
        <p:nvSpPr>
          <p:cNvPr id="29" name="Rectangle 28">
            <a:extLst>
              <a:ext uri="{FF2B5EF4-FFF2-40B4-BE49-F238E27FC236}">
                <a16:creationId xmlns:a16="http://schemas.microsoft.com/office/drawing/2014/main" id="{58341D73-CED9-AF47-B9B7-BC43C555A745}"/>
              </a:ext>
            </a:extLst>
          </p:cNvPr>
          <p:cNvSpPr/>
          <p:nvPr/>
        </p:nvSpPr>
        <p:spPr>
          <a:xfrm>
            <a:off x="8291145" y="4012359"/>
            <a:ext cx="3188281" cy="533264"/>
          </a:xfrm>
          <a:prstGeom prst="rect">
            <a:avLst/>
          </a:prstGeom>
          <a:gradFill flip="none" rotWithShape="1">
            <a:gsLst>
              <a:gs pos="0">
                <a:schemeClr val="accent1">
                  <a:lumMod val="5000"/>
                  <a:lumOff val="95000"/>
                  <a:alpha val="0"/>
                </a:schemeClr>
              </a:gs>
              <a:gs pos="5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pic>
        <p:nvPicPr>
          <p:cNvPr id="30" name="Picture 29">
            <a:extLst>
              <a:ext uri="{FF2B5EF4-FFF2-40B4-BE49-F238E27FC236}">
                <a16:creationId xmlns:a16="http://schemas.microsoft.com/office/drawing/2014/main" id="{2EE8B2AE-977E-824B-BD6E-4FEBF87E22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3380" y="4208782"/>
            <a:ext cx="2984885" cy="1610122"/>
          </a:xfrm>
          <a:prstGeom prst="rect">
            <a:avLst/>
          </a:prstGeom>
        </p:spPr>
      </p:pic>
      <p:pic>
        <p:nvPicPr>
          <p:cNvPr id="31" name="Picture 30">
            <a:extLst>
              <a:ext uri="{FF2B5EF4-FFF2-40B4-BE49-F238E27FC236}">
                <a16:creationId xmlns:a16="http://schemas.microsoft.com/office/drawing/2014/main" id="{3A97B827-9437-BA47-977C-EC298FA664A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58527" y="4036567"/>
            <a:ext cx="2617638" cy="1967225"/>
          </a:xfrm>
          <a:prstGeom prst="rect">
            <a:avLst/>
          </a:prstGeom>
        </p:spPr>
      </p:pic>
      <p:pic>
        <p:nvPicPr>
          <p:cNvPr id="32" name="Picture 31">
            <a:extLst>
              <a:ext uri="{FF2B5EF4-FFF2-40B4-BE49-F238E27FC236}">
                <a16:creationId xmlns:a16="http://schemas.microsoft.com/office/drawing/2014/main" id="{69969C39-D5D3-A349-ADB8-BC246FEB9C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65413" y="3616554"/>
            <a:ext cx="2206866" cy="1247148"/>
          </a:xfrm>
          <a:prstGeom prst="rect">
            <a:avLst/>
          </a:prstGeom>
        </p:spPr>
      </p:pic>
      <p:pic>
        <p:nvPicPr>
          <p:cNvPr id="103" name="Picture 102">
            <a:extLst>
              <a:ext uri="{FF2B5EF4-FFF2-40B4-BE49-F238E27FC236}">
                <a16:creationId xmlns:a16="http://schemas.microsoft.com/office/drawing/2014/main" id="{00F590A8-87FD-6C4A-B380-C0E72217C5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9079524" y="5268238"/>
            <a:ext cx="1337820" cy="726132"/>
          </a:xfrm>
          <a:prstGeom prst="rect">
            <a:avLst/>
          </a:prstGeom>
          <a:ln>
            <a:noFill/>
          </a:ln>
          <a:extLst>
            <a:ext uri="{53640926-AAD7-44D8-BBD7-CCE9431645EC}">
              <a14:shadowObscured xmlns:a14="http://schemas.microsoft.com/office/drawing/2010/main"/>
            </a:ext>
          </a:extLst>
        </p:spPr>
      </p:pic>
      <p:sp>
        <p:nvSpPr>
          <p:cNvPr id="22" name="Rectangle 21">
            <a:extLst>
              <a:ext uri="{FF2B5EF4-FFF2-40B4-BE49-F238E27FC236}">
                <a16:creationId xmlns:a16="http://schemas.microsoft.com/office/drawing/2014/main" id="{12B9EAB8-E637-844A-B6C5-EB1DF14FE29F}"/>
              </a:ext>
            </a:extLst>
          </p:cNvPr>
          <p:cNvSpPr/>
          <p:nvPr/>
        </p:nvSpPr>
        <p:spPr>
          <a:xfrm>
            <a:off x="782703" y="574411"/>
            <a:ext cx="739147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3175">
                  <a:noFill/>
                </a:ln>
                <a:solidFill>
                  <a:srgbClr val="0997B5"/>
                </a:solidFill>
                <a:effectLst/>
                <a:uLnTx/>
                <a:uFillTx/>
                <a:latin typeface="Calibri" panose="020F0502020204030204" pitchFamily="34" charset="0"/>
                <a:ea typeface="Helvetica Regular" charset="0"/>
                <a:cs typeface="Helvetica Regular" charset="0"/>
              </a:rPr>
              <a:t>Step three: qualify</a:t>
            </a:r>
          </a:p>
        </p:txBody>
      </p:sp>
      <p:pic>
        <p:nvPicPr>
          <p:cNvPr id="23" name="Picture 22">
            <a:extLst>
              <a:ext uri="{FF2B5EF4-FFF2-40B4-BE49-F238E27FC236}">
                <a16:creationId xmlns:a16="http://schemas.microsoft.com/office/drawing/2014/main" id="{CA8BD358-7602-5C4F-BFBA-FF91409E304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25" name="Straight Connector 24">
            <a:extLst>
              <a:ext uri="{FF2B5EF4-FFF2-40B4-BE49-F238E27FC236}">
                <a16:creationId xmlns:a16="http://schemas.microsoft.com/office/drawing/2014/main" id="{96A2A42F-7B33-5C47-9768-2B520CB97984}"/>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4D2909D-EC73-6141-A075-6F8BCFB409DE}"/>
              </a:ext>
            </a:extLst>
          </p:cNvPr>
          <p:cNvSpPr/>
          <p:nvPr/>
        </p:nvSpPr>
        <p:spPr>
          <a:xfrm>
            <a:off x="782702" y="1298903"/>
            <a:ext cx="10689577" cy="461665"/>
          </a:xfrm>
          <a:prstGeom prst="rect">
            <a:avLst/>
          </a:prstGeom>
          <a:solidFill>
            <a:srgbClr val="0997B5"/>
          </a:solidFill>
        </p:spPr>
        <p:txBody>
          <a:bodyPr wrap="square">
            <a:spAutoFit/>
          </a:bodyPr>
          <a:lstStyle/>
          <a:p>
            <a:pPr>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Helvetica Regular" charset="0"/>
                <a:cs typeface="Calibri" panose="020F0502020204030204" pitchFamily="34" charset="0"/>
              </a:rPr>
              <a:t>Fast Start Program: </a:t>
            </a:r>
            <a:r>
              <a:rPr lang="en-US" sz="2400" dirty="0">
                <a:solidFill>
                  <a:schemeClr val="bg1"/>
                </a:solidFill>
                <a:latin typeface="Calibri" panose="020F0502020204030204" pitchFamily="34" charset="0"/>
                <a:cs typeface="Calibri" panose="020F0502020204030204" pitchFamily="34" charset="0"/>
              </a:rPr>
              <a:t>$399 + Tax with Free Shipping   </a:t>
            </a:r>
            <a:r>
              <a:rPr lang="en-US" sz="1600" dirty="0">
                <a:solidFill>
                  <a:schemeClr val="bg1"/>
                </a:solidFill>
                <a:latin typeface="Calibri" panose="020F0502020204030204" pitchFamily="34" charset="0"/>
                <a:cs typeface="Calibri" panose="020F0502020204030204" pitchFamily="34" charset="0"/>
              </a:rPr>
              <a:t>(Includes $129.95 Subscription Fee) </a:t>
            </a:r>
            <a:endParaRPr kumimoji="0" lang="en-US" sz="1600" u="none" strike="noStrike" kern="1200" cap="none" spc="0" normalizeH="0" baseline="0" noProof="0" dirty="0">
              <a:ln>
                <a:noFill/>
              </a:ln>
              <a:solidFill>
                <a:schemeClr val="bg1"/>
              </a:solidFill>
              <a:effectLst/>
              <a:uLnTx/>
              <a:uFillTx/>
              <a:latin typeface="Calibri" panose="020F0502020204030204" pitchFamily="34" charset="0"/>
              <a:ea typeface="Helvetica Regular" charset="0"/>
              <a:cs typeface="Calibri" panose="020F0502020204030204" pitchFamily="34" charset="0"/>
            </a:endParaRPr>
          </a:p>
        </p:txBody>
      </p:sp>
    </p:spTree>
    <p:extLst>
      <p:ext uri="{BB962C8B-B14F-4D97-AF65-F5344CB8AC3E}">
        <p14:creationId xmlns:p14="http://schemas.microsoft.com/office/powerpoint/2010/main" val="1365443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1FAB82-3FF9-6A4A-8A18-579E3ED7C13C}"/>
              </a:ext>
            </a:extLst>
          </p:cNvPr>
          <p:cNvPicPr>
            <a:picLocks noChangeAspect="1"/>
          </p:cNvPicPr>
          <p:nvPr/>
        </p:nvPicPr>
        <p:blipFill>
          <a:blip r:embed="rId3"/>
          <a:stretch>
            <a:fillRect/>
          </a:stretch>
        </p:blipFill>
        <p:spPr>
          <a:xfrm>
            <a:off x="0" y="1045028"/>
            <a:ext cx="12192000" cy="6858000"/>
          </a:xfrm>
          <a:prstGeom prst="rect">
            <a:avLst/>
          </a:prstGeom>
        </p:spPr>
      </p:pic>
      <p:pic>
        <p:nvPicPr>
          <p:cNvPr id="3" name="Picture 2">
            <a:extLst>
              <a:ext uri="{FF2B5EF4-FFF2-40B4-BE49-F238E27FC236}">
                <a16:creationId xmlns:a16="http://schemas.microsoft.com/office/drawing/2014/main" id="{8849D083-6CEF-B342-83A5-B64F7D071BBE}"/>
              </a:ext>
            </a:extLst>
          </p:cNvPr>
          <p:cNvPicPr>
            <a:picLocks noChangeAspect="1"/>
          </p:cNvPicPr>
          <p:nvPr/>
        </p:nvPicPr>
        <p:blipFill>
          <a:blip r:embed="rId4"/>
          <a:stretch>
            <a:fillRect/>
          </a:stretch>
        </p:blipFill>
        <p:spPr>
          <a:xfrm>
            <a:off x="0" y="1045028"/>
            <a:ext cx="12192000" cy="6858000"/>
          </a:xfrm>
          <a:prstGeom prst="rect">
            <a:avLst/>
          </a:prstGeom>
        </p:spPr>
      </p:pic>
      <p:pic>
        <p:nvPicPr>
          <p:cNvPr id="7" name="Picture 6">
            <a:extLst>
              <a:ext uri="{FF2B5EF4-FFF2-40B4-BE49-F238E27FC236}">
                <a16:creationId xmlns:a16="http://schemas.microsoft.com/office/drawing/2014/main" id="{FC60BC0E-60B1-8943-9BD4-99BFED8DA864}"/>
              </a:ext>
            </a:extLst>
          </p:cNvPr>
          <p:cNvPicPr>
            <a:picLocks noChangeAspect="1"/>
          </p:cNvPicPr>
          <p:nvPr/>
        </p:nvPicPr>
        <p:blipFill>
          <a:blip r:embed="rId5"/>
          <a:stretch>
            <a:fillRect/>
          </a:stretch>
        </p:blipFill>
        <p:spPr>
          <a:xfrm>
            <a:off x="0" y="1045028"/>
            <a:ext cx="12192000" cy="6858000"/>
          </a:xfrm>
          <a:prstGeom prst="rect">
            <a:avLst/>
          </a:prstGeom>
        </p:spPr>
      </p:pic>
      <p:cxnSp>
        <p:nvCxnSpPr>
          <p:cNvPr id="12" name="Straight Arrow Connector 11">
            <a:extLst>
              <a:ext uri="{FF2B5EF4-FFF2-40B4-BE49-F238E27FC236}">
                <a16:creationId xmlns:a16="http://schemas.microsoft.com/office/drawing/2014/main" id="{AF3DB339-5A86-B94A-909D-0FE6C35ADBC5}"/>
              </a:ext>
            </a:extLst>
          </p:cNvPr>
          <p:cNvCxnSpPr/>
          <p:nvPr/>
        </p:nvCxnSpPr>
        <p:spPr>
          <a:xfrm>
            <a:off x="6096000" y="3448948"/>
            <a:ext cx="0" cy="2636322"/>
          </a:xfrm>
          <a:prstGeom prst="straightConnector1">
            <a:avLst/>
          </a:prstGeom>
          <a:ln w="50800">
            <a:solidFill>
              <a:srgbClr val="0997B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95D13F8-E91A-FE4B-B11C-7D52660012A0}"/>
              </a:ext>
            </a:extLst>
          </p:cNvPr>
          <p:cNvSpPr>
            <a:spLocks noChangeArrowheads="1"/>
          </p:cNvSpPr>
          <p:nvPr/>
        </p:nvSpPr>
        <p:spPr bwMode="auto">
          <a:xfrm>
            <a:off x="782703" y="809358"/>
            <a:ext cx="10227166" cy="707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Personally partner (sponsor) and place one qualified </a:t>
            </a:r>
            <a:r>
              <a:rPr kumimoji="0" lang="en-US" sz="2000" b="0" i="0" u="none" strike="noStrike" kern="1200" cap="none" spc="0" normalizeH="0" baseline="0" noProof="0" dirty="0" err="1">
                <a:ln>
                  <a:noFill/>
                </a:ln>
                <a:solidFill>
                  <a:srgbClr val="767171"/>
                </a:solidFill>
                <a:effectLst/>
                <a:uLnTx/>
                <a:uFillTx/>
                <a:latin typeface="Calibri" panose="020F0502020204030204" pitchFamily="34" charset="0"/>
                <a:ea typeface="+mn-ea"/>
                <a:cs typeface="Calibri" panose="020F0502020204030204" pitchFamily="34" charset="0"/>
              </a:rPr>
              <a:t>UnFranchise</a:t>
            </a:r>
            <a:r>
              <a:rPr kumimoji="0" lang="en-US" sz="20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 Owner in your left and right organizations to be eligible to earn commissions.</a:t>
            </a:r>
          </a:p>
        </p:txBody>
      </p:sp>
      <p:sp>
        <p:nvSpPr>
          <p:cNvPr id="10" name="Rectangle 9">
            <a:extLst>
              <a:ext uri="{FF2B5EF4-FFF2-40B4-BE49-F238E27FC236}">
                <a16:creationId xmlns:a16="http://schemas.microsoft.com/office/drawing/2014/main" id="{B5D2CF58-D967-0742-A62A-E30FDFA8E596}"/>
              </a:ext>
            </a:extLst>
          </p:cNvPr>
          <p:cNvSpPr/>
          <p:nvPr/>
        </p:nvSpPr>
        <p:spPr>
          <a:xfrm>
            <a:off x="782703" y="338741"/>
            <a:ext cx="739147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3175">
                  <a:noFill/>
                </a:ln>
                <a:solidFill>
                  <a:srgbClr val="0997B5"/>
                </a:solidFill>
                <a:effectLst/>
                <a:uLnTx/>
                <a:uFillTx/>
                <a:latin typeface="Calibri" panose="020F0502020204030204" pitchFamily="34" charset="0"/>
                <a:ea typeface="Helvetica Regular" charset="0"/>
                <a:cs typeface="Helvetica Regular" charset="0"/>
              </a:rPr>
              <a:t>Step four: Activate</a:t>
            </a:r>
          </a:p>
        </p:txBody>
      </p:sp>
      <p:cxnSp>
        <p:nvCxnSpPr>
          <p:cNvPr id="11" name="Straight Connector 10">
            <a:extLst>
              <a:ext uri="{FF2B5EF4-FFF2-40B4-BE49-F238E27FC236}">
                <a16:creationId xmlns:a16="http://schemas.microsoft.com/office/drawing/2014/main" id="{ED63E62C-BE2A-4641-87B1-7F13C1D8618E}"/>
              </a:ext>
            </a:extLst>
          </p:cNvPr>
          <p:cNvCxnSpPr>
            <a:cxnSpLocks/>
          </p:cNvCxnSpPr>
          <p:nvPr/>
        </p:nvCxnSpPr>
        <p:spPr>
          <a:xfrm>
            <a:off x="634473" y="38239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51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737E4F1-966B-3F4C-8630-D269EE05B922}"/>
              </a:ext>
            </a:extLst>
          </p:cNvPr>
          <p:cNvPicPr>
            <a:picLocks noChangeAspect="1"/>
          </p:cNvPicPr>
          <p:nvPr/>
        </p:nvPicPr>
        <p:blipFill>
          <a:blip r:embed="rId2"/>
          <a:stretch>
            <a:fillRect/>
          </a:stretch>
        </p:blipFill>
        <p:spPr>
          <a:xfrm>
            <a:off x="0" y="-306108"/>
            <a:ext cx="12192000" cy="6858000"/>
          </a:xfrm>
          <a:prstGeom prst="rect">
            <a:avLst/>
          </a:prstGeom>
        </p:spPr>
      </p:pic>
      <p:pic>
        <p:nvPicPr>
          <p:cNvPr id="39" name="Picture 38">
            <a:extLst>
              <a:ext uri="{FF2B5EF4-FFF2-40B4-BE49-F238E27FC236}">
                <a16:creationId xmlns:a16="http://schemas.microsoft.com/office/drawing/2014/main" id="{AA381E95-297C-FE46-BBCD-05A0A2C6FB58}"/>
              </a:ext>
            </a:extLst>
          </p:cNvPr>
          <p:cNvPicPr>
            <a:picLocks noChangeAspect="1"/>
          </p:cNvPicPr>
          <p:nvPr/>
        </p:nvPicPr>
        <p:blipFill>
          <a:blip r:embed="rId3"/>
          <a:stretch>
            <a:fillRect/>
          </a:stretch>
        </p:blipFill>
        <p:spPr>
          <a:xfrm>
            <a:off x="0" y="-306108"/>
            <a:ext cx="12192000" cy="6858000"/>
          </a:xfrm>
          <a:prstGeom prst="rect">
            <a:avLst/>
          </a:prstGeom>
        </p:spPr>
      </p:pic>
      <p:pic>
        <p:nvPicPr>
          <p:cNvPr id="25" name="Picture 24">
            <a:extLst>
              <a:ext uri="{FF2B5EF4-FFF2-40B4-BE49-F238E27FC236}">
                <a16:creationId xmlns:a16="http://schemas.microsoft.com/office/drawing/2014/main" id="{89D9A300-367D-D643-AF36-2B5D2590CA41}"/>
              </a:ext>
            </a:extLst>
          </p:cNvPr>
          <p:cNvPicPr>
            <a:picLocks noChangeAspect="1"/>
          </p:cNvPicPr>
          <p:nvPr/>
        </p:nvPicPr>
        <p:blipFill>
          <a:blip r:embed="rId4"/>
          <a:stretch>
            <a:fillRect/>
          </a:stretch>
        </p:blipFill>
        <p:spPr>
          <a:xfrm>
            <a:off x="0" y="-306108"/>
            <a:ext cx="12192000" cy="6858000"/>
          </a:xfrm>
          <a:prstGeom prst="rect">
            <a:avLst/>
          </a:prstGeom>
        </p:spPr>
      </p:pic>
      <p:pic>
        <p:nvPicPr>
          <p:cNvPr id="27" name="Picture 26">
            <a:extLst>
              <a:ext uri="{FF2B5EF4-FFF2-40B4-BE49-F238E27FC236}">
                <a16:creationId xmlns:a16="http://schemas.microsoft.com/office/drawing/2014/main" id="{A0786771-3A88-EE48-A716-C085664F7736}"/>
              </a:ext>
            </a:extLst>
          </p:cNvPr>
          <p:cNvPicPr>
            <a:picLocks noChangeAspect="1"/>
          </p:cNvPicPr>
          <p:nvPr/>
        </p:nvPicPr>
        <p:blipFill>
          <a:blip r:embed="rId5"/>
          <a:stretch>
            <a:fillRect/>
          </a:stretch>
        </p:blipFill>
        <p:spPr>
          <a:xfrm>
            <a:off x="0" y="-306108"/>
            <a:ext cx="12192000" cy="6858000"/>
          </a:xfrm>
          <a:prstGeom prst="rect">
            <a:avLst/>
          </a:prstGeom>
        </p:spPr>
      </p:pic>
      <p:pic>
        <p:nvPicPr>
          <p:cNvPr id="29" name="Picture 28">
            <a:extLst>
              <a:ext uri="{FF2B5EF4-FFF2-40B4-BE49-F238E27FC236}">
                <a16:creationId xmlns:a16="http://schemas.microsoft.com/office/drawing/2014/main" id="{9619D335-D449-1848-BAA8-3FCBCE9255B9}"/>
              </a:ext>
            </a:extLst>
          </p:cNvPr>
          <p:cNvPicPr>
            <a:picLocks noChangeAspect="1"/>
          </p:cNvPicPr>
          <p:nvPr/>
        </p:nvPicPr>
        <p:blipFill>
          <a:blip r:embed="rId6"/>
          <a:stretch>
            <a:fillRect/>
          </a:stretch>
        </p:blipFill>
        <p:spPr>
          <a:xfrm>
            <a:off x="0" y="-306108"/>
            <a:ext cx="12192000" cy="6858000"/>
          </a:xfrm>
          <a:prstGeom prst="rect">
            <a:avLst/>
          </a:prstGeom>
        </p:spPr>
      </p:pic>
      <p:pic>
        <p:nvPicPr>
          <p:cNvPr id="37" name="Picture 36">
            <a:extLst>
              <a:ext uri="{FF2B5EF4-FFF2-40B4-BE49-F238E27FC236}">
                <a16:creationId xmlns:a16="http://schemas.microsoft.com/office/drawing/2014/main" id="{4F2D27A1-85FC-F641-9703-46BEE99CE610}"/>
              </a:ext>
            </a:extLst>
          </p:cNvPr>
          <p:cNvPicPr>
            <a:picLocks noChangeAspect="1"/>
          </p:cNvPicPr>
          <p:nvPr/>
        </p:nvPicPr>
        <p:blipFill>
          <a:blip r:embed="rId7"/>
          <a:stretch>
            <a:fillRect/>
          </a:stretch>
        </p:blipFill>
        <p:spPr>
          <a:xfrm>
            <a:off x="0" y="-306108"/>
            <a:ext cx="12192000" cy="6858000"/>
          </a:xfrm>
          <a:prstGeom prst="rect">
            <a:avLst/>
          </a:prstGeom>
        </p:spPr>
      </p:pic>
      <p:pic>
        <p:nvPicPr>
          <p:cNvPr id="40" name="Picture 39">
            <a:extLst>
              <a:ext uri="{FF2B5EF4-FFF2-40B4-BE49-F238E27FC236}">
                <a16:creationId xmlns:a16="http://schemas.microsoft.com/office/drawing/2014/main" id="{9A92B03B-F907-4B48-9DDB-1BDA6B254CE8}"/>
              </a:ext>
            </a:extLst>
          </p:cNvPr>
          <p:cNvPicPr>
            <a:picLocks noChangeAspect="1"/>
          </p:cNvPicPr>
          <p:nvPr/>
        </p:nvPicPr>
        <p:blipFill>
          <a:blip r:embed="rId8"/>
          <a:stretch>
            <a:fillRect/>
          </a:stretch>
        </p:blipFill>
        <p:spPr>
          <a:xfrm>
            <a:off x="0" y="-306108"/>
            <a:ext cx="12192000" cy="6858000"/>
          </a:xfrm>
          <a:prstGeom prst="rect">
            <a:avLst/>
          </a:prstGeom>
        </p:spPr>
      </p:pic>
      <p:sp>
        <p:nvSpPr>
          <p:cNvPr id="31" name="Rectangle 30">
            <a:extLst>
              <a:ext uri="{FF2B5EF4-FFF2-40B4-BE49-F238E27FC236}">
                <a16:creationId xmlns:a16="http://schemas.microsoft.com/office/drawing/2014/main" id="{415482F8-6E8C-C14E-AF5E-6C056697BA25}"/>
              </a:ext>
            </a:extLst>
          </p:cNvPr>
          <p:cNvSpPr/>
          <p:nvPr/>
        </p:nvSpPr>
        <p:spPr>
          <a:xfrm>
            <a:off x="3897930" y="5383295"/>
            <a:ext cx="1929936" cy="66055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3175">
                  <a:noFill/>
                </a:ln>
                <a:solidFill>
                  <a:srgbClr val="0997B5"/>
                </a:solidFill>
                <a:effectLst/>
                <a:uLnTx/>
                <a:uFillTx/>
                <a:latin typeface="Helvetica Regular" charset="0"/>
                <a:ea typeface="+mn-ea"/>
                <a:cs typeface="Helvetica Regular" charset="0"/>
              </a:rPr>
              <a:t>2. CREATE</a:t>
            </a:r>
          </a:p>
        </p:txBody>
      </p:sp>
      <p:sp>
        <p:nvSpPr>
          <p:cNvPr id="34" name="Rectangle 33">
            <a:extLst>
              <a:ext uri="{FF2B5EF4-FFF2-40B4-BE49-F238E27FC236}">
                <a16:creationId xmlns:a16="http://schemas.microsoft.com/office/drawing/2014/main" id="{ABB36553-12EC-7A43-96A6-9458B10DDE10}"/>
              </a:ext>
            </a:extLst>
          </p:cNvPr>
          <p:cNvSpPr/>
          <p:nvPr/>
        </p:nvSpPr>
        <p:spPr>
          <a:xfrm>
            <a:off x="1513612" y="5383295"/>
            <a:ext cx="1929936" cy="66055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3175">
                  <a:noFill/>
                </a:ln>
                <a:solidFill>
                  <a:srgbClr val="0997B5"/>
                </a:solidFill>
                <a:effectLst/>
                <a:uLnTx/>
                <a:uFillTx/>
                <a:latin typeface="Helvetica Regular" charset="0"/>
                <a:ea typeface="+mn-ea"/>
                <a:cs typeface="Helvetica Regular" charset="0"/>
              </a:rPr>
              <a:t>1. APPLY</a:t>
            </a:r>
          </a:p>
        </p:txBody>
      </p:sp>
      <p:sp>
        <p:nvSpPr>
          <p:cNvPr id="36" name="Rectangle 35">
            <a:extLst>
              <a:ext uri="{FF2B5EF4-FFF2-40B4-BE49-F238E27FC236}">
                <a16:creationId xmlns:a16="http://schemas.microsoft.com/office/drawing/2014/main" id="{BEF8820C-B167-DB47-A98C-630785079A49}"/>
              </a:ext>
            </a:extLst>
          </p:cNvPr>
          <p:cNvSpPr/>
          <p:nvPr/>
        </p:nvSpPr>
        <p:spPr>
          <a:xfrm>
            <a:off x="6282247" y="5383295"/>
            <a:ext cx="1929936" cy="66055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3175">
                  <a:noFill/>
                </a:ln>
                <a:solidFill>
                  <a:srgbClr val="0997B5"/>
                </a:solidFill>
                <a:effectLst/>
                <a:uLnTx/>
                <a:uFillTx/>
                <a:latin typeface="Helvetica Regular" charset="0"/>
                <a:ea typeface="+mn-ea"/>
                <a:cs typeface="Helvetica Regular" charset="0"/>
              </a:rPr>
              <a:t>3. QUALIFY</a:t>
            </a:r>
          </a:p>
        </p:txBody>
      </p:sp>
      <p:sp>
        <p:nvSpPr>
          <p:cNvPr id="35" name="Rectangle 34">
            <a:extLst>
              <a:ext uri="{FF2B5EF4-FFF2-40B4-BE49-F238E27FC236}">
                <a16:creationId xmlns:a16="http://schemas.microsoft.com/office/drawing/2014/main" id="{512E4A55-115B-0A47-B589-ACE2057A8CB7}"/>
              </a:ext>
            </a:extLst>
          </p:cNvPr>
          <p:cNvSpPr/>
          <p:nvPr/>
        </p:nvSpPr>
        <p:spPr>
          <a:xfrm>
            <a:off x="8666565" y="5383295"/>
            <a:ext cx="2055978" cy="66055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3175">
                  <a:noFill/>
                </a:ln>
                <a:solidFill>
                  <a:srgbClr val="0997B5"/>
                </a:solidFill>
                <a:effectLst/>
                <a:uLnTx/>
                <a:uFillTx/>
                <a:latin typeface="Helvetica Regular" charset="0"/>
                <a:ea typeface="+mn-ea"/>
                <a:cs typeface="Helvetica Regular" charset="0"/>
              </a:rPr>
              <a:t>4. ACTIVATE</a:t>
            </a:r>
          </a:p>
        </p:txBody>
      </p:sp>
      <p:sp>
        <p:nvSpPr>
          <p:cNvPr id="42" name="TextBox 41">
            <a:extLst>
              <a:ext uri="{FF2B5EF4-FFF2-40B4-BE49-F238E27FC236}">
                <a16:creationId xmlns:a16="http://schemas.microsoft.com/office/drawing/2014/main" id="{E2EB6B3F-AA45-2E49-83B7-8969ED3D4A48}"/>
              </a:ext>
            </a:extLst>
          </p:cNvPr>
          <p:cNvSpPr txBox="1"/>
          <p:nvPr/>
        </p:nvSpPr>
        <p:spPr>
          <a:xfrm>
            <a:off x="2218706" y="6182560"/>
            <a:ext cx="7754587" cy="384721"/>
          </a:xfrm>
          <a:prstGeom prst="rect">
            <a:avLst/>
          </a:prstGeom>
          <a:noFill/>
        </p:spPr>
        <p:txBody>
          <a:bodyPr wrap="square" rtlCol="0">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w="3175">
                  <a:noFill/>
                </a:ln>
                <a:solidFill>
                  <a:srgbClr val="767171"/>
                </a:solidFill>
                <a:effectLst/>
                <a:uLnTx/>
                <a:uFillTx/>
                <a:latin typeface="Calibri" panose="020F0502020204030204" pitchFamily="34" charset="0"/>
                <a:ea typeface="+mn-ea"/>
                <a:cs typeface="Calibri" panose="020F0502020204030204" pitchFamily="34" charset="0"/>
              </a:rPr>
              <a:t>Gray</a:t>
            </a:r>
            <a:r>
              <a:rPr kumimoji="0" lang="en-US" sz="1900" b="0" i="0" u="none" strike="noStrike" kern="1200" cap="none" spc="0" normalizeH="0" baseline="0" noProof="0" dirty="0">
                <a:ln>
                  <a:noFill/>
                </a:ln>
                <a:solidFill>
                  <a:srgbClr val="5888B4"/>
                </a:solidFill>
                <a:effectLst/>
                <a:uLnTx/>
                <a:uFillTx/>
                <a:latin typeface="Calibri" panose="020F0502020204030204" pitchFamily="34" charset="0"/>
                <a:ea typeface="+mn-ea"/>
                <a:cs typeface="Calibri" panose="020F0502020204030204" pitchFamily="34" charset="0"/>
              </a:rPr>
              <a:t> </a:t>
            </a:r>
            <a:r>
              <a:rPr kumimoji="0" lang="en-US" sz="19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indicates personally sponsored </a:t>
            </a:r>
            <a:r>
              <a:rPr kumimoji="0" lang="en-US" sz="1900" b="0" i="0" u="none" strike="noStrike" kern="1200" cap="none" spc="0" normalizeH="0" baseline="0" noProof="0" dirty="0" err="1">
                <a:ln>
                  <a:noFill/>
                </a:ln>
                <a:solidFill>
                  <a:srgbClr val="E7E6E6">
                    <a:lumMod val="50000"/>
                  </a:srgbClr>
                </a:solidFill>
                <a:effectLst/>
                <a:uLnTx/>
                <a:uFillTx/>
                <a:latin typeface="Calibri" panose="020F0502020204030204" pitchFamily="34" charset="0"/>
                <a:ea typeface="+mn-ea"/>
                <a:cs typeface="Calibri" panose="020F0502020204030204" pitchFamily="34" charset="0"/>
              </a:rPr>
              <a:t>UnFranchise</a:t>
            </a:r>
            <a:r>
              <a:rPr kumimoji="0" lang="en-US" sz="19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 Owner</a:t>
            </a:r>
          </a:p>
        </p:txBody>
      </p:sp>
      <p:cxnSp>
        <p:nvCxnSpPr>
          <p:cNvPr id="22" name="Straight Arrow Connector 21">
            <a:extLst>
              <a:ext uri="{FF2B5EF4-FFF2-40B4-BE49-F238E27FC236}">
                <a16:creationId xmlns:a16="http://schemas.microsoft.com/office/drawing/2014/main" id="{DCDA4465-3827-F849-9862-110C196B8A88}"/>
              </a:ext>
            </a:extLst>
          </p:cNvPr>
          <p:cNvCxnSpPr>
            <a:cxnSpLocks/>
          </p:cNvCxnSpPr>
          <p:nvPr/>
        </p:nvCxnSpPr>
        <p:spPr>
          <a:xfrm>
            <a:off x="6070948" y="2531533"/>
            <a:ext cx="0" cy="3022600"/>
          </a:xfrm>
          <a:prstGeom prst="straightConnector1">
            <a:avLst/>
          </a:prstGeom>
          <a:ln w="50800">
            <a:solidFill>
              <a:srgbClr val="0997B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481FC97-A55F-4640-92BD-38D634E78637}"/>
              </a:ext>
            </a:extLst>
          </p:cNvPr>
          <p:cNvSpPr/>
          <p:nvPr/>
        </p:nvSpPr>
        <p:spPr>
          <a:xfrm>
            <a:off x="782703" y="338741"/>
            <a:ext cx="907772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3175">
                  <a:noFill/>
                </a:ln>
                <a:solidFill>
                  <a:srgbClr val="0997B5"/>
                </a:solidFill>
                <a:effectLst/>
                <a:uLnTx/>
                <a:uFillTx/>
                <a:latin typeface="Calibri" panose="020F0502020204030204" pitchFamily="34" charset="0"/>
                <a:ea typeface="Helvetica Regular" charset="0"/>
                <a:cs typeface="Helvetica Regular" charset="0"/>
              </a:rPr>
              <a:t>STEP 5 – TEACH, MANAGE AND SUPPORT OTHERS</a:t>
            </a:r>
          </a:p>
        </p:txBody>
      </p:sp>
      <p:cxnSp>
        <p:nvCxnSpPr>
          <p:cNvPr id="26" name="Straight Connector 25">
            <a:extLst>
              <a:ext uri="{FF2B5EF4-FFF2-40B4-BE49-F238E27FC236}">
                <a16:creationId xmlns:a16="http://schemas.microsoft.com/office/drawing/2014/main" id="{CB9321CE-AD65-F34F-AFD1-09F8E2AF6CC5}"/>
              </a:ext>
            </a:extLst>
          </p:cNvPr>
          <p:cNvCxnSpPr>
            <a:cxnSpLocks/>
          </p:cNvCxnSpPr>
          <p:nvPr/>
        </p:nvCxnSpPr>
        <p:spPr>
          <a:xfrm>
            <a:off x="634473" y="38239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73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P spid="36" grpId="0"/>
      <p:bldP spid="35" grpId="0"/>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477BD-B98E-1E47-ABA7-57E0AE24435A}"/>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7655762-000F-6F45-B89B-4632B5318B65}"/>
              </a:ext>
            </a:extLst>
          </p:cNvPr>
          <p:cNvPicPr>
            <a:picLocks noChangeAspect="1"/>
          </p:cNvPicPr>
          <p:nvPr/>
        </p:nvPicPr>
        <p:blipFill>
          <a:blip r:embed="rId3"/>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DC525F9-426C-3D41-81C5-BF8209F50A12}"/>
              </a:ext>
            </a:extLst>
          </p:cNvPr>
          <p:cNvPicPr>
            <a:picLocks noChangeAspect="1"/>
          </p:cNvPicPr>
          <p:nvPr/>
        </p:nvPicPr>
        <p:blipFill>
          <a:blip r:embed="rId4"/>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679BF0C2-E95B-984F-9D9A-AF9104D789ED}"/>
              </a:ext>
            </a:extLst>
          </p:cNvPr>
          <p:cNvPicPr>
            <a:picLocks noChangeAspect="1"/>
          </p:cNvPicPr>
          <p:nvPr/>
        </p:nvPicPr>
        <p:blipFill>
          <a:blip r:embed="rId5"/>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4032C3B4-881A-7248-8542-78EEBC1B8178}"/>
              </a:ext>
            </a:extLst>
          </p:cNvPr>
          <p:cNvPicPr>
            <a:picLocks noChangeAspect="1"/>
          </p:cNvPicPr>
          <p:nvPr/>
        </p:nvPicPr>
        <p:blipFill>
          <a:blip r:embed="rId6"/>
          <a:stretch>
            <a:fillRect/>
          </a:stretch>
        </p:blipFill>
        <p:spPr>
          <a:xfrm>
            <a:off x="0" y="0"/>
            <a:ext cx="12192000" cy="6858000"/>
          </a:xfrm>
          <a:prstGeom prst="rect">
            <a:avLst/>
          </a:prstGeom>
        </p:spPr>
      </p:pic>
      <p:pic>
        <p:nvPicPr>
          <p:cNvPr id="34" name="Picture 33">
            <a:extLst>
              <a:ext uri="{FF2B5EF4-FFF2-40B4-BE49-F238E27FC236}">
                <a16:creationId xmlns:a16="http://schemas.microsoft.com/office/drawing/2014/main" id="{AB4CA986-1177-F64F-8F5C-63C88A79F867}"/>
              </a:ext>
            </a:extLst>
          </p:cNvPr>
          <p:cNvPicPr>
            <a:picLocks noChangeAspect="1"/>
          </p:cNvPicPr>
          <p:nvPr/>
        </p:nvPicPr>
        <p:blipFill>
          <a:blip r:embed="rId7"/>
          <a:stretch>
            <a:fillRect/>
          </a:stretch>
        </p:blipFill>
        <p:spPr>
          <a:xfrm>
            <a:off x="0" y="0"/>
            <a:ext cx="12192000" cy="6858000"/>
          </a:xfrm>
          <a:prstGeom prst="rect">
            <a:avLst/>
          </a:prstGeom>
        </p:spPr>
      </p:pic>
      <p:pic>
        <p:nvPicPr>
          <p:cNvPr id="36" name="Picture 35">
            <a:extLst>
              <a:ext uri="{FF2B5EF4-FFF2-40B4-BE49-F238E27FC236}">
                <a16:creationId xmlns:a16="http://schemas.microsoft.com/office/drawing/2014/main" id="{1254A0FC-0E5D-AB47-B64A-4B4F86E6F2AE}"/>
              </a:ext>
            </a:extLst>
          </p:cNvPr>
          <p:cNvPicPr>
            <a:picLocks noChangeAspect="1"/>
          </p:cNvPicPr>
          <p:nvPr/>
        </p:nvPicPr>
        <p:blipFill>
          <a:blip r:embed="rId8"/>
          <a:stretch>
            <a:fillRect/>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F22D93A0-6E1A-2543-93EC-86998857B917}"/>
              </a:ext>
            </a:extLst>
          </p:cNvPr>
          <p:cNvPicPr>
            <a:picLocks noChangeAspect="1"/>
          </p:cNvPicPr>
          <p:nvPr/>
        </p:nvPicPr>
        <p:blipFill>
          <a:blip r:embed="rId9"/>
          <a:stretch>
            <a:fillRect/>
          </a:stretch>
        </p:blipFill>
        <p:spPr>
          <a:xfrm>
            <a:off x="0" y="0"/>
            <a:ext cx="12192000" cy="6858000"/>
          </a:xfrm>
          <a:prstGeom prst="rect">
            <a:avLst/>
          </a:prstGeom>
        </p:spPr>
      </p:pic>
      <p:pic>
        <p:nvPicPr>
          <p:cNvPr id="29" name="Picture 28">
            <a:extLst>
              <a:ext uri="{FF2B5EF4-FFF2-40B4-BE49-F238E27FC236}">
                <a16:creationId xmlns:a16="http://schemas.microsoft.com/office/drawing/2014/main" id="{5CFF6630-1866-654A-820B-806034574411}"/>
              </a:ext>
            </a:extLst>
          </p:cNvPr>
          <p:cNvPicPr>
            <a:picLocks noChangeAspect="1"/>
          </p:cNvPicPr>
          <p:nvPr/>
        </p:nvPicPr>
        <p:blipFill>
          <a:blip r:embed="rId10"/>
          <a:stretch>
            <a:fillRect/>
          </a:stretch>
        </p:blipFill>
        <p:spPr>
          <a:xfrm>
            <a:off x="0" y="0"/>
            <a:ext cx="12192000" cy="6858000"/>
          </a:xfrm>
          <a:prstGeom prst="rect">
            <a:avLst/>
          </a:prstGeom>
        </p:spPr>
      </p:pic>
      <p:pic>
        <p:nvPicPr>
          <p:cNvPr id="38" name="Picture 37">
            <a:extLst>
              <a:ext uri="{FF2B5EF4-FFF2-40B4-BE49-F238E27FC236}">
                <a16:creationId xmlns:a16="http://schemas.microsoft.com/office/drawing/2014/main" id="{B46334D6-00F6-7B41-98A5-76EE46F39DBF}"/>
              </a:ext>
            </a:extLst>
          </p:cNvPr>
          <p:cNvPicPr>
            <a:picLocks noChangeAspect="1"/>
          </p:cNvPicPr>
          <p:nvPr/>
        </p:nvPicPr>
        <p:blipFill>
          <a:blip r:embed="rId11"/>
          <a:stretch>
            <a:fillRect/>
          </a:stretch>
        </p:blipFill>
        <p:spPr>
          <a:xfrm>
            <a:off x="0" y="0"/>
            <a:ext cx="12192000" cy="6858000"/>
          </a:xfrm>
          <a:prstGeom prst="rect">
            <a:avLst/>
          </a:prstGeom>
        </p:spPr>
      </p:pic>
      <p:pic>
        <p:nvPicPr>
          <p:cNvPr id="40" name="Picture 39">
            <a:extLst>
              <a:ext uri="{FF2B5EF4-FFF2-40B4-BE49-F238E27FC236}">
                <a16:creationId xmlns:a16="http://schemas.microsoft.com/office/drawing/2014/main" id="{5CB1577D-D81B-6446-9F5B-42A2A0A58256}"/>
              </a:ext>
            </a:extLst>
          </p:cNvPr>
          <p:cNvPicPr>
            <a:picLocks noChangeAspect="1"/>
          </p:cNvPicPr>
          <p:nvPr/>
        </p:nvPicPr>
        <p:blipFill>
          <a:blip r:embed="rId12"/>
          <a:stretch>
            <a:fillRect/>
          </a:stretch>
        </p:blipFill>
        <p:spPr>
          <a:xfrm>
            <a:off x="0" y="0"/>
            <a:ext cx="12192000" cy="6858000"/>
          </a:xfrm>
          <a:prstGeom prst="rect">
            <a:avLst/>
          </a:prstGeom>
        </p:spPr>
      </p:pic>
      <p:pic>
        <p:nvPicPr>
          <p:cNvPr id="42" name="Picture 41">
            <a:extLst>
              <a:ext uri="{FF2B5EF4-FFF2-40B4-BE49-F238E27FC236}">
                <a16:creationId xmlns:a16="http://schemas.microsoft.com/office/drawing/2014/main" id="{CF3E558B-7D8F-6A4E-BEB0-87C4377278DD}"/>
              </a:ext>
            </a:extLst>
          </p:cNvPr>
          <p:cNvPicPr>
            <a:picLocks noChangeAspect="1"/>
          </p:cNvPicPr>
          <p:nvPr/>
        </p:nvPicPr>
        <p:blipFill>
          <a:blip r:embed="rId13"/>
          <a:stretch>
            <a:fillRect/>
          </a:stretch>
        </p:blipFill>
        <p:spPr>
          <a:xfrm>
            <a:off x="0" y="0"/>
            <a:ext cx="12192000" cy="6858000"/>
          </a:xfrm>
          <a:prstGeom prst="rect">
            <a:avLst/>
          </a:prstGeom>
        </p:spPr>
      </p:pic>
      <p:pic>
        <p:nvPicPr>
          <p:cNvPr id="46" name="Picture 45">
            <a:extLst>
              <a:ext uri="{FF2B5EF4-FFF2-40B4-BE49-F238E27FC236}">
                <a16:creationId xmlns:a16="http://schemas.microsoft.com/office/drawing/2014/main" id="{25A121C0-ECD1-494D-917E-439D9BB7E6D3}"/>
              </a:ext>
            </a:extLst>
          </p:cNvPr>
          <p:cNvPicPr>
            <a:picLocks noChangeAspect="1"/>
          </p:cNvPicPr>
          <p:nvPr/>
        </p:nvPicPr>
        <p:blipFill>
          <a:blip r:embed="rId14"/>
          <a:stretch>
            <a:fillRect/>
          </a:stretch>
        </p:blipFill>
        <p:spPr>
          <a:xfrm>
            <a:off x="0" y="0"/>
            <a:ext cx="12192000" cy="6858000"/>
          </a:xfrm>
          <a:prstGeom prst="rect">
            <a:avLst/>
          </a:prstGeom>
        </p:spPr>
      </p:pic>
      <p:pic>
        <p:nvPicPr>
          <p:cNvPr id="44" name="Picture 43">
            <a:extLst>
              <a:ext uri="{FF2B5EF4-FFF2-40B4-BE49-F238E27FC236}">
                <a16:creationId xmlns:a16="http://schemas.microsoft.com/office/drawing/2014/main" id="{A0FBBA37-DA96-D043-A347-C5295A13AFE2}"/>
              </a:ext>
            </a:extLst>
          </p:cNvPr>
          <p:cNvPicPr>
            <a:picLocks noChangeAspect="1"/>
          </p:cNvPicPr>
          <p:nvPr/>
        </p:nvPicPr>
        <p:blipFill>
          <a:blip r:embed="rId15"/>
          <a:stretch>
            <a:fillRect/>
          </a:stretch>
        </p:blipFill>
        <p:spPr>
          <a:xfrm>
            <a:off x="0" y="0"/>
            <a:ext cx="12192000" cy="6858000"/>
          </a:xfrm>
          <a:prstGeom prst="rect">
            <a:avLst/>
          </a:prstGeom>
        </p:spPr>
      </p:pic>
      <p:pic>
        <p:nvPicPr>
          <p:cNvPr id="50" name="Picture 49">
            <a:extLst>
              <a:ext uri="{FF2B5EF4-FFF2-40B4-BE49-F238E27FC236}">
                <a16:creationId xmlns:a16="http://schemas.microsoft.com/office/drawing/2014/main" id="{C66F9557-05D0-6649-8C16-7B41E4A89B32}"/>
              </a:ext>
            </a:extLst>
          </p:cNvPr>
          <p:cNvPicPr>
            <a:picLocks noChangeAspect="1"/>
          </p:cNvPicPr>
          <p:nvPr/>
        </p:nvPicPr>
        <p:blipFill>
          <a:blip r:embed="rId16"/>
          <a:stretch>
            <a:fillRect/>
          </a:stretch>
        </p:blipFill>
        <p:spPr>
          <a:xfrm>
            <a:off x="0" y="0"/>
            <a:ext cx="12192000" cy="6858000"/>
          </a:xfrm>
          <a:prstGeom prst="rect">
            <a:avLst/>
          </a:prstGeom>
        </p:spPr>
      </p:pic>
      <p:pic>
        <p:nvPicPr>
          <p:cNvPr id="54" name="Picture 53">
            <a:extLst>
              <a:ext uri="{FF2B5EF4-FFF2-40B4-BE49-F238E27FC236}">
                <a16:creationId xmlns:a16="http://schemas.microsoft.com/office/drawing/2014/main" id="{64384B03-A43B-F34A-99CD-5110346092D6}"/>
              </a:ext>
            </a:extLst>
          </p:cNvPr>
          <p:cNvPicPr>
            <a:picLocks noChangeAspect="1"/>
          </p:cNvPicPr>
          <p:nvPr/>
        </p:nvPicPr>
        <p:blipFill>
          <a:blip r:embed="rId17"/>
          <a:stretch>
            <a:fillRect/>
          </a:stretch>
        </p:blipFill>
        <p:spPr>
          <a:xfrm>
            <a:off x="0" y="0"/>
            <a:ext cx="12192000" cy="6858000"/>
          </a:xfrm>
          <a:prstGeom prst="rect">
            <a:avLst/>
          </a:prstGeom>
        </p:spPr>
      </p:pic>
      <p:pic>
        <p:nvPicPr>
          <p:cNvPr id="48" name="Picture 47">
            <a:extLst>
              <a:ext uri="{FF2B5EF4-FFF2-40B4-BE49-F238E27FC236}">
                <a16:creationId xmlns:a16="http://schemas.microsoft.com/office/drawing/2014/main" id="{0F75B38E-56F5-EA44-A2DB-6DFB0D6C0A50}"/>
              </a:ext>
            </a:extLst>
          </p:cNvPr>
          <p:cNvPicPr>
            <a:picLocks noChangeAspect="1"/>
          </p:cNvPicPr>
          <p:nvPr/>
        </p:nvPicPr>
        <p:blipFill>
          <a:blip r:embed="rId18"/>
          <a:stretch>
            <a:fillRect/>
          </a:stretch>
        </p:blipFill>
        <p:spPr>
          <a:xfrm>
            <a:off x="0" y="0"/>
            <a:ext cx="12192000" cy="6858000"/>
          </a:xfrm>
          <a:prstGeom prst="rect">
            <a:avLst/>
          </a:prstGeom>
        </p:spPr>
      </p:pic>
      <p:pic>
        <p:nvPicPr>
          <p:cNvPr id="52" name="Picture 51">
            <a:extLst>
              <a:ext uri="{FF2B5EF4-FFF2-40B4-BE49-F238E27FC236}">
                <a16:creationId xmlns:a16="http://schemas.microsoft.com/office/drawing/2014/main" id="{ECBF0205-3960-984B-A3F0-768ED7F0C46E}"/>
              </a:ext>
            </a:extLst>
          </p:cNvPr>
          <p:cNvPicPr>
            <a:picLocks noChangeAspect="1"/>
          </p:cNvPicPr>
          <p:nvPr/>
        </p:nvPicPr>
        <p:blipFill>
          <a:blip r:embed="rId19"/>
          <a:stretch>
            <a:fillRect/>
          </a:stretch>
        </p:blipFill>
        <p:spPr>
          <a:xfrm>
            <a:off x="0" y="0"/>
            <a:ext cx="12192000" cy="6858000"/>
          </a:xfrm>
          <a:prstGeom prst="rect">
            <a:avLst/>
          </a:prstGeom>
        </p:spPr>
      </p:pic>
      <p:pic>
        <p:nvPicPr>
          <p:cNvPr id="65" name="Picture 64">
            <a:extLst>
              <a:ext uri="{FF2B5EF4-FFF2-40B4-BE49-F238E27FC236}">
                <a16:creationId xmlns:a16="http://schemas.microsoft.com/office/drawing/2014/main" id="{61C9FFCF-87CB-F443-981C-DF79C7405186}"/>
              </a:ext>
            </a:extLst>
          </p:cNvPr>
          <p:cNvPicPr>
            <a:picLocks noChangeAspect="1"/>
          </p:cNvPicPr>
          <p:nvPr/>
        </p:nvPicPr>
        <p:blipFill>
          <a:blip r:embed="rId20"/>
          <a:stretch>
            <a:fillRect/>
          </a:stretch>
        </p:blipFill>
        <p:spPr>
          <a:xfrm>
            <a:off x="0" y="0"/>
            <a:ext cx="12192000" cy="6858000"/>
          </a:xfrm>
          <a:prstGeom prst="rect">
            <a:avLst/>
          </a:prstGeom>
        </p:spPr>
      </p:pic>
      <p:cxnSp>
        <p:nvCxnSpPr>
          <p:cNvPr id="55" name="Elbow Connector 54">
            <a:extLst>
              <a:ext uri="{FF2B5EF4-FFF2-40B4-BE49-F238E27FC236}">
                <a16:creationId xmlns:a16="http://schemas.microsoft.com/office/drawing/2014/main" id="{105D0C15-D3B2-E041-80F4-27FF9BFB8902}"/>
              </a:ext>
            </a:extLst>
          </p:cNvPr>
          <p:cNvCxnSpPr>
            <a:cxnSpLocks/>
          </p:cNvCxnSpPr>
          <p:nvPr/>
        </p:nvCxnSpPr>
        <p:spPr>
          <a:xfrm rot="10800000" flipV="1">
            <a:off x="200723" y="1384817"/>
            <a:ext cx="9175509" cy="4714495"/>
          </a:xfrm>
          <a:prstGeom prst="bentConnector3">
            <a:avLst>
              <a:gd name="adj1" fmla="val 99995"/>
            </a:avLst>
          </a:prstGeom>
          <a:ln w="41275">
            <a:solidFill>
              <a:srgbClr val="0997B5"/>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7627A47-EA56-D646-89ED-E5949956FF07}"/>
              </a:ext>
            </a:extLst>
          </p:cNvPr>
          <p:cNvCxnSpPr>
            <a:cxnSpLocks/>
          </p:cNvCxnSpPr>
          <p:nvPr/>
        </p:nvCxnSpPr>
        <p:spPr>
          <a:xfrm>
            <a:off x="6070948" y="2855934"/>
            <a:ext cx="0" cy="3243379"/>
          </a:xfrm>
          <a:prstGeom prst="straightConnector1">
            <a:avLst/>
          </a:prstGeom>
          <a:ln w="50800">
            <a:solidFill>
              <a:srgbClr val="0997B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92EF9CE-7FA1-984B-99D3-093FAEE0ECC3}"/>
              </a:ext>
            </a:extLst>
          </p:cNvPr>
          <p:cNvSpPr txBox="1"/>
          <p:nvPr/>
        </p:nvSpPr>
        <p:spPr>
          <a:xfrm>
            <a:off x="2218706" y="6182560"/>
            <a:ext cx="7754587" cy="384721"/>
          </a:xfrm>
          <a:prstGeom prst="rect">
            <a:avLst/>
          </a:prstGeom>
          <a:noFill/>
        </p:spPr>
        <p:txBody>
          <a:bodyPr wrap="square" rtlCol="0">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w="3175">
                  <a:noFill/>
                </a:ln>
                <a:solidFill>
                  <a:srgbClr val="767171"/>
                </a:solidFill>
                <a:effectLst/>
                <a:uLnTx/>
                <a:uFillTx/>
                <a:latin typeface="Calibri" panose="020F0502020204030204" pitchFamily="34" charset="0"/>
                <a:ea typeface="+mn-ea"/>
                <a:cs typeface="Calibri" panose="020F0502020204030204" pitchFamily="34" charset="0"/>
              </a:rPr>
              <a:t>Gray</a:t>
            </a:r>
            <a:r>
              <a:rPr kumimoji="0" lang="en-US" sz="1900" b="0" i="0" u="none" strike="noStrike" kern="1200" cap="none" spc="0" normalizeH="0" baseline="0" noProof="0" dirty="0">
                <a:ln>
                  <a:noFill/>
                </a:ln>
                <a:solidFill>
                  <a:srgbClr val="5888B4"/>
                </a:solidFill>
                <a:effectLst/>
                <a:uLnTx/>
                <a:uFillTx/>
                <a:latin typeface="Calibri" panose="020F0502020204030204" pitchFamily="34" charset="0"/>
                <a:ea typeface="+mn-ea"/>
                <a:cs typeface="Calibri" panose="020F0502020204030204" pitchFamily="34" charset="0"/>
              </a:rPr>
              <a:t> </a:t>
            </a:r>
            <a:r>
              <a:rPr kumimoji="0" lang="en-US" sz="19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indicates personally sponsored </a:t>
            </a:r>
            <a:r>
              <a:rPr kumimoji="0" lang="en-US" sz="1900" b="0" i="0" u="none" strike="noStrike" kern="1200" cap="none" spc="0" normalizeH="0" baseline="0" noProof="0" dirty="0" err="1">
                <a:ln>
                  <a:noFill/>
                </a:ln>
                <a:solidFill>
                  <a:srgbClr val="E7E6E6">
                    <a:lumMod val="50000"/>
                  </a:srgbClr>
                </a:solidFill>
                <a:effectLst/>
                <a:uLnTx/>
                <a:uFillTx/>
                <a:latin typeface="Calibri" panose="020F0502020204030204" pitchFamily="34" charset="0"/>
                <a:ea typeface="+mn-ea"/>
                <a:cs typeface="Calibri" panose="020F0502020204030204" pitchFamily="34" charset="0"/>
              </a:rPr>
              <a:t>UnFranchise</a:t>
            </a:r>
            <a:r>
              <a:rPr kumimoji="0" lang="en-US" sz="19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 Owner</a:t>
            </a:r>
          </a:p>
        </p:txBody>
      </p:sp>
      <p:cxnSp>
        <p:nvCxnSpPr>
          <p:cNvPr id="3" name="Straight Arrow Connector 2">
            <a:extLst>
              <a:ext uri="{FF2B5EF4-FFF2-40B4-BE49-F238E27FC236}">
                <a16:creationId xmlns:a16="http://schemas.microsoft.com/office/drawing/2014/main" id="{C3B774B4-3C7F-8347-8573-D7EF72DFAF54}"/>
              </a:ext>
            </a:extLst>
          </p:cNvPr>
          <p:cNvCxnSpPr>
            <a:cxnSpLocks/>
          </p:cNvCxnSpPr>
          <p:nvPr/>
        </p:nvCxnSpPr>
        <p:spPr>
          <a:xfrm flipH="1">
            <a:off x="1257626" y="5949024"/>
            <a:ext cx="273028" cy="2467"/>
          </a:xfrm>
          <a:prstGeom prst="straightConnector1">
            <a:avLst/>
          </a:prstGeom>
          <a:ln w="28575">
            <a:solidFill>
              <a:srgbClr val="0997B5"/>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C2B566C7-0D6E-1B42-8F35-9342A9E981E5}"/>
              </a:ext>
            </a:extLst>
          </p:cNvPr>
          <p:cNvSpPr/>
          <p:nvPr/>
        </p:nvSpPr>
        <p:spPr>
          <a:xfrm>
            <a:off x="782703" y="338741"/>
            <a:ext cx="907772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3175">
                  <a:noFill/>
                </a:ln>
                <a:solidFill>
                  <a:srgbClr val="0997B5"/>
                </a:solidFill>
                <a:effectLst/>
                <a:uLnTx/>
                <a:uFillTx/>
                <a:latin typeface="Calibri" panose="020F0502020204030204" pitchFamily="34" charset="0"/>
                <a:ea typeface="Helvetica Regular" charset="0"/>
                <a:cs typeface="Helvetica Regular" charset="0"/>
              </a:rPr>
              <a:t>People lead to people</a:t>
            </a:r>
          </a:p>
        </p:txBody>
      </p:sp>
      <p:cxnSp>
        <p:nvCxnSpPr>
          <p:cNvPr id="31" name="Straight Connector 30">
            <a:extLst>
              <a:ext uri="{FF2B5EF4-FFF2-40B4-BE49-F238E27FC236}">
                <a16:creationId xmlns:a16="http://schemas.microsoft.com/office/drawing/2014/main" id="{B288090F-A619-5447-BA11-8CEACE7B09CB}"/>
              </a:ext>
            </a:extLst>
          </p:cNvPr>
          <p:cNvCxnSpPr>
            <a:cxnSpLocks/>
          </p:cNvCxnSpPr>
          <p:nvPr/>
        </p:nvCxnSpPr>
        <p:spPr>
          <a:xfrm>
            <a:off x="634473" y="38239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B47E55C3-5F08-BF4E-BB8C-F636BE64D3D3}"/>
              </a:ext>
            </a:extLst>
          </p:cNvPr>
          <p:cNvGrpSpPr/>
          <p:nvPr/>
        </p:nvGrpSpPr>
        <p:grpSpPr>
          <a:xfrm>
            <a:off x="1520238" y="5662721"/>
            <a:ext cx="1021802" cy="596577"/>
            <a:chOff x="2052929" y="1950374"/>
            <a:chExt cx="1600200" cy="934274"/>
          </a:xfrm>
        </p:grpSpPr>
        <p:pic>
          <p:nvPicPr>
            <p:cNvPr id="43" name="Picture 42" descr="A person sitting at a table&#13;&#10;&#13;&#10;Description automatically generated">
              <a:extLst>
                <a:ext uri="{FF2B5EF4-FFF2-40B4-BE49-F238E27FC236}">
                  <a16:creationId xmlns:a16="http://schemas.microsoft.com/office/drawing/2014/main" id="{36DA7E70-4AE0-4641-A2EF-31CC1FA4F056}"/>
                </a:ext>
              </a:extLst>
            </p:cNvPr>
            <p:cNvPicPr>
              <a:picLocks noChangeAspect="1"/>
            </p:cNvPicPr>
            <p:nvPr/>
          </p:nvPicPr>
          <p:blipFill rotWithShape="1">
            <a:blip r:embed="rId21"/>
            <a:srcRect r="97"/>
            <a:stretch/>
          </p:blipFill>
          <p:spPr>
            <a:xfrm>
              <a:off x="2052929" y="2174558"/>
              <a:ext cx="1598645" cy="710090"/>
            </a:xfrm>
            <a:prstGeom prst="rect">
              <a:avLst/>
            </a:prstGeom>
            <a:ln>
              <a:solidFill>
                <a:srgbClr val="0997B5"/>
              </a:solidFill>
            </a:ln>
          </p:spPr>
        </p:pic>
        <p:pic>
          <p:nvPicPr>
            <p:cNvPr id="45" name="Picture 44">
              <a:extLst>
                <a:ext uri="{FF2B5EF4-FFF2-40B4-BE49-F238E27FC236}">
                  <a16:creationId xmlns:a16="http://schemas.microsoft.com/office/drawing/2014/main" id="{E0449D9E-1ED3-034D-A729-BD536F7C273B}"/>
                </a:ext>
              </a:extLst>
            </p:cNvPr>
            <p:cNvPicPr>
              <a:picLocks noChangeAspect="1"/>
            </p:cNvPicPr>
            <p:nvPr/>
          </p:nvPicPr>
          <p:blipFill rotWithShape="1">
            <a:blip r:embed="rId22"/>
            <a:srcRect l="3021" t="8602" r="2544" b="20320"/>
            <a:stretch/>
          </p:blipFill>
          <p:spPr>
            <a:xfrm>
              <a:off x="2052929" y="1950374"/>
              <a:ext cx="1600200" cy="224183"/>
            </a:xfrm>
            <a:prstGeom prst="rect">
              <a:avLst/>
            </a:prstGeom>
            <a:ln>
              <a:solidFill>
                <a:srgbClr val="0997B5"/>
              </a:solidFill>
            </a:ln>
          </p:spPr>
        </p:pic>
      </p:grpSp>
      <p:cxnSp>
        <p:nvCxnSpPr>
          <p:cNvPr id="32" name="Straight Arrow Connector 31">
            <a:extLst>
              <a:ext uri="{FF2B5EF4-FFF2-40B4-BE49-F238E27FC236}">
                <a16:creationId xmlns:a16="http://schemas.microsoft.com/office/drawing/2014/main" id="{02A1E12B-3190-8245-B14F-8F7F894303B9}"/>
              </a:ext>
            </a:extLst>
          </p:cNvPr>
          <p:cNvCxnSpPr>
            <a:cxnSpLocks/>
          </p:cNvCxnSpPr>
          <p:nvPr/>
        </p:nvCxnSpPr>
        <p:spPr>
          <a:xfrm>
            <a:off x="10649537" y="5949024"/>
            <a:ext cx="273028" cy="2467"/>
          </a:xfrm>
          <a:prstGeom prst="straightConnector1">
            <a:avLst/>
          </a:prstGeom>
          <a:ln w="28575">
            <a:solidFill>
              <a:srgbClr val="0997B5"/>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4619367C-C653-1043-93B6-BA1F71714E6E}"/>
              </a:ext>
            </a:extLst>
          </p:cNvPr>
          <p:cNvGrpSpPr/>
          <p:nvPr/>
        </p:nvGrpSpPr>
        <p:grpSpPr>
          <a:xfrm>
            <a:off x="9642552" y="5662722"/>
            <a:ext cx="1021801" cy="596576"/>
            <a:chOff x="2052930" y="1950374"/>
            <a:chExt cx="1600200" cy="934272"/>
          </a:xfrm>
        </p:grpSpPr>
        <p:pic>
          <p:nvPicPr>
            <p:cNvPr id="37" name="Picture 36" descr="A person sitting at a table&#13;&#10;&#13;&#10;Description automatically generated">
              <a:extLst>
                <a:ext uri="{FF2B5EF4-FFF2-40B4-BE49-F238E27FC236}">
                  <a16:creationId xmlns:a16="http://schemas.microsoft.com/office/drawing/2014/main" id="{6CD00D31-FCAF-C24E-AF76-0AB902995DD4}"/>
                </a:ext>
              </a:extLst>
            </p:cNvPr>
            <p:cNvPicPr>
              <a:picLocks noChangeAspect="1"/>
            </p:cNvPicPr>
            <p:nvPr/>
          </p:nvPicPr>
          <p:blipFill rotWithShape="1">
            <a:blip r:embed="rId21"/>
            <a:srcRect r="97"/>
            <a:stretch/>
          </p:blipFill>
          <p:spPr>
            <a:xfrm>
              <a:off x="2052931" y="2174557"/>
              <a:ext cx="1598646" cy="710089"/>
            </a:xfrm>
            <a:prstGeom prst="rect">
              <a:avLst/>
            </a:prstGeom>
            <a:ln>
              <a:solidFill>
                <a:srgbClr val="0997B5"/>
              </a:solidFill>
            </a:ln>
          </p:spPr>
        </p:pic>
        <p:pic>
          <p:nvPicPr>
            <p:cNvPr id="39" name="Picture 38">
              <a:extLst>
                <a:ext uri="{FF2B5EF4-FFF2-40B4-BE49-F238E27FC236}">
                  <a16:creationId xmlns:a16="http://schemas.microsoft.com/office/drawing/2014/main" id="{C8F928B8-0E40-6046-B4B9-03E0CBD66C11}"/>
                </a:ext>
              </a:extLst>
            </p:cNvPr>
            <p:cNvPicPr>
              <a:picLocks noChangeAspect="1"/>
            </p:cNvPicPr>
            <p:nvPr/>
          </p:nvPicPr>
          <p:blipFill rotWithShape="1">
            <a:blip r:embed="rId22"/>
            <a:srcRect l="3021" t="8602" r="2544" b="20320"/>
            <a:stretch/>
          </p:blipFill>
          <p:spPr>
            <a:xfrm>
              <a:off x="2052930" y="1950374"/>
              <a:ext cx="1600200" cy="224183"/>
            </a:xfrm>
            <a:prstGeom prst="rect">
              <a:avLst/>
            </a:prstGeom>
            <a:ln>
              <a:solidFill>
                <a:srgbClr val="0997B5"/>
              </a:solidFill>
            </a:ln>
          </p:spPr>
        </p:pic>
      </p:grpSp>
    </p:spTree>
    <p:extLst>
      <p:ext uri="{BB962C8B-B14F-4D97-AF65-F5344CB8AC3E}">
        <p14:creationId xmlns:p14="http://schemas.microsoft.com/office/powerpoint/2010/main" val="96794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childTnLst>
                          </p:cTn>
                        </p:par>
                        <p:par>
                          <p:cTn id="49" fill="hold">
                            <p:stCondLst>
                              <p:cond delay="4000"/>
                            </p:stCondLst>
                            <p:childTnLst>
                              <p:par>
                                <p:cTn id="50" presetID="10" presetClass="entr" presetSubtype="0" fill="hold"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childTnLst>
                          </p:cTn>
                        </p:par>
                        <p:par>
                          <p:cTn id="53" fill="hold">
                            <p:stCondLst>
                              <p:cond delay="4500"/>
                            </p:stCondLst>
                            <p:childTnLst>
                              <p:par>
                                <p:cTn id="54" presetID="10" presetClass="entr" presetSubtype="0" fill="hold"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childTnLst>
                          </p:cTn>
                        </p:par>
                        <p:par>
                          <p:cTn id="57" fill="hold">
                            <p:stCondLst>
                              <p:cond delay="5000"/>
                            </p:stCondLst>
                            <p:childTnLst>
                              <p:par>
                                <p:cTn id="58" presetID="10" presetClass="entr" presetSubtype="0" fill="hold" nodeType="after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500"/>
                                        <p:tgtEl>
                                          <p:spTgt spid="44"/>
                                        </p:tgtEl>
                                      </p:cBhvr>
                                    </p:animEffect>
                                  </p:childTnLst>
                                </p:cTn>
                              </p:par>
                            </p:childTnLst>
                          </p:cTn>
                        </p:par>
                        <p:par>
                          <p:cTn id="61" fill="hold">
                            <p:stCondLst>
                              <p:cond delay="5500"/>
                            </p:stCondLst>
                            <p:childTnLst>
                              <p:par>
                                <p:cTn id="62" presetID="10" presetClass="entr" presetSubtype="0"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fade">
                                      <p:cBhvr>
                                        <p:cTn id="69" dur="500"/>
                                        <p:tgtEl>
                                          <p:spTgt spid="46"/>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500"/>
                                        <p:tgtEl>
                                          <p:spTgt spid="41"/>
                                        </p:tgtEl>
                                      </p:cBhvr>
                                    </p:animEffect>
                                  </p:childTnLst>
                                </p:cTn>
                              </p:par>
                            </p:childTnLst>
                          </p:cTn>
                        </p:par>
                        <p:par>
                          <p:cTn id="74" fill="hold">
                            <p:stCondLst>
                              <p:cond delay="1000"/>
                            </p:stCondLst>
                            <p:childTnLst>
                              <p:par>
                                <p:cTn id="75" presetID="22" presetClass="entr" presetSubtype="2" fill="hold" nodeType="after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wipe(right)">
                                      <p:cBhvr>
                                        <p:cTn id="77" dur="500"/>
                                        <p:tgtEl>
                                          <p:spTgt spid="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wipe(down)">
                                      <p:cBhvr>
                                        <p:cTn id="82" dur="5000"/>
                                        <p:tgtEl>
                                          <p:spTgt spid="4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48"/>
                                        </p:tgtEl>
                                      </p:cBhvr>
                                    </p:animEffect>
                                    <p:set>
                                      <p:cBhvr>
                                        <p:cTn id="87" dur="1" fill="hold">
                                          <p:stCondLst>
                                            <p:cond delay="499"/>
                                          </p:stCondLst>
                                        </p:cTn>
                                        <p:tgtEl>
                                          <p:spTgt spid="48"/>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3"/>
                                        </p:tgtEl>
                                      </p:cBhvr>
                                    </p:animEffect>
                                    <p:set>
                                      <p:cBhvr>
                                        <p:cTn id="90" dur="1" fill="hold">
                                          <p:stCondLst>
                                            <p:cond delay="499"/>
                                          </p:stCondLst>
                                        </p:cTn>
                                        <p:tgtEl>
                                          <p:spTgt spid="3"/>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41"/>
                                        </p:tgtEl>
                                      </p:cBhvr>
                                    </p:animEffect>
                                    <p:set>
                                      <p:cBhvr>
                                        <p:cTn id="93" dur="1" fill="hold">
                                          <p:stCondLst>
                                            <p:cond delay="499"/>
                                          </p:stCondLst>
                                        </p:cTn>
                                        <p:tgtEl>
                                          <p:spTgt spid="41"/>
                                        </p:tgtEl>
                                        <p:attrNameLst>
                                          <p:attrName>style.visibility</p:attrName>
                                        </p:attrNameLst>
                                      </p:cBhvr>
                                      <p:to>
                                        <p:strVal val="hidden"/>
                                      </p:to>
                                    </p:set>
                                  </p:childTnLst>
                                </p:cTn>
                              </p:par>
                            </p:childTnLst>
                          </p:cTn>
                        </p:par>
                        <p:par>
                          <p:cTn id="94" fill="hold">
                            <p:stCondLst>
                              <p:cond delay="1500"/>
                            </p:stCondLst>
                            <p:childTnLst>
                              <p:par>
                                <p:cTn id="95" presetID="10" presetClass="entr" presetSubtype="0" fill="hold" nodeType="after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fade">
                                      <p:cBhvr>
                                        <p:cTn id="97" dur="500"/>
                                        <p:tgtEl>
                                          <p:spTgt spid="50"/>
                                        </p:tgtEl>
                                      </p:cBhvr>
                                    </p:animEffect>
                                  </p:childTnLst>
                                </p:cTn>
                              </p:par>
                            </p:childTnLst>
                          </p:cTn>
                        </p:par>
                        <p:par>
                          <p:cTn id="98" fill="hold">
                            <p:stCondLst>
                              <p:cond delay="2000"/>
                            </p:stCondLst>
                            <p:childTnLst>
                              <p:par>
                                <p:cTn id="99" presetID="10" presetClass="entr" presetSubtype="0" fill="hold" nodeType="after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fade">
                                      <p:cBhvr>
                                        <p:cTn id="101" dur="500"/>
                                        <p:tgtEl>
                                          <p:spTgt spid="35"/>
                                        </p:tgtEl>
                                      </p:cBhvr>
                                    </p:animEffect>
                                  </p:childTnLst>
                                </p:cTn>
                              </p:par>
                            </p:childTnLst>
                          </p:cTn>
                        </p:par>
                        <p:par>
                          <p:cTn id="102" fill="hold">
                            <p:stCondLst>
                              <p:cond delay="2500"/>
                            </p:stCondLst>
                            <p:childTnLst>
                              <p:par>
                                <p:cTn id="103" presetID="22" presetClass="entr" presetSubtype="8" fill="hold" nodeType="afterEffect">
                                  <p:stCondLst>
                                    <p:cond delay="0"/>
                                  </p:stCondLst>
                                  <p:childTnLst>
                                    <p:set>
                                      <p:cBhvr>
                                        <p:cTn id="104" dur="1" fill="hold">
                                          <p:stCondLst>
                                            <p:cond delay="0"/>
                                          </p:stCondLst>
                                        </p:cTn>
                                        <p:tgtEl>
                                          <p:spTgt spid="32"/>
                                        </p:tgtEl>
                                        <p:attrNameLst>
                                          <p:attrName>style.visibility</p:attrName>
                                        </p:attrNameLst>
                                      </p:cBhvr>
                                      <p:to>
                                        <p:strVal val="visible"/>
                                      </p:to>
                                    </p:set>
                                    <p:animEffect transition="in" filter="wipe(left)">
                                      <p:cBhvr>
                                        <p:cTn id="105" dur="500"/>
                                        <p:tgtEl>
                                          <p:spTgt spid="32"/>
                                        </p:tgtEl>
                                      </p:cBhvr>
                                    </p:animEffect>
                                  </p:childTnLst>
                                </p:cTn>
                              </p:par>
                            </p:childTnLst>
                          </p:cTn>
                        </p:par>
                        <p:par>
                          <p:cTn id="106" fill="hold">
                            <p:stCondLst>
                              <p:cond delay="3000"/>
                            </p:stCondLst>
                            <p:childTnLst>
                              <p:par>
                                <p:cTn id="107" presetID="22" presetClass="entr" presetSubtype="4" fill="hold" nodeType="after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wipe(down)">
                                      <p:cBhvr>
                                        <p:cTn id="109" dur="5000"/>
                                        <p:tgtEl>
                                          <p:spTgt spid="52"/>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500"/>
                                        <p:tgtEl>
                                          <p:spTgt spid="52"/>
                                        </p:tgtEl>
                                      </p:cBhvr>
                                    </p:animEffect>
                                    <p:set>
                                      <p:cBhvr>
                                        <p:cTn id="114" dur="1" fill="hold">
                                          <p:stCondLst>
                                            <p:cond delay="499"/>
                                          </p:stCondLst>
                                        </p:cTn>
                                        <p:tgtEl>
                                          <p:spTgt spid="52"/>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32"/>
                                        </p:tgtEl>
                                      </p:cBhvr>
                                    </p:animEffect>
                                    <p:set>
                                      <p:cBhvr>
                                        <p:cTn id="117" dur="1" fill="hold">
                                          <p:stCondLst>
                                            <p:cond delay="499"/>
                                          </p:stCondLst>
                                        </p:cTn>
                                        <p:tgtEl>
                                          <p:spTgt spid="32"/>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35"/>
                                        </p:tgtEl>
                                      </p:cBhvr>
                                    </p:animEffect>
                                    <p:set>
                                      <p:cBhvr>
                                        <p:cTn id="120" dur="1" fill="hold">
                                          <p:stCondLst>
                                            <p:cond delay="499"/>
                                          </p:stCondLst>
                                        </p:cTn>
                                        <p:tgtEl>
                                          <p:spTgt spid="35"/>
                                        </p:tgtEl>
                                        <p:attrNameLst>
                                          <p:attrName>style.visibility</p:attrName>
                                        </p:attrNameLst>
                                      </p:cBhvr>
                                      <p:to>
                                        <p:strVal val="hidden"/>
                                      </p:to>
                                    </p:set>
                                  </p:childTnLst>
                                </p:cTn>
                              </p:par>
                            </p:childTnLst>
                          </p:cTn>
                        </p:par>
                        <p:par>
                          <p:cTn id="121" fill="hold">
                            <p:stCondLst>
                              <p:cond delay="500"/>
                            </p:stCondLst>
                            <p:childTnLst>
                              <p:par>
                                <p:cTn id="122" presetID="22" presetClass="entr" presetSubtype="1" fill="hold" nodeType="afterEffect">
                                  <p:stCondLst>
                                    <p:cond delay="0"/>
                                  </p:stCondLst>
                                  <p:childTnLst>
                                    <p:set>
                                      <p:cBhvr>
                                        <p:cTn id="123" dur="1" fill="hold">
                                          <p:stCondLst>
                                            <p:cond delay="0"/>
                                          </p:stCondLst>
                                        </p:cTn>
                                        <p:tgtEl>
                                          <p:spTgt spid="55"/>
                                        </p:tgtEl>
                                        <p:attrNameLst>
                                          <p:attrName>style.visibility</p:attrName>
                                        </p:attrNameLst>
                                      </p:cBhvr>
                                      <p:to>
                                        <p:strVal val="visible"/>
                                      </p:to>
                                    </p:set>
                                    <p:animEffect transition="in" filter="wipe(up)">
                                      <p:cBhvr>
                                        <p:cTn id="124" dur="1000"/>
                                        <p:tgtEl>
                                          <p:spTgt spid="55"/>
                                        </p:tgtEl>
                                      </p:cBhvr>
                                    </p:animEffect>
                                  </p:childTnLst>
                                </p:cTn>
                              </p:par>
                            </p:childTnLst>
                          </p:cTn>
                        </p:par>
                        <p:par>
                          <p:cTn id="125" fill="hold">
                            <p:stCondLst>
                              <p:cond delay="1500"/>
                            </p:stCondLst>
                            <p:childTnLst>
                              <p:par>
                                <p:cTn id="126" presetID="10" presetClass="entr" presetSubtype="0" fill="hold" nodeType="afterEffect">
                                  <p:stCondLst>
                                    <p:cond delay="0"/>
                                  </p:stCondLst>
                                  <p:childTnLst>
                                    <p:set>
                                      <p:cBhvr>
                                        <p:cTn id="127" dur="1" fill="hold">
                                          <p:stCondLst>
                                            <p:cond delay="0"/>
                                          </p:stCondLst>
                                        </p:cTn>
                                        <p:tgtEl>
                                          <p:spTgt spid="54"/>
                                        </p:tgtEl>
                                        <p:attrNameLst>
                                          <p:attrName>style.visibility</p:attrName>
                                        </p:attrNameLst>
                                      </p:cBhvr>
                                      <p:to>
                                        <p:strVal val="visible"/>
                                      </p:to>
                                    </p:set>
                                    <p:animEffect transition="in" filter="fade">
                                      <p:cBhvr>
                                        <p:cTn id="128" dur="500"/>
                                        <p:tgtEl>
                                          <p:spTgt spid="54"/>
                                        </p:tgtEl>
                                      </p:cBhvr>
                                    </p:animEffect>
                                  </p:childTnLst>
                                </p:cTn>
                              </p:par>
                            </p:childTnLst>
                          </p:cTn>
                        </p:par>
                        <p:par>
                          <p:cTn id="129" fill="hold">
                            <p:stCondLst>
                              <p:cond delay="2000"/>
                            </p:stCondLst>
                            <p:childTnLst>
                              <p:par>
                                <p:cTn id="130" presetID="22" presetClass="entr" presetSubtype="4" fill="hold" nodeType="afterEffect">
                                  <p:stCondLst>
                                    <p:cond delay="0"/>
                                  </p:stCondLst>
                                  <p:childTnLst>
                                    <p:set>
                                      <p:cBhvr>
                                        <p:cTn id="131" dur="1" fill="hold">
                                          <p:stCondLst>
                                            <p:cond delay="0"/>
                                          </p:stCondLst>
                                        </p:cTn>
                                        <p:tgtEl>
                                          <p:spTgt spid="65"/>
                                        </p:tgtEl>
                                        <p:attrNameLst>
                                          <p:attrName>style.visibility</p:attrName>
                                        </p:attrNameLst>
                                      </p:cBhvr>
                                      <p:to>
                                        <p:strVal val="visible"/>
                                      </p:to>
                                    </p:set>
                                    <p:animEffect transition="in" filter="wipe(down)">
                                      <p:cBhvr>
                                        <p:cTn id="132" dur="5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4FEDE7A-3098-D642-A5AF-5F7AFA2C248D}"/>
              </a:ext>
            </a:extLst>
          </p:cNvPr>
          <p:cNvGrpSpPr/>
          <p:nvPr/>
        </p:nvGrpSpPr>
        <p:grpSpPr>
          <a:xfrm>
            <a:off x="2791125" y="2316853"/>
            <a:ext cx="6612118" cy="4451315"/>
            <a:chOff x="3615878" y="838297"/>
            <a:chExt cx="6612118" cy="3980593"/>
          </a:xfrm>
        </p:grpSpPr>
        <p:cxnSp>
          <p:nvCxnSpPr>
            <p:cNvPr id="18" name="Elbow Connector 17">
              <a:extLst>
                <a:ext uri="{FF2B5EF4-FFF2-40B4-BE49-F238E27FC236}">
                  <a16:creationId xmlns:a16="http://schemas.microsoft.com/office/drawing/2014/main" id="{D0247A78-D82A-3D4B-BDC5-F83E82CC552E}"/>
                </a:ext>
              </a:extLst>
            </p:cNvPr>
            <p:cNvCxnSpPr>
              <a:cxnSpLocks/>
            </p:cNvCxnSpPr>
            <p:nvPr/>
          </p:nvCxnSpPr>
          <p:spPr>
            <a:xfrm rot="5400000">
              <a:off x="2768599" y="1730728"/>
              <a:ext cx="3935438" cy="2240880"/>
            </a:xfrm>
            <a:prstGeom prst="bentConnector3">
              <a:avLst>
                <a:gd name="adj1" fmla="val 413"/>
              </a:avLst>
            </a:prstGeom>
            <a:ln w="133350">
              <a:solidFill>
                <a:srgbClr val="0997B5"/>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75010463-6279-4741-8AC7-02B5B3B09DC3}"/>
                </a:ext>
              </a:extLst>
            </p:cNvPr>
            <p:cNvCxnSpPr>
              <a:cxnSpLocks/>
            </p:cNvCxnSpPr>
            <p:nvPr/>
          </p:nvCxnSpPr>
          <p:spPr>
            <a:xfrm rot="16200000" flipH="1">
              <a:off x="7157214" y="1748108"/>
              <a:ext cx="3980593" cy="2160971"/>
            </a:xfrm>
            <a:prstGeom prst="bentConnector3">
              <a:avLst>
                <a:gd name="adj1" fmla="val 1606"/>
              </a:avLst>
            </a:prstGeom>
            <a:ln w="133350">
              <a:solidFill>
                <a:srgbClr val="0997B5"/>
              </a:solidFill>
              <a:tailEnd type="triangle"/>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17633441-312B-2546-81BD-52BDE127214D}"/>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5400A6E-DA21-884B-AA20-29FB6572B2D8}"/>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A picture containing object&#13;&#10;&#13;&#10;Description automatically generated">
            <a:extLst>
              <a:ext uri="{FF2B5EF4-FFF2-40B4-BE49-F238E27FC236}">
                <a16:creationId xmlns:a16="http://schemas.microsoft.com/office/drawing/2014/main" id="{1822BBCF-DA40-6340-AD2E-61667639C891}"/>
              </a:ext>
            </a:extLst>
          </p:cNvPr>
          <p:cNvPicPr>
            <a:picLocks noChangeAspect="1"/>
          </p:cNvPicPr>
          <p:nvPr/>
        </p:nvPicPr>
        <p:blipFill>
          <a:blip r:embed="rId4"/>
          <a:stretch>
            <a:fillRect/>
          </a:stretch>
        </p:blipFill>
        <p:spPr>
          <a:xfrm>
            <a:off x="0" y="0"/>
            <a:ext cx="12192000" cy="6858000"/>
          </a:xfrm>
          <a:prstGeom prst="rect">
            <a:avLst/>
          </a:prstGeom>
        </p:spPr>
      </p:pic>
      <p:cxnSp>
        <p:nvCxnSpPr>
          <p:cNvPr id="22" name="Straight Arrow Connector 21">
            <a:extLst>
              <a:ext uri="{FF2B5EF4-FFF2-40B4-BE49-F238E27FC236}">
                <a16:creationId xmlns:a16="http://schemas.microsoft.com/office/drawing/2014/main" id="{76767266-5D73-4F48-8F7C-1ED451876AC2}"/>
              </a:ext>
            </a:extLst>
          </p:cNvPr>
          <p:cNvCxnSpPr>
            <a:cxnSpLocks/>
          </p:cNvCxnSpPr>
          <p:nvPr/>
        </p:nvCxnSpPr>
        <p:spPr>
          <a:xfrm>
            <a:off x="6107875" y="2909637"/>
            <a:ext cx="0" cy="3699507"/>
          </a:xfrm>
          <a:prstGeom prst="straightConnector1">
            <a:avLst/>
          </a:prstGeom>
          <a:ln w="50800">
            <a:solidFill>
              <a:srgbClr val="0997B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BA6B7EF-2D98-6C4F-BD53-3862C4E7BE0E}"/>
              </a:ext>
            </a:extLst>
          </p:cNvPr>
          <p:cNvSpPr>
            <a:spLocks noChangeArrowheads="1"/>
          </p:cNvSpPr>
          <p:nvPr/>
        </p:nvSpPr>
        <p:spPr bwMode="auto">
          <a:xfrm>
            <a:off x="782703" y="809358"/>
            <a:ext cx="10227166" cy="707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The system tracks purchases and sales made by you, your customers and your team. </a:t>
            </a:r>
            <a:br>
              <a:rPr kumimoji="0" lang="en-US" sz="20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br>
            <a:r>
              <a:rPr kumimoji="0" lang="en-US" sz="20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You receive 100% credit for all volume generated within your organization.</a:t>
            </a:r>
          </a:p>
        </p:txBody>
      </p:sp>
      <p:sp>
        <p:nvSpPr>
          <p:cNvPr id="21" name="Rectangle 20">
            <a:extLst>
              <a:ext uri="{FF2B5EF4-FFF2-40B4-BE49-F238E27FC236}">
                <a16:creationId xmlns:a16="http://schemas.microsoft.com/office/drawing/2014/main" id="{53843837-4E4C-CC43-A085-D5367B1CA1B0}"/>
              </a:ext>
            </a:extLst>
          </p:cNvPr>
          <p:cNvSpPr/>
          <p:nvPr/>
        </p:nvSpPr>
        <p:spPr>
          <a:xfrm>
            <a:off x="782703" y="338741"/>
            <a:ext cx="98660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3175">
                  <a:noFill/>
                </a:ln>
                <a:solidFill>
                  <a:srgbClr val="0997B5"/>
                </a:solidFill>
                <a:effectLst/>
                <a:uLnTx/>
                <a:uFillTx/>
                <a:latin typeface="Calibri" panose="020F0502020204030204" pitchFamily="34" charset="0"/>
                <a:ea typeface="Helvetica Regular" charset="0"/>
                <a:cs typeface="Helvetica Regular" charset="0"/>
              </a:rPr>
              <a:t>OUR TRACKING SYSTEM SEARCHES DAILY TO INFINITY</a:t>
            </a:r>
          </a:p>
        </p:txBody>
      </p:sp>
      <p:cxnSp>
        <p:nvCxnSpPr>
          <p:cNvPr id="29" name="Straight Connector 28">
            <a:extLst>
              <a:ext uri="{FF2B5EF4-FFF2-40B4-BE49-F238E27FC236}">
                <a16:creationId xmlns:a16="http://schemas.microsoft.com/office/drawing/2014/main" id="{CE33BC6F-8C3D-0A48-966F-2A7BCD029826}"/>
              </a:ext>
            </a:extLst>
          </p:cNvPr>
          <p:cNvCxnSpPr>
            <a:cxnSpLocks/>
          </p:cNvCxnSpPr>
          <p:nvPr/>
        </p:nvCxnSpPr>
        <p:spPr>
          <a:xfrm>
            <a:off x="634473" y="38239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DECBC0A-ED51-6F40-A9DD-DAC74F7C5C82}"/>
              </a:ext>
            </a:extLst>
          </p:cNvPr>
          <p:cNvCxnSpPr>
            <a:cxnSpLocks/>
          </p:cNvCxnSpPr>
          <p:nvPr/>
        </p:nvCxnSpPr>
        <p:spPr>
          <a:xfrm flipH="1">
            <a:off x="3503573" y="5901741"/>
            <a:ext cx="273028" cy="2467"/>
          </a:xfrm>
          <a:prstGeom prst="straightConnector1">
            <a:avLst/>
          </a:prstGeom>
          <a:ln w="28575">
            <a:solidFill>
              <a:srgbClr val="0997B5"/>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9C396FD-646C-B247-A1F9-83A6B5F639CE}"/>
              </a:ext>
            </a:extLst>
          </p:cNvPr>
          <p:cNvGrpSpPr/>
          <p:nvPr/>
        </p:nvGrpSpPr>
        <p:grpSpPr>
          <a:xfrm>
            <a:off x="3787370" y="5655963"/>
            <a:ext cx="1615606" cy="611906"/>
            <a:chOff x="3787370" y="5655963"/>
            <a:chExt cx="1615606" cy="611906"/>
          </a:xfrm>
        </p:grpSpPr>
        <p:grpSp>
          <p:nvGrpSpPr>
            <p:cNvPr id="23" name="Group 22">
              <a:extLst>
                <a:ext uri="{FF2B5EF4-FFF2-40B4-BE49-F238E27FC236}">
                  <a16:creationId xmlns:a16="http://schemas.microsoft.com/office/drawing/2014/main" id="{CC2B310D-C280-304A-BB51-B7DCC284FDE4}"/>
                </a:ext>
              </a:extLst>
            </p:cNvPr>
            <p:cNvGrpSpPr/>
            <p:nvPr/>
          </p:nvGrpSpPr>
          <p:grpSpPr>
            <a:xfrm>
              <a:off x="3787370" y="5655963"/>
              <a:ext cx="1615606" cy="576238"/>
              <a:chOff x="5781795" y="4854137"/>
              <a:chExt cx="3761536" cy="1341626"/>
            </a:xfrm>
          </p:grpSpPr>
          <p:pic>
            <p:nvPicPr>
              <p:cNvPr id="24" name="Picture 23">
                <a:extLst>
                  <a:ext uri="{FF2B5EF4-FFF2-40B4-BE49-F238E27FC236}">
                    <a16:creationId xmlns:a16="http://schemas.microsoft.com/office/drawing/2014/main" id="{F863BFA3-8E71-CB45-8979-26532C6F7BB7}"/>
                  </a:ext>
                </a:extLst>
              </p:cNvPr>
              <p:cNvPicPr>
                <a:picLocks noChangeAspect="1"/>
              </p:cNvPicPr>
              <p:nvPr/>
            </p:nvPicPr>
            <p:blipFill>
              <a:blip r:embed="rId5">
                <a:alphaModFix amt="0"/>
              </a:blip>
              <a:stretch>
                <a:fillRect/>
              </a:stretch>
            </p:blipFill>
            <p:spPr>
              <a:xfrm>
                <a:off x="5781795" y="4854137"/>
                <a:ext cx="3511305" cy="1341626"/>
              </a:xfrm>
              <a:prstGeom prst="rect">
                <a:avLst/>
              </a:prstGeom>
              <a:ln w="28575">
                <a:solidFill>
                  <a:srgbClr val="0997B5"/>
                </a:solidFill>
              </a:ln>
            </p:spPr>
          </p:pic>
          <p:pic>
            <p:nvPicPr>
              <p:cNvPr id="25" name="Picture 24">
                <a:extLst>
                  <a:ext uri="{FF2B5EF4-FFF2-40B4-BE49-F238E27FC236}">
                    <a16:creationId xmlns:a16="http://schemas.microsoft.com/office/drawing/2014/main" id="{6A7B8F6E-00C5-B944-9EDA-E83303ED6D6C}"/>
                  </a:ext>
                </a:extLst>
              </p:cNvPr>
              <p:cNvPicPr>
                <a:picLocks noChangeAspect="1"/>
              </p:cNvPicPr>
              <p:nvPr/>
            </p:nvPicPr>
            <p:blipFill>
              <a:blip r:embed="rId6"/>
              <a:stretch>
                <a:fillRect/>
              </a:stretch>
            </p:blipFill>
            <p:spPr>
              <a:xfrm>
                <a:off x="5849950" y="5179254"/>
                <a:ext cx="459008" cy="996319"/>
              </a:xfrm>
              <a:prstGeom prst="rect">
                <a:avLst/>
              </a:prstGeom>
            </p:spPr>
          </p:pic>
          <p:pic>
            <p:nvPicPr>
              <p:cNvPr id="26" name="Picture 25">
                <a:extLst>
                  <a:ext uri="{FF2B5EF4-FFF2-40B4-BE49-F238E27FC236}">
                    <a16:creationId xmlns:a16="http://schemas.microsoft.com/office/drawing/2014/main" id="{37CC105D-BE2D-9D45-88FF-C72711B31D92}"/>
                  </a:ext>
                </a:extLst>
              </p:cNvPr>
              <p:cNvPicPr>
                <a:picLocks noChangeAspect="1"/>
              </p:cNvPicPr>
              <p:nvPr/>
            </p:nvPicPr>
            <p:blipFill rotWithShape="1">
              <a:blip r:embed="rId7"/>
              <a:srcRect r="50585"/>
              <a:stretch/>
            </p:blipFill>
            <p:spPr>
              <a:xfrm>
                <a:off x="6296877" y="4865650"/>
                <a:ext cx="383412" cy="1330113"/>
              </a:xfrm>
              <a:prstGeom prst="rect">
                <a:avLst/>
              </a:prstGeom>
            </p:spPr>
          </p:pic>
          <p:sp>
            <p:nvSpPr>
              <p:cNvPr id="27" name="TextBox 26">
                <a:extLst>
                  <a:ext uri="{FF2B5EF4-FFF2-40B4-BE49-F238E27FC236}">
                    <a16:creationId xmlns:a16="http://schemas.microsoft.com/office/drawing/2014/main" id="{361725A1-6A4A-E442-9DBC-A04D70C56126}"/>
                  </a:ext>
                </a:extLst>
              </p:cNvPr>
              <p:cNvSpPr txBox="1"/>
              <p:nvPr/>
            </p:nvSpPr>
            <p:spPr>
              <a:xfrm>
                <a:off x="6995063" y="4914094"/>
                <a:ext cx="2548268" cy="8598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67171"/>
                    </a:solidFill>
                    <a:effectLst/>
                    <a:uLnTx/>
                    <a:uFillTx/>
                    <a:latin typeface="Calibri"/>
                    <a:ea typeface="+mn-ea"/>
                    <a:cs typeface="+mn-cs"/>
                  </a:rPr>
                  <a:t>Customer 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67171"/>
                    </a:solidFill>
                    <a:effectLst/>
                    <a:uLnTx/>
                    <a:uFillTx/>
                    <a:latin typeface="Calibri"/>
                    <a:ea typeface="+mn-ea"/>
                    <a:cs typeface="+mn-cs"/>
                  </a:rPr>
                  <a:t>Retail Profit: $30</a:t>
                </a:r>
              </a:p>
            </p:txBody>
          </p:sp>
          <p:sp>
            <p:nvSpPr>
              <p:cNvPr id="28" name="TextBox 27">
                <a:extLst>
                  <a:ext uri="{FF2B5EF4-FFF2-40B4-BE49-F238E27FC236}">
                    <a16:creationId xmlns:a16="http://schemas.microsoft.com/office/drawing/2014/main" id="{E9FBC71C-DC3A-0741-81BF-2ADDC5B70B35}"/>
                  </a:ext>
                </a:extLst>
              </p:cNvPr>
              <p:cNvSpPr txBox="1"/>
              <p:nvPr/>
            </p:nvSpPr>
            <p:spPr>
              <a:xfrm>
                <a:off x="7011945" y="5557061"/>
                <a:ext cx="1247300" cy="5374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67171"/>
                    </a:solidFill>
                    <a:effectLst/>
                    <a:uLnTx/>
                    <a:uFillTx/>
                    <a:latin typeface="Calibri"/>
                    <a:ea typeface="+mn-ea"/>
                    <a:cs typeface="+mn-cs"/>
                  </a:rPr>
                  <a:t>BV: 63  </a:t>
                </a: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0" name="Picture 9" descr="A close up of a bottle&#13;&#10;&#13;&#10;Description automatically generated">
              <a:extLst>
                <a:ext uri="{FF2B5EF4-FFF2-40B4-BE49-F238E27FC236}">
                  <a16:creationId xmlns:a16="http://schemas.microsoft.com/office/drawing/2014/main" id="{5C6A921C-6586-8343-B888-B9125ABD6947}"/>
                </a:ext>
              </a:extLst>
            </p:cNvPr>
            <p:cNvPicPr>
              <a:picLocks noChangeAspect="1"/>
            </p:cNvPicPr>
            <p:nvPr/>
          </p:nvPicPr>
          <p:blipFill>
            <a:blip r:embed="rId8"/>
            <a:stretch>
              <a:fillRect/>
            </a:stretch>
          </p:blipFill>
          <p:spPr>
            <a:xfrm>
              <a:off x="3987827" y="5748829"/>
              <a:ext cx="519040" cy="519040"/>
            </a:xfrm>
            <a:prstGeom prst="rect">
              <a:avLst/>
            </a:prstGeom>
          </p:spPr>
        </p:pic>
      </p:grpSp>
      <p:cxnSp>
        <p:nvCxnSpPr>
          <p:cNvPr id="52" name="Straight Arrow Connector 51">
            <a:extLst>
              <a:ext uri="{FF2B5EF4-FFF2-40B4-BE49-F238E27FC236}">
                <a16:creationId xmlns:a16="http://schemas.microsoft.com/office/drawing/2014/main" id="{41B92363-BD7E-AE48-A4D2-EE7190C0310A}"/>
              </a:ext>
            </a:extLst>
          </p:cNvPr>
          <p:cNvCxnSpPr>
            <a:cxnSpLocks/>
          </p:cNvCxnSpPr>
          <p:nvPr/>
        </p:nvCxnSpPr>
        <p:spPr>
          <a:xfrm>
            <a:off x="8338475" y="5901741"/>
            <a:ext cx="273028" cy="2467"/>
          </a:xfrm>
          <a:prstGeom prst="straightConnector1">
            <a:avLst/>
          </a:prstGeom>
          <a:ln w="28575">
            <a:solidFill>
              <a:srgbClr val="0997B5"/>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9FAE627A-164C-E745-8F6A-A8D65C7C0B8B}"/>
              </a:ext>
            </a:extLst>
          </p:cNvPr>
          <p:cNvGrpSpPr/>
          <p:nvPr/>
        </p:nvGrpSpPr>
        <p:grpSpPr>
          <a:xfrm>
            <a:off x="6717134" y="5655959"/>
            <a:ext cx="1905101" cy="589023"/>
            <a:chOff x="6584861" y="5655959"/>
            <a:chExt cx="1905101" cy="589023"/>
          </a:xfrm>
        </p:grpSpPr>
        <p:pic>
          <p:nvPicPr>
            <p:cNvPr id="36" name="Picture 35">
              <a:extLst>
                <a:ext uri="{FF2B5EF4-FFF2-40B4-BE49-F238E27FC236}">
                  <a16:creationId xmlns:a16="http://schemas.microsoft.com/office/drawing/2014/main" id="{AADE7B21-9F66-1E41-B099-AC45ADC6510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80502" y="5700998"/>
              <a:ext cx="166505" cy="486163"/>
            </a:xfrm>
            <a:prstGeom prst="rect">
              <a:avLst/>
            </a:prstGeom>
          </p:spPr>
        </p:pic>
        <p:pic>
          <p:nvPicPr>
            <p:cNvPr id="42" name="Picture 41">
              <a:extLst>
                <a:ext uri="{FF2B5EF4-FFF2-40B4-BE49-F238E27FC236}">
                  <a16:creationId xmlns:a16="http://schemas.microsoft.com/office/drawing/2014/main" id="{F7E0BE81-CAE1-5B4D-AD80-AA00AD0CE84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61311" y="5734576"/>
              <a:ext cx="477213" cy="510406"/>
            </a:xfrm>
            <a:prstGeom prst="rect">
              <a:avLst/>
            </a:prstGeom>
          </p:spPr>
        </p:pic>
        <p:grpSp>
          <p:nvGrpSpPr>
            <p:cNvPr id="45" name="Group 44">
              <a:extLst>
                <a:ext uri="{FF2B5EF4-FFF2-40B4-BE49-F238E27FC236}">
                  <a16:creationId xmlns:a16="http://schemas.microsoft.com/office/drawing/2014/main" id="{E6180AB2-D22A-5948-98F0-0B1F2EE9E40D}"/>
                </a:ext>
              </a:extLst>
            </p:cNvPr>
            <p:cNvGrpSpPr/>
            <p:nvPr/>
          </p:nvGrpSpPr>
          <p:grpSpPr>
            <a:xfrm>
              <a:off x="6584861" y="5655959"/>
              <a:ext cx="1905101" cy="576238"/>
              <a:chOff x="5674249" y="4854136"/>
              <a:chExt cx="4435552" cy="1341627"/>
            </a:xfrm>
          </p:grpSpPr>
          <p:pic>
            <p:nvPicPr>
              <p:cNvPr id="47" name="Picture 46">
                <a:extLst>
                  <a:ext uri="{FF2B5EF4-FFF2-40B4-BE49-F238E27FC236}">
                    <a16:creationId xmlns:a16="http://schemas.microsoft.com/office/drawing/2014/main" id="{E07AEFA5-69B8-1048-B163-72FAB4F99D9E}"/>
                  </a:ext>
                </a:extLst>
              </p:cNvPr>
              <p:cNvPicPr>
                <a:picLocks noChangeAspect="1"/>
              </p:cNvPicPr>
              <p:nvPr/>
            </p:nvPicPr>
            <p:blipFill>
              <a:blip r:embed="rId5">
                <a:alphaModFix amt="0"/>
              </a:blip>
              <a:stretch>
                <a:fillRect/>
              </a:stretch>
            </p:blipFill>
            <p:spPr>
              <a:xfrm>
                <a:off x="5674249" y="4854136"/>
                <a:ext cx="3774203" cy="1341627"/>
              </a:xfrm>
              <a:prstGeom prst="rect">
                <a:avLst/>
              </a:prstGeom>
              <a:ln w="28575">
                <a:solidFill>
                  <a:srgbClr val="0997B5"/>
                </a:solidFill>
              </a:ln>
            </p:spPr>
          </p:pic>
          <p:sp>
            <p:nvSpPr>
              <p:cNvPr id="50" name="TextBox 49">
                <a:extLst>
                  <a:ext uri="{FF2B5EF4-FFF2-40B4-BE49-F238E27FC236}">
                    <a16:creationId xmlns:a16="http://schemas.microsoft.com/office/drawing/2014/main" id="{2A1880C5-83DF-1341-804B-973B48B9873C}"/>
                  </a:ext>
                </a:extLst>
              </p:cNvPr>
              <p:cNvSpPr txBox="1"/>
              <p:nvPr/>
            </p:nvSpPr>
            <p:spPr>
              <a:xfrm>
                <a:off x="7561533" y="4917860"/>
                <a:ext cx="2548268" cy="537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67171"/>
                    </a:solidFill>
                    <a:effectLst/>
                    <a:uLnTx/>
                    <a:uFillTx/>
                    <a:latin typeface="Calibri"/>
                    <a:ea typeface="+mn-ea"/>
                    <a:cs typeface="+mn-cs"/>
                  </a:rPr>
                  <a:t>Personal Use</a:t>
                </a:r>
              </a:p>
            </p:txBody>
          </p:sp>
          <p:sp>
            <p:nvSpPr>
              <p:cNvPr id="51" name="TextBox 50">
                <a:extLst>
                  <a:ext uri="{FF2B5EF4-FFF2-40B4-BE49-F238E27FC236}">
                    <a16:creationId xmlns:a16="http://schemas.microsoft.com/office/drawing/2014/main" id="{8C573FC9-55A3-E941-B1CA-3B139C5F09D7}"/>
                  </a:ext>
                </a:extLst>
              </p:cNvPr>
              <p:cNvSpPr txBox="1"/>
              <p:nvPr/>
            </p:nvSpPr>
            <p:spPr>
              <a:xfrm>
                <a:off x="7578416" y="5253738"/>
                <a:ext cx="1180120" cy="8598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67171"/>
                    </a:solidFill>
                    <a:effectLst/>
                    <a:uLnTx/>
                    <a:uFillTx/>
                    <a:latin typeface="Calibri"/>
                    <a:ea typeface="+mn-ea"/>
                    <a:cs typeface="+mn-cs"/>
                  </a:rPr>
                  <a:t>BV: 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67171"/>
                    </a:solidFill>
                    <a:effectLst/>
                    <a:uLnTx/>
                    <a:uFillTx/>
                    <a:latin typeface="Calibri"/>
                    <a:ea typeface="+mn-ea"/>
                    <a:cs typeface="+mn-cs"/>
                  </a:rPr>
                  <a:t>IBV: 7  </a:t>
                </a: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3" name="Picture 12" descr="A close up of text on a black background&#13;&#10;&#13;&#10;Description automatically generated">
              <a:extLst>
                <a:ext uri="{FF2B5EF4-FFF2-40B4-BE49-F238E27FC236}">
                  <a16:creationId xmlns:a16="http://schemas.microsoft.com/office/drawing/2014/main" id="{26C0F708-312F-4945-A580-6FB4A6854035}"/>
                </a:ext>
              </a:extLst>
            </p:cNvPr>
            <p:cNvPicPr>
              <a:picLocks noChangeAspect="1"/>
            </p:cNvPicPr>
            <p:nvPr/>
          </p:nvPicPr>
          <p:blipFill>
            <a:blip r:embed="rId11"/>
            <a:stretch>
              <a:fillRect/>
            </a:stretch>
          </p:blipFill>
          <p:spPr>
            <a:xfrm>
              <a:off x="6924806" y="5678498"/>
              <a:ext cx="553704" cy="553704"/>
            </a:xfrm>
            <a:prstGeom prst="rect">
              <a:avLst/>
            </a:prstGeom>
          </p:spPr>
        </p:pic>
      </p:grpSp>
    </p:spTree>
    <p:extLst>
      <p:ext uri="{BB962C8B-B14F-4D97-AF65-F5344CB8AC3E}">
        <p14:creationId xmlns:p14="http://schemas.microsoft.com/office/powerpoint/2010/main" val="274615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22" presetClass="entr" presetSubtype="2"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right)">
                                      <p:cBhvr>
                                        <p:cTn id="22" dur="500"/>
                                        <p:tgtEl>
                                          <p:spTgt spid="52"/>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1000"/>
                            </p:stCondLst>
                            <p:childTnLst>
                              <p:par>
                                <p:cTn id="27" presetID="22" presetClass="entr" presetSubtype="4" fill="hold" nodeType="afterEffect">
                                  <p:stCondLst>
                                    <p:cond delay="100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0"/>
                                        <p:tgtEl>
                                          <p:spTgt spid="8"/>
                                        </p:tgtEl>
                                      </p:cBhvr>
                                    </p:animEffect>
                                  </p:childTnLst>
                                </p:cTn>
                              </p:par>
                              <p:par>
                                <p:cTn id="30" presetID="22" presetClass="entr" presetSubtype="4" fill="hold" nodeType="withEffect">
                                  <p:stCondLst>
                                    <p:cond delay="100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265B50-DD9E-1849-AA37-54D825114DE8}"/>
              </a:ext>
            </a:extLst>
          </p:cNvPr>
          <p:cNvSpPr/>
          <p:nvPr/>
        </p:nvSpPr>
        <p:spPr>
          <a:xfrm>
            <a:off x="800107" y="1463041"/>
            <a:ext cx="10447013" cy="2808513"/>
          </a:xfrm>
          <a:prstGeom prst="rect">
            <a:avLst/>
          </a:prstGeom>
          <a:ln>
            <a:noFill/>
          </a:ln>
        </p:spPr>
        <p:txBody>
          <a:bodyPr wrap="square" lIns="91414" tIns="45718" rIns="91414" bIns="45718" anchor="t">
            <a:noAutofit/>
          </a:bodyPr>
          <a:lstStyle/>
          <a:p>
            <a:pPr>
              <a:spcAft>
                <a:spcPts val="1800"/>
              </a:spcAft>
              <a:buClr>
                <a:prstClr val="white"/>
              </a:buClr>
            </a:pPr>
            <a:r>
              <a:rPr lang="en-US" sz="2400" spc="-30" dirty="0">
                <a:ln w="3175">
                  <a:noFill/>
                </a:ln>
                <a:solidFill>
                  <a:srgbClr val="595959"/>
                </a:solidFill>
                <a:latin typeface="Calibri" panose="020F0502020204030204" pitchFamily="34" charset="0"/>
                <a:cs typeface="Calibri" panose="020F0502020204030204" pitchFamily="34" charset="0"/>
              </a:rPr>
              <a:t>The income levels mentioned in the following presentation are for illustration purposes only. They are not intended to represent the income of a typical Market America </a:t>
            </a:r>
            <a:r>
              <a:rPr lang="en-US" sz="2400" spc="-30" dirty="0" err="1">
                <a:ln w="3175">
                  <a:noFill/>
                </a:ln>
                <a:solidFill>
                  <a:srgbClr val="595959"/>
                </a:solidFill>
                <a:latin typeface="Calibri" panose="020F0502020204030204" pitchFamily="34" charset="0"/>
                <a:cs typeface="Calibri" panose="020F0502020204030204" pitchFamily="34" charset="0"/>
              </a:rPr>
              <a:t>UnFranchise</a:t>
            </a:r>
            <a:r>
              <a:rPr lang="en-US" sz="2400" spc="-30" dirty="0">
                <a:ln w="3175">
                  <a:noFill/>
                </a:ln>
                <a:solidFill>
                  <a:srgbClr val="595959"/>
                </a:solidFill>
                <a:latin typeface="Calibri" panose="020F0502020204030204" pitchFamily="34" charset="0"/>
                <a:cs typeface="Calibri" panose="020F0502020204030204" pitchFamily="34" charset="0"/>
              </a:rPr>
              <a:t>® Owner, nor are they intended to represent that any given </a:t>
            </a:r>
            <a:r>
              <a:rPr lang="en-US" sz="2400" spc="-30" dirty="0" err="1">
                <a:ln w="3175">
                  <a:noFill/>
                </a:ln>
                <a:solidFill>
                  <a:srgbClr val="595959"/>
                </a:solidFill>
                <a:latin typeface="Calibri" panose="020F0502020204030204" pitchFamily="34" charset="0"/>
                <a:cs typeface="Calibri" panose="020F0502020204030204" pitchFamily="34" charset="0"/>
              </a:rPr>
              <a:t>UnFranchise</a:t>
            </a:r>
            <a:r>
              <a:rPr lang="en-US" sz="2400" spc="-30" dirty="0">
                <a:ln w="3175">
                  <a:noFill/>
                </a:ln>
                <a:solidFill>
                  <a:srgbClr val="595959"/>
                </a:solidFill>
                <a:latin typeface="Calibri" panose="020F0502020204030204" pitchFamily="34" charset="0"/>
                <a:cs typeface="Calibri" panose="020F0502020204030204" pitchFamily="34" charset="0"/>
              </a:rPr>
              <a:t> Owner will earn income in that amount.</a:t>
            </a:r>
          </a:p>
          <a:p>
            <a:pPr>
              <a:spcAft>
                <a:spcPts val="1800"/>
              </a:spcAft>
              <a:buClr>
                <a:prstClr val="white"/>
              </a:buClr>
            </a:pPr>
            <a:r>
              <a:rPr lang="en-US" sz="2400" spc="-30" dirty="0">
                <a:ln w="3175">
                  <a:noFill/>
                </a:ln>
                <a:solidFill>
                  <a:srgbClr val="595959"/>
                </a:solidFill>
                <a:latin typeface="Calibri" panose="020F0502020204030204" pitchFamily="34" charset="0"/>
                <a:cs typeface="Calibri" panose="020F0502020204030204" pitchFamily="34" charset="0"/>
              </a:rPr>
              <a:t>The success of any Market America </a:t>
            </a:r>
            <a:r>
              <a:rPr lang="en-US" sz="2400" spc="-30" dirty="0" err="1">
                <a:ln w="3175">
                  <a:noFill/>
                </a:ln>
                <a:solidFill>
                  <a:srgbClr val="595959"/>
                </a:solidFill>
                <a:latin typeface="Calibri" panose="020F0502020204030204" pitchFamily="34" charset="0"/>
                <a:cs typeface="Calibri" panose="020F0502020204030204" pitchFamily="34" charset="0"/>
              </a:rPr>
              <a:t>UnFranchise</a:t>
            </a:r>
            <a:r>
              <a:rPr lang="en-US" sz="2400" spc="-30" dirty="0">
                <a:ln w="3175">
                  <a:noFill/>
                </a:ln>
                <a:solidFill>
                  <a:srgbClr val="595959"/>
                </a:solidFill>
                <a:latin typeface="Calibri" panose="020F0502020204030204" pitchFamily="34" charset="0"/>
                <a:cs typeface="Calibri" panose="020F0502020204030204" pitchFamily="34" charset="0"/>
              </a:rPr>
              <a:t> Owner will depend upon the amount of hard work, talent and dedication which he or she devotes to building his or her Market America business.</a:t>
            </a:r>
          </a:p>
        </p:txBody>
      </p:sp>
      <p:pic>
        <p:nvPicPr>
          <p:cNvPr id="4" name="Picture 3">
            <a:extLst>
              <a:ext uri="{FF2B5EF4-FFF2-40B4-BE49-F238E27FC236}">
                <a16:creationId xmlns:a16="http://schemas.microsoft.com/office/drawing/2014/main" id="{7C9D0A59-1F08-524B-8C38-2F755A79DC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sp>
        <p:nvSpPr>
          <p:cNvPr id="5" name="Rectangle 4">
            <a:extLst>
              <a:ext uri="{FF2B5EF4-FFF2-40B4-BE49-F238E27FC236}">
                <a16:creationId xmlns:a16="http://schemas.microsoft.com/office/drawing/2014/main" id="{93B207DF-D23D-D349-BC98-D0325C1F15A6}"/>
              </a:ext>
            </a:extLst>
          </p:cNvPr>
          <p:cNvSpPr/>
          <p:nvPr/>
        </p:nvSpPr>
        <p:spPr>
          <a:xfrm>
            <a:off x="800107" y="557478"/>
            <a:ext cx="6938421"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Calibri" panose="020F0502020204030204" pitchFamily="34" charset="0"/>
              </a:rPr>
              <a:t>disclaimer</a:t>
            </a:r>
          </a:p>
        </p:txBody>
      </p:sp>
      <p:cxnSp>
        <p:nvCxnSpPr>
          <p:cNvPr id="6" name="Straight Connector 5">
            <a:extLst>
              <a:ext uri="{FF2B5EF4-FFF2-40B4-BE49-F238E27FC236}">
                <a16:creationId xmlns:a16="http://schemas.microsoft.com/office/drawing/2014/main" id="{1FEEFFF4-0A02-CB4D-9DB7-934C4BE2F4BC}"/>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02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ign on a wooden chair&#13;&#10;&#13;&#10;Description automatically generated">
            <a:extLst>
              <a:ext uri="{FF2B5EF4-FFF2-40B4-BE49-F238E27FC236}">
                <a16:creationId xmlns:a16="http://schemas.microsoft.com/office/drawing/2014/main" id="{2F98ADC2-79E3-5A49-9EF6-122B0B653E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09507" y="1338511"/>
            <a:ext cx="2805858" cy="1882410"/>
          </a:xfrm>
          <a:prstGeom prst="rect">
            <a:avLst/>
          </a:prstGeom>
        </p:spPr>
      </p:pic>
      <p:sp>
        <p:nvSpPr>
          <p:cNvPr id="77" name="TextBox 76">
            <a:extLst>
              <a:ext uri="{FF2B5EF4-FFF2-40B4-BE49-F238E27FC236}">
                <a16:creationId xmlns:a16="http://schemas.microsoft.com/office/drawing/2014/main" id="{718F113E-B192-C249-B051-E6FFC6A2AA65}"/>
              </a:ext>
            </a:extLst>
          </p:cNvPr>
          <p:cNvSpPr txBox="1"/>
          <p:nvPr/>
        </p:nvSpPr>
        <p:spPr>
          <a:xfrm>
            <a:off x="8609507" y="3220921"/>
            <a:ext cx="2805858" cy="615553"/>
          </a:xfrm>
          <a:prstGeom prst="rect">
            <a:avLst/>
          </a:prstGeom>
          <a:solidFill>
            <a:srgbClr val="0997B5"/>
          </a:solidFill>
        </p:spPr>
        <p:txBody>
          <a:bodyPr wrap="square" tIns="182880" bIns="182880" rtlCol="0">
            <a:spAutoFit/>
          </a:bodyPr>
          <a:lstStyle/>
          <a:p>
            <a:pPr algn="ctr"/>
            <a:r>
              <a:rPr lang="en-US" sz="1600" b="1" dirty="0">
                <a:solidFill>
                  <a:schemeClr val="bg1"/>
                </a:solidFill>
                <a:latin typeface="Calibri" panose="020F0502020204030204" pitchFamily="34" charset="0"/>
                <a:cs typeface="Calibri" panose="020F0502020204030204" pitchFamily="34" charset="0"/>
              </a:rPr>
              <a:t>Rise in Online Sales</a:t>
            </a:r>
          </a:p>
        </p:txBody>
      </p:sp>
      <p:pic>
        <p:nvPicPr>
          <p:cNvPr id="8" name="Picture 7" descr="A person standing in a room&#13;&#10;&#13;&#10;Description automatically generated">
            <a:extLst>
              <a:ext uri="{FF2B5EF4-FFF2-40B4-BE49-F238E27FC236}">
                <a16:creationId xmlns:a16="http://schemas.microsoft.com/office/drawing/2014/main" id="{A0A77438-91CE-014C-BB0A-34470B0A8D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60"/>
          <a:stretch/>
        </p:blipFill>
        <p:spPr>
          <a:xfrm>
            <a:off x="8609507" y="4104919"/>
            <a:ext cx="2805858" cy="1915437"/>
          </a:xfrm>
          <a:prstGeom prst="rect">
            <a:avLst/>
          </a:prstGeom>
        </p:spPr>
      </p:pic>
      <p:sp>
        <p:nvSpPr>
          <p:cNvPr id="11" name="Rectangle 10">
            <a:extLst>
              <a:ext uri="{FF2B5EF4-FFF2-40B4-BE49-F238E27FC236}">
                <a16:creationId xmlns:a16="http://schemas.microsoft.com/office/drawing/2014/main" id="{33E06F6E-2D40-FA41-A170-F28DD1177E55}"/>
              </a:ext>
            </a:extLst>
          </p:cNvPr>
          <p:cNvSpPr/>
          <p:nvPr/>
        </p:nvSpPr>
        <p:spPr>
          <a:xfrm>
            <a:off x="776635" y="1570182"/>
            <a:ext cx="4066298" cy="4154984"/>
          </a:xfrm>
          <a:prstGeom prst="rect">
            <a:avLst/>
          </a:prstGeom>
        </p:spPr>
        <p:txBody>
          <a:bodyPr wrap="square">
            <a:spAutoFit/>
          </a:bodyPr>
          <a:lstStyle/>
          <a:p>
            <a:pPr defTabSz="914149"/>
            <a:r>
              <a:rPr lang="en-US" sz="2400" b="1" dirty="0">
                <a:solidFill>
                  <a:schemeClr val="bg2">
                    <a:lumMod val="50000"/>
                  </a:schemeClr>
                </a:solidFill>
                <a:latin typeface="Calibri" panose="020F0502020204030204" pitchFamily="34" charset="0"/>
                <a:ea typeface="Helvetica Regular" charset="0"/>
                <a:cs typeface="Helvetica Regular" charset="0"/>
              </a:rPr>
              <a:t>Four major trends </a:t>
            </a: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are taking place creating one of the greatest opportunities for those who have positioned themselves ahead of </a:t>
            </a:r>
            <a:b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b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these trends.</a:t>
            </a:r>
          </a:p>
          <a:p>
            <a:pPr defTabSz="914149"/>
            <a:endParaRPr lang="en-US" sz="2400" dirty="0">
              <a:solidFill>
                <a:schemeClr val="bg2">
                  <a:lumMod val="50000"/>
                </a:schemeClr>
              </a:solidFill>
              <a:latin typeface="Calibri Light" panose="020F0302020204030204" pitchFamily="34" charset="0"/>
              <a:ea typeface="Helvetica Regular" charset="0"/>
              <a:cs typeface="Helvetica Regular" charset="0"/>
            </a:endParaRPr>
          </a:p>
          <a:p>
            <a:pPr defTabSz="914149"/>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Market America | SHOP•COM is positioned to take advantage of all four trends with</a:t>
            </a:r>
            <a:r>
              <a:rPr lang="en-US" sz="2000" dirty="0">
                <a:solidFill>
                  <a:schemeClr val="bg2">
                    <a:lumMod val="50000"/>
                  </a:schemeClr>
                </a:solidFill>
                <a:latin typeface="Calibri" panose="020F0502020204030204" pitchFamily="34" charset="0"/>
                <a:ea typeface="Helvetica Regular" charset="0"/>
                <a:cs typeface="Calibri" panose="020F0502020204030204" pitchFamily="34" charset="0"/>
              </a:rPr>
              <a:t> </a:t>
            </a:r>
            <a:r>
              <a:rPr lang="en-US" sz="2400" dirty="0">
                <a:solidFill>
                  <a:srgbClr val="595959"/>
                </a:solidFill>
                <a:latin typeface="Calibri" panose="020F0502020204030204" pitchFamily="34" charset="0"/>
                <a:ea typeface="Helvetica Regular" charset="0"/>
                <a:cs typeface="Helvetica Regular" charset="0"/>
              </a:rPr>
              <a:t>the</a:t>
            </a:r>
            <a:r>
              <a:rPr lang="en-US" sz="2400" b="1" dirty="0">
                <a:solidFill>
                  <a:srgbClr val="0997B5"/>
                </a:solidFill>
                <a:latin typeface="Calibri" panose="020F0502020204030204" pitchFamily="34" charset="0"/>
                <a:ea typeface="Helvetica Regular" charset="0"/>
                <a:cs typeface="Helvetica Regular" charset="0"/>
              </a:rPr>
              <a:t> </a:t>
            </a:r>
            <a:r>
              <a:rPr lang="en-US" sz="2400" b="1" dirty="0" err="1">
                <a:solidFill>
                  <a:srgbClr val="0997B5"/>
                </a:solidFill>
                <a:latin typeface="Calibri" panose="020F0502020204030204" pitchFamily="34" charset="0"/>
                <a:ea typeface="Helvetica Regular" charset="0"/>
                <a:cs typeface="Helvetica Regular" charset="0"/>
              </a:rPr>
              <a:t>UnFranchise</a:t>
            </a:r>
            <a:r>
              <a:rPr lang="en-US" sz="2400" b="1" dirty="0">
                <a:solidFill>
                  <a:srgbClr val="0997B5"/>
                </a:solidFill>
                <a:latin typeface="Calibri" panose="020F0502020204030204" pitchFamily="34" charset="0"/>
                <a:ea typeface="Helvetica Regular" charset="0"/>
                <a:cs typeface="Helvetica Regular" charset="0"/>
              </a:rPr>
              <a:t>® Business.</a:t>
            </a:r>
            <a:endParaRPr lang="en-US" sz="2400" dirty="0">
              <a:solidFill>
                <a:srgbClr val="0997B5"/>
              </a:solidFill>
              <a:latin typeface="Calibri Light" panose="020F0302020204030204" pitchFamily="34" charset="0"/>
              <a:ea typeface="Helvetica Regular" charset="0"/>
              <a:cs typeface="Helvetica Regular" charset="0"/>
            </a:endParaRPr>
          </a:p>
        </p:txBody>
      </p:sp>
      <p:sp>
        <p:nvSpPr>
          <p:cNvPr id="3" name="TextBox 2">
            <a:extLst>
              <a:ext uri="{FF2B5EF4-FFF2-40B4-BE49-F238E27FC236}">
                <a16:creationId xmlns:a16="http://schemas.microsoft.com/office/drawing/2014/main" id="{0861A14A-3546-E941-9BEC-9AB9CC5C41DB}"/>
              </a:ext>
            </a:extLst>
          </p:cNvPr>
          <p:cNvSpPr txBox="1"/>
          <p:nvPr/>
        </p:nvSpPr>
        <p:spPr>
          <a:xfrm>
            <a:off x="5503332" y="3224384"/>
            <a:ext cx="2802791" cy="615553"/>
          </a:xfrm>
          <a:prstGeom prst="rect">
            <a:avLst/>
          </a:prstGeom>
          <a:solidFill>
            <a:srgbClr val="0997B5"/>
          </a:solidFill>
        </p:spPr>
        <p:txBody>
          <a:bodyPr wrap="square" tIns="182880" bIns="182880" rtlCol="0">
            <a:spAutoFit/>
          </a:bodyPr>
          <a:lstStyle/>
          <a:p>
            <a:pPr algn="ctr"/>
            <a:r>
              <a:rPr lang="en-US" sz="1600" b="1" dirty="0">
                <a:solidFill>
                  <a:schemeClr val="bg1"/>
                </a:solidFill>
                <a:latin typeface="Calibri" panose="020F0502020204030204" pitchFamily="34" charset="0"/>
                <a:cs typeface="Calibri" panose="020F0502020204030204" pitchFamily="34" charset="0"/>
              </a:rPr>
              <a:t>Retail Store Collapse</a:t>
            </a:r>
          </a:p>
        </p:txBody>
      </p:sp>
      <p:sp>
        <p:nvSpPr>
          <p:cNvPr id="82" name="Rectangle 81">
            <a:extLst>
              <a:ext uri="{FF2B5EF4-FFF2-40B4-BE49-F238E27FC236}">
                <a16:creationId xmlns:a16="http://schemas.microsoft.com/office/drawing/2014/main" id="{F60F103E-4287-8B4C-BC12-66DB71178BB1}"/>
              </a:ext>
            </a:extLst>
          </p:cNvPr>
          <p:cNvSpPr/>
          <p:nvPr/>
        </p:nvSpPr>
        <p:spPr>
          <a:xfrm>
            <a:off x="800107" y="574411"/>
            <a:ext cx="7717358"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cs typeface="Calibri" panose="020F0502020204030204" pitchFamily="34" charset="0"/>
              </a:rPr>
              <a:t>RAPIDLY CHANGING ECONOMY</a:t>
            </a:r>
          </a:p>
        </p:txBody>
      </p:sp>
      <p:pic>
        <p:nvPicPr>
          <p:cNvPr id="13" name="Picture 12">
            <a:extLst>
              <a:ext uri="{FF2B5EF4-FFF2-40B4-BE49-F238E27FC236}">
                <a16:creationId xmlns:a16="http://schemas.microsoft.com/office/drawing/2014/main" id="{57116D96-4891-ED40-844D-04527911E3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15" name="Straight Connector 14">
            <a:extLst>
              <a:ext uri="{FF2B5EF4-FFF2-40B4-BE49-F238E27FC236}">
                <a16:creationId xmlns:a16="http://schemas.microsoft.com/office/drawing/2014/main" id="{97B92522-9D7E-7247-9E16-36F0388659C4}"/>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pic>
        <p:nvPicPr>
          <p:cNvPr id="4" name="Picture 3" descr="A sign above a store&#13;&#10;&#13;&#10;Description automatically generated">
            <a:extLst>
              <a:ext uri="{FF2B5EF4-FFF2-40B4-BE49-F238E27FC236}">
                <a16:creationId xmlns:a16="http://schemas.microsoft.com/office/drawing/2014/main" id="{5E464F70-9BCC-7540-A00F-0EB9CB4F4CA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03333" y="1356357"/>
            <a:ext cx="2802792" cy="1866920"/>
          </a:xfrm>
          <a:prstGeom prst="rect">
            <a:avLst/>
          </a:prstGeom>
        </p:spPr>
      </p:pic>
      <p:pic>
        <p:nvPicPr>
          <p:cNvPr id="6" name="Picture 5" descr="A group of people sitting at a table&#13;&#10;&#13;&#10;Description automatically generated">
            <a:extLst>
              <a:ext uri="{FF2B5EF4-FFF2-40B4-BE49-F238E27FC236}">
                <a16:creationId xmlns:a16="http://schemas.microsoft.com/office/drawing/2014/main" id="{32A8E746-B25C-3F4F-BC3F-1A5425DE08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03333" y="4104919"/>
            <a:ext cx="2802790" cy="1861771"/>
          </a:xfrm>
          <a:prstGeom prst="rect">
            <a:avLst/>
          </a:prstGeom>
        </p:spPr>
      </p:pic>
      <p:sp>
        <p:nvSpPr>
          <p:cNvPr id="16" name="TextBox 15">
            <a:extLst>
              <a:ext uri="{FF2B5EF4-FFF2-40B4-BE49-F238E27FC236}">
                <a16:creationId xmlns:a16="http://schemas.microsoft.com/office/drawing/2014/main" id="{D1405473-B826-EE4F-8ED9-F4CE3F874B60}"/>
              </a:ext>
            </a:extLst>
          </p:cNvPr>
          <p:cNvSpPr txBox="1"/>
          <p:nvPr/>
        </p:nvSpPr>
        <p:spPr>
          <a:xfrm>
            <a:off x="8609506" y="5916730"/>
            <a:ext cx="2805859" cy="615553"/>
          </a:xfrm>
          <a:prstGeom prst="rect">
            <a:avLst/>
          </a:prstGeom>
          <a:solidFill>
            <a:srgbClr val="0997B5"/>
          </a:solidFill>
        </p:spPr>
        <p:txBody>
          <a:bodyPr wrap="square" lIns="91440" tIns="182880" bIns="182880" rtlCol="0">
            <a:spAutoFit/>
          </a:bodyPr>
          <a:lstStyle/>
          <a:p>
            <a:pPr algn="ctr"/>
            <a:r>
              <a:rPr lang="en-US" sz="1600" b="1" dirty="0">
                <a:solidFill>
                  <a:schemeClr val="bg1"/>
                </a:solidFill>
                <a:latin typeface="Calibri" panose="020F0502020204030204" pitchFamily="34" charset="0"/>
                <a:cs typeface="Calibri" panose="020F0502020204030204" pitchFamily="34" charset="0"/>
              </a:rPr>
              <a:t>Rise in Entrepreneurship</a:t>
            </a:r>
          </a:p>
        </p:txBody>
      </p:sp>
      <p:sp>
        <p:nvSpPr>
          <p:cNvPr id="12" name="TextBox 11">
            <a:extLst>
              <a:ext uri="{FF2B5EF4-FFF2-40B4-BE49-F238E27FC236}">
                <a16:creationId xmlns:a16="http://schemas.microsoft.com/office/drawing/2014/main" id="{FFEB421A-A5D7-864B-AB9E-3B105CFE1A1C}"/>
              </a:ext>
            </a:extLst>
          </p:cNvPr>
          <p:cNvSpPr txBox="1"/>
          <p:nvPr/>
        </p:nvSpPr>
        <p:spPr>
          <a:xfrm>
            <a:off x="5503332" y="5904145"/>
            <a:ext cx="2802790" cy="640175"/>
          </a:xfrm>
          <a:prstGeom prst="rect">
            <a:avLst/>
          </a:prstGeom>
          <a:solidFill>
            <a:srgbClr val="0997B5"/>
          </a:solidFill>
        </p:spPr>
        <p:txBody>
          <a:bodyPr wrap="square" tIns="64008" bIns="64008" rtlCol="0" anchor="ctr" anchorCtr="0">
            <a:spAutoFit/>
          </a:bodyPr>
          <a:lstStyle/>
          <a:p>
            <a:pPr algn="ctr"/>
            <a:r>
              <a:rPr lang="en-US" sz="1600" b="1" dirty="0">
                <a:solidFill>
                  <a:schemeClr val="bg1"/>
                </a:solidFill>
                <a:latin typeface="Calibri" panose="020F0502020204030204" pitchFamily="34" charset="0"/>
                <a:cs typeface="Calibri" panose="020F0502020204030204" pitchFamily="34" charset="0"/>
              </a:rPr>
              <a:t>One-to-One Marketing </a:t>
            </a:r>
          </a:p>
          <a:p>
            <a:pPr algn="ctr"/>
            <a:r>
              <a:rPr lang="en-US" sz="1600" b="1" dirty="0">
                <a:solidFill>
                  <a:schemeClr val="bg1"/>
                </a:solidFill>
                <a:latin typeface="Calibri" panose="020F0502020204030204" pitchFamily="34" charset="0"/>
                <a:cs typeface="Calibri" panose="020F0502020204030204" pitchFamily="34" charset="0"/>
              </a:rPr>
              <a:t>Replacing Mass Marketing</a:t>
            </a:r>
          </a:p>
        </p:txBody>
      </p:sp>
    </p:spTree>
    <p:extLst>
      <p:ext uri="{BB962C8B-B14F-4D97-AF65-F5344CB8AC3E}">
        <p14:creationId xmlns:p14="http://schemas.microsoft.com/office/powerpoint/2010/main" val="3090442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D9784492-DF73-C04D-BC90-26AFD0ADE619}"/>
              </a:ext>
            </a:extLst>
          </p:cNvPr>
          <p:cNvGrpSpPr/>
          <p:nvPr/>
        </p:nvGrpSpPr>
        <p:grpSpPr>
          <a:xfrm>
            <a:off x="2773007" y="2404439"/>
            <a:ext cx="6612118" cy="4049849"/>
            <a:chOff x="3615877" y="931582"/>
            <a:chExt cx="6612118" cy="3887309"/>
          </a:xfrm>
        </p:grpSpPr>
        <p:cxnSp>
          <p:nvCxnSpPr>
            <p:cNvPr id="34" name="Elbow Connector 33">
              <a:extLst>
                <a:ext uri="{FF2B5EF4-FFF2-40B4-BE49-F238E27FC236}">
                  <a16:creationId xmlns:a16="http://schemas.microsoft.com/office/drawing/2014/main" id="{EF377B07-6B49-DE4D-AC13-F086F0B1B7EC}"/>
                </a:ext>
              </a:extLst>
            </p:cNvPr>
            <p:cNvCxnSpPr>
              <a:cxnSpLocks/>
            </p:cNvCxnSpPr>
            <p:nvPr/>
          </p:nvCxnSpPr>
          <p:spPr>
            <a:xfrm rot="5400000">
              <a:off x="2668469" y="1878990"/>
              <a:ext cx="3887306" cy="1992489"/>
            </a:xfrm>
            <a:prstGeom prst="bentConnector3">
              <a:avLst>
                <a:gd name="adj1" fmla="val -1692"/>
              </a:avLst>
            </a:prstGeom>
            <a:ln w="133350">
              <a:solidFill>
                <a:srgbClr val="0997B5"/>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CAA03E8A-0694-9B4C-A37F-2EA9AC4DAF93}"/>
                </a:ext>
              </a:extLst>
            </p:cNvPr>
            <p:cNvCxnSpPr>
              <a:cxnSpLocks/>
            </p:cNvCxnSpPr>
            <p:nvPr/>
          </p:nvCxnSpPr>
          <p:spPr>
            <a:xfrm rot="16200000" flipH="1">
              <a:off x="7288098" y="1878993"/>
              <a:ext cx="3887306" cy="1992489"/>
            </a:xfrm>
            <a:prstGeom prst="bentConnector3">
              <a:avLst>
                <a:gd name="adj1" fmla="val -1692"/>
              </a:avLst>
            </a:prstGeom>
            <a:ln w="133350">
              <a:solidFill>
                <a:srgbClr val="0997B5"/>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A33BB8DF-6E1D-CD4C-98D2-625BFFE22EAC}"/>
              </a:ext>
            </a:extLst>
          </p:cNvPr>
          <p:cNvPicPr>
            <a:picLocks noChangeAspect="1"/>
          </p:cNvPicPr>
          <p:nvPr/>
        </p:nvPicPr>
        <p:blipFill>
          <a:blip r:embed="rId2"/>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7FA2D6A4-B9A3-4340-9919-D5D30363149C}"/>
              </a:ext>
            </a:extLst>
          </p:cNvPr>
          <p:cNvPicPr>
            <a:picLocks noChangeAspect="1"/>
          </p:cNvPicPr>
          <p:nvPr/>
        </p:nvPicPr>
        <p:blipFill>
          <a:blip r:embed="rId3"/>
          <a:stretch>
            <a:fillRect/>
          </a:stretch>
        </p:blipFill>
        <p:spPr>
          <a:xfrm>
            <a:off x="0" y="0"/>
            <a:ext cx="12192000" cy="6858000"/>
          </a:xfrm>
          <a:prstGeom prst="rect">
            <a:avLst/>
          </a:prstGeom>
        </p:spPr>
      </p:pic>
      <p:pic>
        <p:nvPicPr>
          <p:cNvPr id="22" name="Picture 21">
            <a:extLst>
              <a:ext uri="{FF2B5EF4-FFF2-40B4-BE49-F238E27FC236}">
                <a16:creationId xmlns:a16="http://schemas.microsoft.com/office/drawing/2014/main" id="{A4936985-CBCE-D04A-85F9-D8FFC1186B5F}"/>
              </a:ext>
            </a:extLst>
          </p:cNvPr>
          <p:cNvPicPr>
            <a:picLocks noChangeAspect="1"/>
          </p:cNvPicPr>
          <p:nvPr/>
        </p:nvPicPr>
        <p:blipFill>
          <a:blip r:embed="rId4"/>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ECE9841F-CB71-854E-A51A-6B00421A1FBE}"/>
              </a:ext>
            </a:extLst>
          </p:cNvPr>
          <p:cNvPicPr>
            <a:picLocks noChangeAspect="1"/>
          </p:cNvPicPr>
          <p:nvPr/>
        </p:nvPicPr>
        <p:blipFill>
          <a:blip r:embed="rId5"/>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68900BC-E25A-3548-8AA5-D13E67FA716E}"/>
              </a:ext>
            </a:extLst>
          </p:cNvPr>
          <p:cNvPicPr>
            <a:picLocks noChangeAspect="1"/>
          </p:cNvPicPr>
          <p:nvPr/>
        </p:nvPicPr>
        <p:blipFill>
          <a:blip r:embed="rId6"/>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1CAEA9D9-A4E3-C645-A5FF-6B145C14B270}"/>
              </a:ext>
            </a:extLst>
          </p:cNvPr>
          <p:cNvPicPr>
            <a:picLocks noChangeAspect="1"/>
          </p:cNvPicPr>
          <p:nvPr/>
        </p:nvPicPr>
        <p:blipFill>
          <a:blip r:embed="rId7"/>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D34C03D-B515-C34F-A308-DD7AE98D5925}"/>
              </a:ext>
            </a:extLst>
          </p:cNvPr>
          <p:cNvPicPr>
            <a:picLocks noChangeAspect="1"/>
          </p:cNvPicPr>
          <p:nvPr/>
        </p:nvPicPr>
        <p:blipFill>
          <a:blip r:embed="rId8"/>
          <a:stretch>
            <a:fillRect/>
          </a:stretch>
        </p:blipFill>
        <p:spPr>
          <a:xfrm>
            <a:off x="0" y="0"/>
            <a:ext cx="12192000" cy="6858000"/>
          </a:xfrm>
          <a:prstGeom prst="rect">
            <a:avLst/>
          </a:prstGeom>
        </p:spPr>
      </p:pic>
      <p:pic>
        <p:nvPicPr>
          <p:cNvPr id="26" name="Picture 25">
            <a:extLst>
              <a:ext uri="{FF2B5EF4-FFF2-40B4-BE49-F238E27FC236}">
                <a16:creationId xmlns:a16="http://schemas.microsoft.com/office/drawing/2014/main" id="{0B283983-465B-E549-983A-FB643DD7416D}"/>
              </a:ext>
            </a:extLst>
          </p:cNvPr>
          <p:cNvPicPr>
            <a:picLocks noChangeAspect="1"/>
          </p:cNvPicPr>
          <p:nvPr/>
        </p:nvPicPr>
        <p:blipFill>
          <a:blip r:embed="rId9"/>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5464A5D-A151-FC48-B1EA-194BA7D4AD74}"/>
              </a:ext>
            </a:extLst>
          </p:cNvPr>
          <p:cNvPicPr>
            <a:picLocks noChangeAspect="1"/>
          </p:cNvPicPr>
          <p:nvPr/>
        </p:nvPicPr>
        <p:blipFill>
          <a:blip r:embed="rId10"/>
          <a:stretch>
            <a:fillRect/>
          </a:stretch>
        </p:blipFill>
        <p:spPr>
          <a:xfrm>
            <a:off x="0" y="0"/>
            <a:ext cx="12192000" cy="6858000"/>
          </a:xfrm>
          <a:prstGeom prst="rect">
            <a:avLst/>
          </a:prstGeom>
        </p:spPr>
      </p:pic>
      <p:sp>
        <p:nvSpPr>
          <p:cNvPr id="75" name="TextBox 74">
            <a:extLst>
              <a:ext uri="{FF2B5EF4-FFF2-40B4-BE49-F238E27FC236}">
                <a16:creationId xmlns:a16="http://schemas.microsoft.com/office/drawing/2014/main" id="{0B708B9F-64F7-6D4C-87DD-70DF2489A044}"/>
              </a:ext>
            </a:extLst>
          </p:cNvPr>
          <p:cNvSpPr txBox="1"/>
          <p:nvPr/>
        </p:nvSpPr>
        <p:spPr>
          <a:xfrm>
            <a:off x="297773" y="2453616"/>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1200/1200 = $300</a:t>
            </a:r>
          </a:p>
        </p:txBody>
      </p:sp>
      <p:sp>
        <p:nvSpPr>
          <p:cNvPr id="76" name="TextBox 75">
            <a:extLst>
              <a:ext uri="{FF2B5EF4-FFF2-40B4-BE49-F238E27FC236}">
                <a16:creationId xmlns:a16="http://schemas.microsoft.com/office/drawing/2014/main" id="{F97C67D3-EF49-7D4B-8605-3B874BF72904}"/>
              </a:ext>
            </a:extLst>
          </p:cNvPr>
          <p:cNvSpPr txBox="1"/>
          <p:nvPr/>
        </p:nvSpPr>
        <p:spPr>
          <a:xfrm>
            <a:off x="297773" y="2238540"/>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2400/2400 = $300</a:t>
            </a:r>
          </a:p>
        </p:txBody>
      </p:sp>
      <p:sp>
        <p:nvSpPr>
          <p:cNvPr id="77" name="TextBox 76">
            <a:extLst>
              <a:ext uri="{FF2B5EF4-FFF2-40B4-BE49-F238E27FC236}">
                <a16:creationId xmlns:a16="http://schemas.microsoft.com/office/drawing/2014/main" id="{043E90B8-51D3-4A4A-9717-FD9B5CC1E9CA}"/>
              </a:ext>
            </a:extLst>
          </p:cNvPr>
          <p:cNvSpPr txBox="1"/>
          <p:nvPr/>
        </p:nvSpPr>
        <p:spPr>
          <a:xfrm>
            <a:off x="297773" y="2013273"/>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3600/3600 = $300</a:t>
            </a:r>
          </a:p>
        </p:txBody>
      </p:sp>
      <p:sp>
        <p:nvSpPr>
          <p:cNvPr id="78" name="TextBox 77">
            <a:extLst>
              <a:ext uri="{FF2B5EF4-FFF2-40B4-BE49-F238E27FC236}">
                <a16:creationId xmlns:a16="http://schemas.microsoft.com/office/drawing/2014/main" id="{61D8A594-4AB0-B04B-86FD-7E75879765D1}"/>
              </a:ext>
            </a:extLst>
          </p:cNvPr>
          <p:cNvSpPr txBox="1"/>
          <p:nvPr/>
        </p:nvSpPr>
        <p:spPr>
          <a:xfrm>
            <a:off x="297773" y="1805336"/>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5000/5000 = $600</a:t>
            </a:r>
          </a:p>
        </p:txBody>
      </p:sp>
      <p:sp>
        <p:nvSpPr>
          <p:cNvPr id="83" name="TextBox 82">
            <a:extLst>
              <a:ext uri="{FF2B5EF4-FFF2-40B4-BE49-F238E27FC236}">
                <a16:creationId xmlns:a16="http://schemas.microsoft.com/office/drawing/2014/main" id="{8F145B7A-A8E4-694A-9B0B-A2451F2D74B3}"/>
              </a:ext>
            </a:extLst>
          </p:cNvPr>
          <p:cNvSpPr txBox="1"/>
          <p:nvPr/>
        </p:nvSpPr>
        <p:spPr>
          <a:xfrm>
            <a:off x="297774" y="2784079"/>
            <a:ext cx="2201242" cy="243398"/>
          </a:xfrm>
          <a:prstGeom prst="rect">
            <a:avLst/>
          </a:prstGeom>
          <a:solidFill>
            <a:srgbClr val="0997B5"/>
          </a:solidFill>
        </p:spPr>
        <p:txBody>
          <a:bodyPr wrap="square" rtlCol="0" anchor="ctr">
            <a:no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BV: $1,500</a:t>
            </a:r>
          </a:p>
        </p:txBody>
      </p:sp>
      <p:cxnSp>
        <p:nvCxnSpPr>
          <p:cNvPr id="85" name="Straight Arrow Connector 84">
            <a:extLst>
              <a:ext uri="{FF2B5EF4-FFF2-40B4-BE49-F238E27FC236}">
                <a16:creationId xmlns:a16="http://schemas.microsoft.com/office/drawing/2014/main" id="{3D68C1C8-C23B-904C-B29B-151A23FCCE5A}"/>
              </a:ext>
            </a:extLst>
          </p:cNvPr>
          <p:cNvCxnSpPr>
            <a:cxnSpLocks/>
          </p:cNvCxnSpPr>
          <p:nvPr/>
        </p:nvCxnSpPr>
        <p:spPr>
          <a:xfrm>
            <a:off x="6119392" y="2905778"/>
            <a:ext cx="0" cy="3067913"/>
          </a:xfrm>
          <a:prstGeom prst="straightConnector1">
            <a:avLst/>
          </a:prstGeom>
          <a:ln w="50800">
            <a:solidFill>
              <a:srgbClr val="0997B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ectangle 22"/>
          <p:cNvSpPr>
            <a:spLocks noChangeArrowheads="1"/>
          </p:cNvSpPr>
          <p:nvPr/>
        </p:nvSpPr>
        <p:spPr bwMode="auto">
          <a:xfrm>
            <a:off x="2964873" y="5958303"/>
            <a:ext cx="6262253"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Total weekly potential $1,500 per BDC</a:t>
            </a:r>
          </a:p>
        </p:txBody>
      </p:sp>
      <p:sp>
        <p:nvSpPr>
          <p:cNvPr id="41" name="TextBox 40">
            <a:extLst>
              <a:ext uri="{FF2B5EF4-FFF2-40B4-BE49-F238E27FC236}">
                <a16:creationId xmlns:a16="http://schemas.microsoft.com/office/drawing/2014/main" id="{C4CA8002-4ECD-B445-9C97-E7757631B27F}"/>
              </a:ext>
            </a:extLst>
          </p:cNvPr>
          <p:cNvSpPr txBox="1"/>
          <p:nvPr/>
        </p:nvSpPr>
        <p:spPr>
          <a:xfrm>
            <a:off x="7326022" y="2505668"/>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1200</a:t>
            </a:r>
          </a:p>
        </p:txBody>
      </p:sp>
      <p:sp>
        <p:nvSpPr>
          <p:cNvPr id="44" name="TextBox 43">
            <a:extLst>
              <a:ext uri="{FF2B5EF4-FFF2-40B4-BE49-F238E27FC236}">
                <a16:creationId xmlns:a16="http://schemas.microsoft.com/office/drawing/2014/main" id="{746997D6-56CD-DB40-ADFF-0460D9FDD180}"/>
              </a:ext>
            </a:extLst>
          </p:cNvPr>
          <p:cNvSpPr txBox="1"/>
          <p:nvPr/>
        </p:nvSpPr>
        <p:spPr>
          <a:xfrm>
            <a:off x="4165884" y="2267906"/>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2400</a:t>
            </a:r>
          </a:p>
        </p:txBody>
      </p:sp>
      <p:sp>
        <p:nvSpPr>
          <p:cNvPr id="71" name="TextBox 70">
            <a:extLst>
              <a:ext uri="{FF2B5EF4-FFF2-40B4-BE49-F238E27FC236}">
                <a16:creationId xmlns:a16="http://schemas.microsoft.com/office/drawing/2014/main" id="{FB9D015A-FF75-E943-8712-9B36F7B0DCD0}"/>
              </a:ext>
            </a:extLst>
          </p:cNvPr>
          <p:cNvSpPr txBox="1"/>
          <p:nvPr/>
        </p:nvSpPr>
        <p:spPr>
          <a:xfrm>
            <a:off x="4165884" y="2035860"/>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3600</a:t>
            </a:r>
          </a:p>
        </p:txBody>
      </p:sp>
      <p:sp>
        <p:nvSpPr>
          <p:cNvPr id="74" name="TextBox 73">
            <a:extLst>
              <a:ext uri="{FF2B5EF4-FFF2-40B4-BE49-F238E27FC236}">
                <a16:creationId xmlns:a16="http://schemas.microsoft.com/office/drawing/2014/main" id="{CADEC279-BD18-974C-91FA-A178B0D49D6E}"/>
              </a:ext>
            </a:extLst>
          </p:cNvPr>
          <p:cNvSpPr txBox="1"/>
          <p:nvPr/>
        </p:nvSpPr>
        <p:spPr>
          <a:xfrm>
            <a:off x="4175334" y="1772284"/>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a:t>
            </a:r>
          </a:p>
        </p:txBody>
      </p:sp>
      <p:sp>
        <p:nvSpPr>
          <p:cNvPr id="73" name="TextBox 72">
            <a:extLst>
              <a:ext uri="{FF2B5EF4-FFF2-40B4-BE49-F238E27FC236}">
                <a16:creationId xmlns:a16="http://schemas.microsoft.com/office/drawing/2014/main" id="{F3BE932F-D2E6-D842-8D14-F8DC106B26B2}"/>
              </a:ext>
            </a:extLst>
          </p:cNvPr>
          <p:cNvSpPr txBox="1"/>
          <p:nvPr/>
        </p:nvSpPr>
        <p:spPr>
          <a:xfrm>
            <a:off x="7321966" y="1772284"/>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a:t>
            </a:r>
          </a:p>
        </p:txBody>
      </p:sp>
      <p:sp>
        <p:nvSpPr>
          <p:cNvPr id="70" name="TextBox 69">
            <a:extLst>
              <a:ext uri="{FF2B5EF4-FFF2-40B4-BE49-F238E27FC236}">
                <a16:creationId xmlns:a16="http://schemas.microsoft.com/office/drawing/2014/main" id="{E0183CB8-6747-014D-BC20-374D860849BC}"/>
              </a:ext>
            </a:extLst>
          </p:cNvPr>
          <p:cNvSpPr txBox="1"/>
          <p:nvPr/>
        </p:nvSpPr>
        <p:spPr>
          <a:xfrm>
            <a:off x="7321966" y="2035860"/>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3600</a:t>
            </a:r>
          </a:p>
        </p:txBody>
      </p:sp>
      <p:sp>
        <p:nvSpPr>
          <p:cNvPr id="43" name="TextBox 42">
            <a:extLst>
              <a:ext uri="{FF2B5EF4-FFF2-40B4-BE49-F238E27FC236}">
                <a16:creationId xmlns:a16="http://schemas.microsoft.com/office/drawing/2014/main" id="{AA05562B-15C9-874D-848A-0420E409DE69}"/>
              </a:ext>
            </a:extLst>
          </p:cNvPr>
          <p:cNvSpPr txBox="1"/>
          <p:nvPr/>
        </p:nvSpPr>
        <p:spPr>
          <a:xfrm>
            <a:off x="7323994" y="2267906"/>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2400</a:t>
            </a:r>
          </a:p>
        </p:txBody>
      </p:sp>
      <p:sp>
        <p:nvSpPr>
          <p:cNvPr id="42" name="TextBox 41">
            <a:extLst>
              <a:ext uri="{FF2B5EF4-FFF2-40B4-BE49-F238E27FC236}">
                <a16:creationId xmlns:a16="http://schemas.microsoft.com/office/drawing/2014/main" id="{7234A94E-7BB4-DA41-954B-DD9CFC283AB4}"/>
              </a:ext>
            </a:extLst>
          </p:cNvPr>
          <p:cNvSpPr txBox="1"/>
          <p:nvPr/>
        </p:nvSpPr>
        <p:spPr>
          <a:xfrm>
            <a:off x="4175334" y="2505668"/>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1200</a:t>
            </a:r>
          </a:p>
        </p:txBody>
      </p:sp>
      <p:sp>
        <p:nvSpPr>
          <p:cNvPr id="37" name="Rectangle 36">
            <a:extLst>
              <a:ext uri="{FF2B5EF4-FFF2-40B4-BE49-F238E27FC236}">
                <a16:creationId xmlns:a16="http://schemas.microsoft.com/office/drawing/2014/main" id="{67131EF0-F00F-E140-855C-E3A30AFA3A2D}"/>
              </a:ext>
            </a:extLst>
          </p:cNvPr>
          <p:cNvSpPr/>
          <p:nvPr/>
        </p:nvSpPr>
        <p:spPr>
          <a:xfrm>
            <a:off x="782703" y="338741"/>
            <a:ext cx="98660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3175">
                  <a:noFill/>
                </a:ln>
                <a:solidFill>
                  <a:srgbClr val="0997B5"/>
                </a:solidFill>
                <a:effectLst/>
                <a:uLnTx/>
                <a:uFillTx/>
                <a:latin typeface="Calibri" panose="020F0502020204030204" pitchFamily="34" charset="0"/>
                <a:ea typeface="Helvetica Regular" charset="0"/>
                <a:cs typeface="Helvetica Regular" charset="0"/>
              </a:rPr>
              <a:t>How commissions are earned</a:t>
            </a:r>
          </a:p>
        </p:txBody>
      </p:sp>
      <p:cxnSp>
        <p:nvCxnSpPr>
          <p:cNvPr id="38" name="Straight Connector 37">
            <a:extLst>
              <a:ext uri="{FF2B5EF4-FFF2-40B4-BE49-F238E27FC236}">
                <a16:creationId xmlns:a16="http://schemas.microsoft.com/office/drawing/2014/main" id="{F6C93FC8-E6E2-9C4C-B113-FC91B8A2AA4C}"/>
              </a:ext>
            </a:extLst>
          </p:cNvPr>
          <p:cNvCxnSpPr>
            <a:cxnSpLocks/>
          </p:cNvCxnSpPr>
          <p:nvPr/>
        </p:nvCxnSpPr>
        <p:spPr>
          <a:xfrm>
            <a:off x="634473" y="38239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E43341DD-6943-D041-B251-017AF35DD4A4}"/>
              </a:ext>
            </a:extLst>
          </p:cNvPr>
          <p:cNvSpPr>
            <a:spLocks noChangeArrowheads="1"/>
          </p:cNvSpPr>
          <p:nvPr/>
        </p:nvSpPr>
        <p:spPr bwMode="auto">
          <a:xfrm>
            <a:off x="782703" y="828546"/>
            <a:ext cx="10227166"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BV is tracked daily and commissions are calculated weekly.</a:t>
            </a:r>
          </a:p>
        </p:txBody>
      </p:sp>
    </p:spTree>
    <p:extLst>
      <p:ext uri="{BB962C8B-B14F-4D97-AF65-F5344CB8AC3E}">
        <p14:creationId xmlns:p14="http://schemas.microsoft.com/office/powerpoint/2010/main" val="36391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2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3"/>
                                        </p:tgtEl>
                                      </p:cBhvr>
                                    </p:animEffect>
                                    <p:set>
                                      <p:cBhvr>
                                        <p:cTn id="12" dur="1" fill="hold">
                                          <p:stCondLst>
                                            <p:cond delay="499"/>
                                          </p:stCondLst>
                                        </p:cTn>
                                        <p:tgtEl>
                                          <p:spTgt spid="33"/>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500"/>
                                        <p:tgtEl>
                                          <p:spTgt spid="4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wipe(down)">
                                      <p:cBhvr>
                                        <p:cTn id="28" dur="500"/>
                                        <p:tgtEl>
                                          <p:spTgt spid="7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down)">
                                      <p:cBhvr>
                                        <p:cTn id="39" dur="500"/>
                                        <p:tgtEl>
                                          <p:spTgt spid="4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down)">
                                      <p:cBhvr>
                                        <p:cTn id="42" dur="500"/>
                                        <p:tgtEl>
                                          <p:spTgt spid="4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down)">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par>
                                <p:cTn id="51" presetID="22" presetClass="entr" presetSubtype="4"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71"/>
                                        </p:tgtEl>
                                        <p:attrNameLst>
                                          <p:attrName>style.visibility</p:attrName>
                                        </p:attrNameLst>
                                      </p:cBhvr>
                                      <p:to>
                                        <p:strVal val="visible"/>
                                      </p:to>
                                    </p:set>
                                    <p:animEffect transition="in" filter="wipe(down)">
                                      <p:cBhvr>
                                        <p:cTn id="56" dur="500"/>
                                        <p:tgtEl>
                                          <p:spTgt spid="71"/>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wipe(down)">
                                      <p:cBhvr>
                                        <p:cTn id="59" dur="500"/>
                                        <p:tgtEl>
                                          <p:spTgt spid="70"/>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77"/>
                                        </p:tgtEl>
                                        <p:attrNameLst>
                                          <p:attrName>style.visibility</p:attrName>
                                        </p:attrNameLst>
                                      </p:cBhvr>
                                      <p:to>
                                        <p:strVal val="visible"/>
                                      </p:to>
                                    </p:set>
                                    <p:animEffect transition="in" filter="wipe(down)">
                                      <p:cBhvr>
                                        <p:cTn id="62" dur="500"/>
                                        <p:tgtEl>
                                          <p:spTgt spid="7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down)">
                                      <p:cBhvr>
                                        <p:cTn id="67" dur="500"/>
                                        <p:tgtEl>
                                          <p:spTgt spid="24"/>
                                        </p:tgtEl>
                                      </p:cBhvr>
                                    </p:animEffect>
                                  </p:childTnLst>
                                </p:cTn>
                              </p:par>
                              <p:par>
                                <p:cTn id="68" presetID="22" presetClass="entr" presetSubtype="4"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wipe(down)">
                                      <p:cBhvr>
                                        <p:cTn id="70" dur="500"/>
                                        <p:tgtEl>
                                          <p:spTgt spid="26"/>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74"/>
                                        </p:tgtEl>
                                        <p:attrNameLst>
                                          <p:attrName>style.visibility</p:attrName>
                                        </p:attrNameLst>
                                      </p:cBhvr>
                                      <p:to>
                                        <p:strVal val="visible"/>
                                      </p:to>
                                    </p:set>
                                    <p:animEffect transition="in" filter="wipe(down)">
                                      <p:cBhvr>
                                        <p:cTn id="73" dur="500"/>
                                        <p:tgtEl>
                                          <p:spTgt spid="74"/>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73"/>
                                        </p:tgtEl>
                                        <p:attrNameLst>
                                          <p:attrName>style.visibility</p:attrName>
                                        </p:attrNameLst>
                                      </p:cBhvr>
                                      <p:to>
                                        <p:strVal val="visible"/>
                                      </p:to>
                                    </p:set>
                                    <p:animEffect transition="in" filter="wipe(down)">
                                      <p:cBhvr>
                                        <p:cTn id="76" dur="500"/>
                                        <p:tgtEl>
                                          <p:spTgt spid="73"/>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78"/>
                                        </p:tgtEl>
                                        <p:attrNameLst>
                                          <p:attrName>style.visibility</p:attrName>
                                        </p:attrNameLst>
                                      </p:cBhvr>
                                      <p:to>
                                        <p:strVal val="visible"/>
                                      </p:to>
                                    </p:set>
                                    <p:animEffect transition="in" filter="wipe(down)">
                                      <p:cBhvr>
                                        <p:cTn id="79" dur="500"/>
                                        <p:tgtEl>
                                          <p:spTgt spid="78"/>
                                        </p:tgtEl>
                                      </p:cBhvr>
                                    </p:animEffect>
                                  </p:childTnLst>
                                </p:cTn>
                              </p:par>
                            </p:childTnLst>
                          </p:cTn>
                        </p:par>
                        <p:par>
                          <p:cTn id="80" fill="hold">
                            <p:stCondLst>
                              <p:cond delay="500"/>
                            </p:stCondLst>
                            <p:childTnLst>
                              <p:par>
                                <p:cTn id="81" presetID="22" presetClass="entr" presetSubtype="4" fill="hold" grpId="0" nodeType="afterEffect">
                                  <p:stCondLst>
                                    <p:cond delay="0"/>
                                  </p:stCondLst>
                                  <p:childTnLst>
                                    <p:set>
                                      <p:cBhvr>
                                        <p:cTn id="82" dur="1" fill="hold">
                                          <p:stCondLst>
                                            <p:cond delay="0"/>
                                          </p:stCondLst>
                                        </p:cTn>
                                        <p:tgtEl>
                                          <p:spTgt spid="83"/>
                                        </p:tgtEl>
                                        <p:attrNameLst>
                                          <p:attrName>style.visibility</p:attrName>
                                        </p:attrNameLst>
                                      </p:cBhvr>
                                      <p:to>
                                        <p:strVal val="visible"/>
                                      </p:to>
                                    </p:set>
                                    <p:animEffect transition="in" filter="wipe(down)">
                                      <p:cBhvr>
                                        <p:cTn id="83" dur="500"/>
                                        <p:tgtEl>
                                          <p:spTgt spid="83"/>
                                        </p:tgtEl>
                                      </p:cBhvr>
                                    </p:animEffect>
                                  </p:childTnLst>
                                </p:cTn>
                              </p:par>
                            </p:childTnLst>
                          </p:cTn>
                        </p:par>
                        <p:par>
                          <p:cTn id="84" fill="hold">
                            <p:stCondLst>
                              <p:cond delay="1000"/>
                            </p:stCondLst>
                            <p:childTnLst>
                              <p:par>
                                <p:cTn id="85" presetID="10" presetClass="entr" presetSubtype="0" fill="hold" grpId="0" nodeType="after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7" grpId="0"/>
      <p:bldP spid="78" grpId="0"/>
      <p:bldP spid="83" grpId="0" animBg="1"/>
      <p:bldP spid="32" grpId="0"/>
      <p:bldP spid="41" grpId="0"/>
      <p:bldP spid="44" grpId="0"/>
      <p:bldP spid="71" grpId="0"/>
      <p:bldP spid="74" grpId="0"/>
      <p:bldP spid="73" grpId="0"/>
      <p:bldP spid="70" grpId="0"/>
      <p:bldP spid="43" grpId="0"/>
      <p:bldP spid="4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8E8D8E0F-1B69-4A4E-8CDA-AA183ACB5297}"/>
              </a:ext>
            </a:extLst>
          </p:cNvPr>
          <p:cNvGrpSpPr/>
          <p:nvPr/>
        </p:nvGrpSpPr>
        <p:grpSpPr>
          <a:xfrm>
            <a:off x="2802502" y="2351829"/>
            <a:ext cx="6582624" cy="4102460"/>
            <a:chOff x="3645372" y="881083"/>
            <a:chExt cx="6582624" cy="3937808"/>
          </a:xfrm>
        </p:grpSpPr>
        <p:cxnSp>
          <p:nvCxnSpPr>
            <p:cNvPr id="49" name="Elbow Connector 48">
              <a:extLst>
                <a:ext uri="{FF2B5EF4-FFF2-40B4-BE49-F238E27FC236}">
                  <a16:creationId xmlns:a16="http://schemas.microsoft.com/office/drawing/2014/main" id="{EE937209-3746-8241-B188-FF7BA530C81E}"/>
                </a:ext>
              </a:extLst>
            </p:cNvPr>
            <p:cNvCxnSpPr>
              <a:cxnSpLocks/>
            </p:cNvCxnSpPr>
            <p:nvPr/>
          </p:nvCxnSpPr>
          <p:spPr>
            <a:xfrm rot="5400000">
              <a:off x="2697964" y="1878990"/>
              <a:ext cx="3887306" cy="1992489"/>
            </a:xfrm>
            <a:prstGeom prst="bentConnector3">
              <a:avLst>
                <a:gd name="adj1" fmla="val -1692"/>
              </a:avLst>
            </a:prstGeom>
            <a:ln w="133350">
              <a:solidFill>
                <a:srgbClr val="0997B5"/>
              </a:solidFill>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a16="http://schemas.microsoft.com/office/drawing/2014/main" id="{4FDF4D85-5513-A948-AF94-7CBC12C68F0E}"/>
                </a:ext>
              </a:extLst>
            </p:cNvPr>
            <p:cNvCxnSpPr>
              <a:cxnSpLocks/>
            </p:cNvCxnSpPr>
            <p:nvPr/>
          </p:nvCxnSpPr>
          <p:spPr>
            <a:xfrm rot="16200000" flipH="1">
              <a:off x="7171037" y="1761932"/>
              <a:ext cx="3937808" cy="2176110"/>
            </a:xfrm>
            <a:prstGeom prst="bentConnector3">
              <a:avLst>
                <a:gd name="adj1" fmla="val 389"/>
              </a:avLst>
            </a:prstGeom>
            <a:ln w="133350">
              <a:solidFill>
                <a:srgbClr val="0997B5"/>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A33BB8DF-6E1D-CD4C-98D2-625BFFE22EAC}"/>
              </a:ext>
            </a:extLst>
          </p:cNvPr>
          <p:cNvPicPr>
            <a:picLocks noChangeAspect="1"/>
          </p:cNvPicPr>
          <p:nvPr/>
        </p:nvPicPr>
        <p:blipFill>
          <a:blip r:embed="rId2"/>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ECE9841F-CB71-854E-A51A-6B00421A1FBE}"/>
              </a:ext>
            </a:extLst>
          </p:cNvPr>
          <p:cNvPicPr>
            <a:picLocks noChangeAspect="1"/>
          </p:cNvPicPr>
          <p:nvPr/>
        </p:nvPicPr>
        <p:blipFill>
          <a:blip r:embed="rId3"/>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D34C03D-B515-C34F-A308-DD7AE98D5925}"/>
              </a:ext>
            </a:extLst>
          </p:cNvPr>
          <p:cNvPicPr>
            <a:picLocks noChangeAspect="1"/>
          </p:cNvPicPr>
          <p:nvPr/>
        </p:nvPicPr>
        <p:blipFill>
          <a:blip r:embed="rId4"/>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68900BC-E25A-3548-8AA5-D13E67FA716E}"/>
              </a:ext>
            </a:extLst>
          </p:cNvPr>
          <p:cNvPicPr>
            <a:picLocks noChangeAspect="1"/>
          </p:cNvPicPr>
          <p:nvPr/>
        </p:nvPicPr>
        <p:blipFill>
          <a:blip r:embed="rId5"/>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1CAEA9D9-A4E3-C645-A5FF-6B145C14B270}"/>
              </a:ext>
            </a:extLst>
          </p:cNvPr>
          <p:cNvPicPr>
            <a:picLocks noChangeAspect="1"/>
          </p:cNvPicPr>
          <p:nvPr/>
        </p:nvPicPr>
        <p:blipFill>
          <a:blip r:embed="rId6"/>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5464A5D-A151-FC48-B1EA-194BA7D4AD74}"/>
              </a:ext>
            </a:extLst>
          </p:cNvPr>
          <p:cNvPicPr>
            <a:picLocks noChangeAspect="1"/>
          </p:cNvPicPr>
          <p:nvPr/>
        </p:nvPicPr>
        <p:blipFill>
          <a:blip r:embed="rId7"/>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7FA2D6A4-B9A3-4340-9919-D5D30363149C}"/>
              </a:ext>
            </a:extLst>
          </p:cNvPr>
          <p:cNvPicPr>
            <a:picLocks noChangeAspect="1"/>
          </p:cNvPicPr>
          <p:nvPr/>
        </p:nvPicPr>
        <p:blipFill>
          <a:blip r:embed="rId8"/>
          <a:stretch>
            <a:fillRect/>
          </a:stretch>
        </p:blipFill>
        <p:spPr>
          <a:xfrm>
            <a:off x="0" y="0"/>
            <a:ext cx="12192000" cy="6858000"/>
          </a:xfrm>
          <a:prstGeom prst="rect">
            <a:avLst/>
          </a:prstGeom>
        </p:spPr>
      </p:pic>
      <p:pic>
        <p:nvPicPr>
          <p:cNvPr id="26" name="Picture 25">
            <a:extLst>
              <a:ext uri="{FF2B5EF4-FFF2-40B4-BE49-F238E27FC236}">
                <a16:creationId xmlns:a16="http://schemas.microsoft.com/office/drawing/2014/main" id="{0B283983-465B-E549-983A-FB643DD7416D}"/>
              </a:ext>
            </a:extLst>
          </p:cNvPr>
          <p:cNvPicPr>
            <a:picLocks noChangeAspect="1"/>
          </p:cNvPicPr>
          <p:nvPr/>
        </p:nvPicPr>
        <p:blipFill>
          <a:blip r:embed="rId9"/>
          <a:stretch>
            <a:fillRect/>
          </a:stretch>
        </p:blipFill>
        <p:spPr>
          <a:xfrm>
            <a:off x="0" y="0"/>
            <a:ext cx="12192000" cy="6858000"/>
          </a:xfrm>
          <a:prstGeom prst="rect">
            <a:avLst/>
          </a:prstGeom>
        </p:spPr>
      </p:pic>
      <p:pic>
        <p:nvPicPr>
          <p:cNvPr id="22" name="Picture 21">
            <a:extLst>
              <a:ext uri="{FF2B5EF4-FFF2-40B4-BE49-F238E27FC236}">
                <a16:creationId xmlns:a16="http://schemas.microsoft.com/office/drawing/2014/main" id="{A4936985-CBCE-D04A-85F9-D8FFC1186B5F}"/>
              </a:ext>
            </a:extLst>
          </p:cNvPr>
          <p:cNvPicPr>
            <a:picLocks noChangeAspect="1"/>
          </p:cNvPicPr>
          <p:nvPr/>
        </p:nvPicPr>
        <p:blipFill>
          <a:blip r:embed="rId10"/>
          <a:stretch>
            <a:fillRect/>
          </a:stretch>
        </p:blipFill>
        <p:spPr>
          <a:xfrm>
            <a:off x="0" y="0"/>
            <a:ext cx="12192000" cy="6858000"/>
          </a:xfrm>
          <a:prstGeom prst="rect">
            <a:avLst/>
          </a:prstGeom>
        </p:spPr>
      </p:pic>
      <p:sp>
        <p:nvSpPr>
          <p:cNvPr id="42" name="TextBox 41">
            <a:extLst>
              <a:ext uri="{FF2B5EF4-FFF2-40B4-BE49-F238E27FC236}">
                <a16:creationId xmlns:a16="http://schemas.microsoft.com/office/drawing/2014/main" id="{7234A94E-7BB4-DA41-954B-DD9CFC283AB4}"/>
              </a:ext>
            </a:extLst>
          </p:cNvPr>
          <p:cNvSpPr txBox="1"/>
          <p:nvPr/>
        </p:nvSpPr>
        <p:spPr>
          <a:xfrm>
            <a:off x="4175334" y="2505668"/>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1200</a:t>
            </a:r>
          </a:p>
        </p:txBody>
      </p:sp>
      <p:sp>
        <p:nvSpPr>
          <p:cNvPr id="43" name="TextBox 42">
            <a:extLst>
              <a:ext uri="{FF2B5EF4-FFF2-40B4-BE49-F238E27FC236}">
                <a16:creationId xmlns:a16="http://schemas.microsoft.com/office/drawing/2014/main" id="{AA05562B-15C9-874D-848A-0420E409DE69}"/>
              </a:ext>
            </a:extLst>
          </p:cNvPr>
          <p:cNvSpPr txBox="1"/>
          <p:nvPr/>
        </p:nvSpPr>
        <p:spPr>
          <a:xfrm>
            <a:off x="7323994" y="2267906"/>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2400</a:t>
            </a:r>
          </a:p>
        </p:txBody>
      </p:sp>
      <p:sp>
        <p:nvSpPr>
          <p:cNvPr id="44" name="TextBox 43">
            <a:extLst>
              <a:ext uri="{FF2B5EF4-FFF2-40B4-BE49-F238E27FC236}">
                <a16:creationId xmlns:a16="http://schemas.microsoft.com/office/drawing/2014/main" id="{746997D6-56CD-DB40-ADFF-0460D9FDD180}"/>
              </a:ext>
            </a:extLst>
          </p:cNvPr>
          <p:cNvSpPr txBox="1"/>
          <p:nvPr/>
        </p:nvSpPr>
        <p:spPr>
          <a:xfrm>
            <a:off x="4165884" y="2267906"/>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2400</a:t>
            </a:r>
          </a:p>
        </p:txBody>
      </p:sp>
      <p:sp>
        <p:nvSpPr>
          <p:cNvPr id="70" name="TextBox 69">
            <a:extLst>
              <a:ext uri="{FF2B5EF4-FFF2-40B4-BE49-F238E27FC236}">
                <a16:creationId xmlns:a16="http://schemas.microsoft.com/office/drawing/2014/main" id="{E0183CB8-6747-014D-BC20-374D860849BC}"/>
              </a:ext>
            </a:extLst>
          </p:cNvPr>
          <p:cNvSpPr txBox="1"/>
          <p:nvPr/>
        </p:nvSpPr>
        <p:spPr>
          <a:xfrm>
            <a:off x="7321966" y="2035860"/>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3600</a:t>
            </a:r>
          </a:p>
        </p:txBody>
      </p:sp>
      <p:sp>
        <p:nvSpPr>
          <p:cNvPr id="71" name="TextBox 70">
            <a:extLst>
              <a:ext uri="{FF2B5EF4-FFF2-40B4-BE49-F238E27FC236}">
                <a16:creationId xmlns:a16="http://schemas.microsoft.com/office/drawing/2014/main" id="{FB9D015A-FF75-E943-8712-9B36F7B0DCD0}"/>
              </a:ext>
            </a:extLst>
          </p:cNvPr>
          <p:cNvSpPr txBox="1"/>
          <p:nvPr/>
        </p:nvSpPr>
        <p:spPr>
          <a:xfrm>
            <a:off x="4165884" y="2035860"/>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3600</a:t>
            </a:r>
          </a:p>
        </p:txBody>
      </p:sp>
      <p:sp>
        <p:nvSpPr>
          <p:cNvPr id="73" name="TextBox 72">
            <a:extLst>
              <a:ext uri="{FF2B5EF4-FFF2-40B4-BE49-F238E27FC236}">
                <a16:creationId xmlns:a16="http://schemas.microsoft.com/office/drawing/2014/main" id="{F3BE932F-D2E6-D842-8D14-F8DC106B26B2}"/>
              </a:ext>
            </a:extLst>
          </p:cNvPr>
          <p:cNvSpPr txBox="1"/>
          <p:nvPr/>
        </p:nvSpPr>
        <p:spPr>
          <a:xfrm>
            <a:off x="7321966" y="1772284"/>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a:t>
            </a:r>
          </a:p>
        </p:txBody>
      </p:sp>
      <p:sp>
        <p:nvSpPr>
          <p:cNvPr id="74" name="TextBox 73">
            <a:extLst>
              <a:ext uri="{FF2B5EF4-FFF2-40B4-BE49-F238E27FC236}">
                <a16:creationId xmlns:a16="http://schemas.microsoft.com/office/drawing/2014/main" id="{CADEC279-BD18-974C-91FA-A178B0D49D6E}"/>
              </a:ext>
            </a:extLst>
          </p:cNvPr>
          <p:cNvSpPr txBox="1"/>
          <p:nvPr/>
        </p:nvSpPr>
        <p:spPr>
          <a:xfrm>
            <a:off x="4175334" y="1772284"/>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a:t>
            </a:r>
          </a:p>
        </p:txBody>
      </p:sp>
      <p:sp>
        <p:nvSpPr>
          <p:cNvPr id="75" name="TextBox 74">
            <a:extLst>
              <a:ext uri="{FF2B5EF4-FFF2-40B4-BE49-F238E27FC236}">
                <a16:creationId xmlns:a16="http://schemas.microsoft.com/office/drawing/2014/main" id="{0B708B9F-64F7-6D4C-87DD-70DF2489A044}"/>
              </a:ext>
            </a:extLst>
          </p:cNvPr>
          <p:cNvSpPr txBox="1"/>
          <p:nvPr/>
        </p:nvSpPr>
        <p:spPr>
          <a:xfrm>
            <a:off x="297773" y="2453616"/>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1200/1200 = $300</a:t>
            </a:r>
          </a:p>
        </p:txBody>
      </p:sp>
      <p:sp>
        <p:nvSpPr>
          <p:cNvPr id="76" name="TextBox 75">
            <a:extLst>
              <a:ext uri="{FF2B5EF4-FFF2-40B4-BE49-F238E27FC236}">
                <a16:creationId xmlns:a16="http://schemas.microsoft.com/office/drawing/2014/main" id="{F97C67D3-EF49-7D4B-8605-3B874BF72904}"/>
              </a:ext>
            </a:extLst>
          </p:cNvPr>
          <p:cNvSpPr txBox="1"/>
          <p:nvPr/>
        </p:nvSpPr>
        <p:spPr>
          <a:xfrm>
            <a:off x="297773" y="2238540"/>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2400/2400 = $300</a:t>
            </a:r>
          </a:p>
        </p:txBody>
      </p:sp>
      <p:sp>
        <p:nvSpPr>
          <p:cNvPr id="77" name="TextBox 76">
            <a:extLst>
              <a:ext uri="{FF2B5EF4-FFF2-40B4-BE49-F238E27FC236}">
                <a16:creationId xmlns:a16="http://schemas.microsoft.com/office/drawing/2014/main" id="{043E90B8-51D3-4A4A-9717-FD9B5CC1E9CA}"/>
              </a:ext>
            </a:extLst>
          </p:cNvPr>
          <p:cNvSpPr txBox="1"/>
          <p:nvPr/>
        </p:nvSpPr>
        <p:spPr>
          <a:xfrm>
            <a:off x="297773" y="2013273"/>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3600/3600 = $300</a:t>
            </a:r>
          </a:p>
        </p:txBody>
      </p:sp>
      <p:sp>
        <p:nvSpPr>
          <p:cNvPr id="78" name="TextBox 77">
            <a:extLst>
              <a:ext uri="{FF2B5EF4-FFF2-40B4-BE49-F238E27FC236}">
                <a16:creationId xmlns:a16="http://schemas.microsoft.com/office/drawing/2014/main" id="{61D8A594-4AB0-B04B-86FD-7E75879765D1}"/>
              </a:ext>
            </a:extLst>
          </p:cNvPr>
          <p:cNvSpPr txBox="1"/>
          <p:nvPr/>
        </p:nvSpPr>
        <p:spPr>
          <a:xfrm>
            <a:off x="297773" y="1805336"/>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5000/5000 = $600</a:t>
            </a:r>
          </a:p>
        </p:txBody>
      </p:sp>
      <p:sp>
        <p:nvSpPr>
          <p:cNvPr id="83" name="TextBox 82">
            <a:extLst>
              <a:ext uri="{FF2B5EF4-FFF2-40B4-BE49-F238E27FC236}">
                <a16:creationId xmlns:a16="http://schemas.microsoft.com/office/drawing/2014/main" id="{8F145B7A-A8E4-694A-9B0B-A2451F2D74B3}"/>
              </a:ext>
            </a:extLst>
          </p:cNvPr>
          <p:cNvSpPr txBox="1"/>
          <p:nvPr/>
        </p:nvSpPr>
        <p:spPr>
          <a:xfrm>
            <a:off x="297774" y="2784079"/>
            <a:ext cx="2201242" cy="243398"/>
          </a:xfrm>
          <a:prstGeom prst="rect">
            <a:avLst/>
          </a:prstGeom>
          <a:solidFill>
            <a:srgbClr val="0997B5"/>
          </a:solidFill>
        </p:spPr>
        <p:txBody>
          <a:bodyPr wrap="square" rtlCol="0" anchor="ctr">
            <a:no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BV: $1,500</a:t>
            </a:r>
          </a:p>
        </p:txBody>
      </p:sp>
      <p:sp>
        <p:nvSpPr>
          <p:cNvPr id="41" name="TextBox 40">
            <a:extLst>
              <a:ext uri="{FF2B5EF4-FFF2-40B4-BE49-F238E27FC236}">
                <a16:creationId xmlns:a16="http://schemas.microsoft.com/office/drawing/2014/main" id="{C4CA8002-4ECD-B445-9C97-E7757631B27F}"/>
              </a:ext>
            </a:extLst>
          </p:cNvPr>
          <p:cNvSpPr txBox="1"/>
          <p:nvPr/>
        </p:nvSpPr>
        <p:spPr>
          <a:xfrm>
            <a:off x="7326022" y="2505668"/>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1200</a:t>
            </a:r>
          </a:p>
        </p:txBody>
      </p:sp>
      <p:cxnSp>
        <p:nvCxnSpPr>
          <p:cNvPr id="85" name="Straight Arrow Connector 84">
            <a:extLst>
              <a:ext uri="{FF2B5EF4-FFF2-40B4-BE49-F238E27FC236}">
                <a16:creationId xmlns:a16="http://schemas.microsoft.com/office/drawing/2014/main" id="{3D68C1C8-C23B-904C-B29B-151A23FCCE5A}"/>
              </a:ext>
            </a:extLst>
          </p:cNvPr>
          <p:cNvCxnSpPr>
            <a:cxnSpLocks/>
          </p:cNvCxnSpPr>
          <p:nvPr/>
        </p:nvCxnSpPr>
        <p:spPr>
          <a:xfrm>
            <a:off x="6119392" y="2905778"/>
            <a:ext cx="0" cy="2889380"/>
          </a:xfrm>
          <a:prstGeom prst="straightConnector1">
            <a:avLst/>
          </a:prstGeom>
          <a:ln w="50800">
            <a:solidFill>
              <a:srgbClr val="0997B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ectangle 22"/>
          <p:cNvSpPr>
            <a:spLocks noChangeArrowheads="1"/>
          </p:cNvSpPr>
          <p:nvPr/>
        </p:nvSpPr>
        <p:spPr bwMode="auto">
          <a:xfrm>
            <a:off x="2964873" y="5958303"/>
            <a:ext cx="6262253"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Total weekly potential $3,000 per BDC</a:t>
            </a:r>
          </a:p>
        </p:txBody>
      </p:sp>
      <p:sp>
        <p:nvSpPr>
          <p:cNvPr id="35" name="TextBox 34">
            <a:extLst>
              <a:ext uri="{FF2B5EF4-FFF2-40B4-BE49-F238E27FC236}">
                <a16:creationId xmlns:a16="http://schemas.microsoft.com/office/drawing/2014/main" id="{7A08B733-BFCA-DA4F-947F-2E6ADDF51A37}"/>
              </a:ext>
            </a:extLst>
          </p:cNvPr>
          <p:cNvSpPr txBox="1"/>
          <p:nvPr/>
        </p:nvSpPr>
        <p:spPr>
          <a:xfrm>
            <a:off x="9627950" y="2422230"/>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3CA14"/>
                </a:solidFill>
                <a:effectLst/>
                <a:uLnTx/>
                <a:uFillTx/>
                <a:latin typeface="Calibri" panose="020F0502020204030204" pitchFamily="34" charset="0"/>
                <a:ea typeface="+mn-ea"/>
                <a:cs typeface="Calibri" panose="020F0502020204030204" pitchFamily="34" charset="0"/>
              </a:rPr>
              <a:t>1200/1200 = $300</a:t>
            </a:r>
          </a:p>
        </p:txBody>
      </p:sp>
      <p:sp>
        <p:nvSpPr>
          <p:cNvPr id="37" name="TextBox 36">
            <a:extLst>
              <a:ext uri="{FF2B5EF4-FFF2-40B4-BE49-F238E27FC236}">
                <a16:creationId xmlns:a16="http://schemas.microsoft.com/office/drawing/2014/main" id="{1E2A4ECC-ECD1-5D44-BDCD-4C95103C30F1}"/>
              </a:ext>
            </a:extLst>
          </p:cNvPr>
          <p:cNvSpPr txBox="1"/>
          <p:nvPr/>
        </p:nvSpPr>
        <p:spPr>
          <a:xfrm>
            <a:off x="9627950" y="2207154"/>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3CA14"/>
                </a:solidFill>
                <a:effectLst/>
                <a:uLnTx/>
                <a:uFillTx/>
                <a:latin typeface="Calibri" panose="020F0502020204030204" pitchFamily="34" charset="0"/>
                <a:ea typeface="+mn-ea"/>
                <a:cs typeface="Calibri" panose="020F0502020204030204" pitchFamily="34" charset="0"/>
              </a:rPr>
              <a:t>2400/2400 = $300</a:t>
            </a:r>
          </a:p>
        </p:txBody>
      </p:sp>
      <p:sp>
        <p:nvSpPr>
          <p:cNvPr id="38" name="TextBox 37">
            <a:extLst>
              <a:ext uri="{FF2B5EF4-FFF2-40B4-BE49-F238E27FC236}">
                <a16:creationId xmlns:a16="http://schemas.microsoft.com/office/drawing/2014/main" id="{37911961-7BE7-3845-A605-D5AA1D80F1D4}"/>
              </a:ext>
            </a:extLst>
          </p:cNvPr>
          <p:cNvSpPr txBox="1"/>
          <p:nvPr/>
        </p:nvSpPr>
        <p:spPr>
          <a:xfrm>
            <a:off x="9627950" y="1981887"/>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3CA14"/>
                </a:solidFill>
                <a:effectLst/>
                <a:uLnTx/>
                <a:uFillTx/>
                <a:latin typeface="Calibri" panose="020F0502020204030204" pitchFamily="34" charset="0"/>
                <a:ea typeface="+mn-ea"/>
                <a:cs typeface="Calibri" panose="020F0502020204030204" pitchFamily="34" charset="0"/>
              </a:rPr>
              <a:t>3600/3600 = $300</a:t>
            </a:r>
          </a:p>
        </p:txBody>
      </p:sp>
      <p:sp>
        <p:nvSpPr>
          <p:cNvPr id="39" name="TextBox 38">
            <a:extLst>
              <a:ext uri="{FF2B5EF4-FFF2-40B4-BE49-F238E27FC236}">
                <a16:creationId xmlns:a16="http://schemas.microsoft.com/office/drawing/2014/main" id="{63733A67-FB99-3447-9722-90EB6AD5B814}"/>
              </a:ext>
            </a:extLst>
          </p:cNvPr>
          <p:cNvSpPr txBox="1"/>
          <p:nvPr/>
        </p:nvSpPr>
        <p:spPr>
          <a:xfrm>
            <a:off x="9627950" y="1773950"/>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3CA14"/>
                </a:solidFill>
                <a:effectLst/>
                <a:uLnTx/>
                <a:uFillTx/>
                <a:latin typeface="Calibri" panose="020F0502020204030204" pitchFamily="34" charset="0"/>
                <a:ea typeface="+mn-ea"/>
                <a:cs typeface="Calibri" panose="020F0502020204030204" pitchFamily="34" charset="0"/>
              </a:rPr>
              <a:t>5000/5000 = $600</a:t>
            </a:r>
          </a:p>
        </p:txBody>
      </p:sp>
      <p:sp>
        <p:nvSpPr>
          <p:cNvPr id="40" name="TextBox 39">
            <a:extLst>
              <a:ext uri="{FF2B5EF4-FFF2-40B4-BE49-F238E27FC236}">
                <a16:creationId xmlns:a16="http://schemas.microsoft.com/office/drawing/2014/main" id="{3310218F-CF60-0744-8E34-1AB43844C951}"/>
              </a:ext>
            </a:extLst>
          </p:cNvPr>
          <p:cNvSpPr txBox="1"/>
          <p:nvPr/>
        </p:nvSpPr>
        <p:spPr>
          <a:xfrm>
            <a:off x="9627951" y="2752693"/>
            <a:ext cx="2201242" cy="243398"/>
          </a:xfrm>
          <a:prstGeom prst="rect">
            <a:avLst/>
          </a:prstGeom>
          <a:solidFill>
            <a:srgbClr val="93CA14"/>
          </a:solidFill>
        </p:spPr>
        <p:txBody>
          <a:bodyPr wrap="square" rtlCol="0" anchor="ctr">
            <a:no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IBV: $1,500</a:t>
            </a:r>
          </a:p>
        </p:txBody>
      </p:sp>
      <p:sp>
        <p:nvSpPr>
          <p:cNvPr id="45" name="Rectangle 44">
            <a:extLst>
              <a:ext uri="{FF2B5EF4-FFF2-40B4-BE49-F238E27FC236}">
                <a16:creationId xmlns:a16="http://schemas.microsoft.com/office/drawing/2014/main" id="{F01B3CE5-FC64-864A-8544-2BAD2E46F9E2}"/>
              </a:ext>
            </a:extLst>
          </p:cNvPr>
          <p:cNvSpPr/>
          <p:nvPr/>
        </p:nvSpPr>
        <p:spPr>
          <a:xfrm>
            <a:off x="782703" y="338741"/>
            <a:ext cx="98660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3175">
                  <a:noFill/>
                </a:ln>
                <a:solidFill>
                  <a:srgbClr val="0997B5"/>
                </a:solidFill>
                <a:effectLst/>
                <a:uLnTx/>
                <a:uFillTx/>
                <a:latin typeface="Calibri" panose="020F0502020204030204" pitchFamily="34" charset="0"/>
                <a:ea typeface="Helvetica Regular" charset="0"/>
                <a:cs typeface="Helvetica Regular" charset="0"/>
              </a:rPr>
              <a:t>HOW COMMISSION ARE EARNED</a:t>
            </a:r>
          </a:p>
        </p:txBody>
      </p:sp>
      <p:cxnSp>
        <p:nvCxnSpPr>
          <p:cNvPr id="46" name="Straight Connector 45">
            <a:extLst>
              <a:ext uri="{FF2B5EF4-FFF2-40B4-BE49-F238E27FC236}">
                <a16:creationId xmlns:a16="http://schemas.microsoft.com/office/drawing/2014/main" id="{3552331B-1F30-5F4B-890E-03DFB0F37CEB}"/>
              </a:ext>
            </a:extLst>
          </p:cNvPr>
          <p:cNvCxnSpPr>
            <a:cxnSpLocks/>
          </p:cNvCxnSpPr>
          <p:nvPr/>
        </p:nvCxnSpPr>
        <p:spPr>
          <a:xfrm>
            <a:off x="634473" y="38239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EF8F9052-2767-924C-BE20-5F4718E4BB4E}"/>
              </a:ext>
            </a:extLst>
          </p:cNvPr>
          <p:cNvSpPr>
            <a:spLocks noChangeArrowheads="1"/>
          </p:cNvSpPr>
          <p:nvPr/>
        </p:nvSpPr>
        <p:spPr bwMode="auto">
          <a:xfrm>
            <a:off x="782703" y="828546"/>
            <a:ext cx="10227166"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IBV is tracked daily and commissions are calculated weekly.</a:t>
            </a:r>
          </a:p>
        </p:txBody>
      </p:sp>
      <p:grpSp>
        <p:nvGrpSpPr>
          <p:cNvPr id="2" name="Group 1">
            <a:extLst>
              <a:ext uri="{FF2B5EF4-FFF2-40B4-BE49-F238E27FC236}">
                <a16:creationId xmlns:a16="http://schemas.microsoft.com/office/drawing/2014/main" id="{43FF078A-41D9-DB4E-A8B1-4A46058CA27D}"/>
              </a:ext>
            </a:extLst>
          </p:cNvPr>
          <p:cNvGrpSpPr/>
          <p:nvPr/>
        </p:nvGrpSpPr>
        <p:grpSpPr>
          <a:xfrm>
            <a:off x="1941113" y="5662603"/>
            <a:ext cx="777008" cy="528540"/>
            <a:chOff x="1941113" y="5662603"/>
            <a:chExt cx="777008" cy="528540"/>
          </a:xfrm>
        </p:grpSpPr>
        <p:pic>
          <p:nvPicPr>
            <p:cNvPr id="52" name="Picture 51">
              <a:extLst>
                <a:ext uri="{FF2B5EF4-FFF2-40B4-BE49-F238E27FC236}">
                  <a16:creationId xmlns:a16="http://schemas.microsoft.com/office/drawing/2014/main" id="{985B89FC-F837-F941-A078-1B1C42D0A516}"/>
                </a:ext>
              </a:extLst>
            </p:cNvPr>
            <p:cNvPicPr>
              <a:picLocks noChangeAspect="1"/>
            </p:cNvPicPr>
            <p:nvPr/>
          </p:nvPicPr>
          <p:blipFill>
            <a:blip r:embed="rId11"/>
            <a:stretch>
              <a:fillRect/>
            </a:stretch>
          </p:blipFill>
          <p:spPr>
            <a:xfrm>
              <a:off x="1941113" y="5662603"/>
              <a:ext cx="528540" cy="528540"/>
            </a:xfrm>
            <a:prstGeom prst="rect">
              <a:avLst/>
            </a:prstGeom>
          </p:spPr>
        </p:pic>
        <p:cxnSp>
          <p:nvCxnSpPr>
            <p:cNvPr id="54" name="Straight Arrow Connector 53">
              <a:extLst>
                <a:ext uri="{FF2B5EF4-FFF2-40B4-BE49-F238E27FC236}">
                  <a16:creationId xmlns:a16="http://schemas.microsoft.com/office/drawing/2014/main" id="{ADF624D7-C2B4-B647-9CDD-7562B97C1B0B}"/>
                </a:ext>
              </a:extLst>
            </p:cNvPr>
            <p:cNvCxnSpPr>
              <a:cxnSpLocks/>
            </p:cNvCxnSpPr>
            <p:nvPr/>
          </p:nvCxnSpPr>
          <p:spPr>
            <a:xfrm>
              <a:off x="2445093" y="5926873"/>
              <a:ext cx="273028" cy="2467"/>
            </a:xfrm>
            <a:prstGeom prst="straightConnector1">
              <a:avLst/>
            </a:prstGeom>
            <a:ln w="28575">
              <a:solidFill>
                <a:srgbClr val="0997B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7151CB02-6B81-504E-8CD7-CEE388F832F1}"/>
              </a:ext>
            </a:extLst>
          </p:cNvPr>
          <p:cNvGrpSpPr/>
          <p:nvPr/>
        </p:nvGrpSpPr>
        <p:grpSpPr>
          <a:xfrm>
            <a:off x="5331461" y="4595195"/>
            <a:ext cx="906808" cy="290387"/>
            <a:chOff x="5331461" y="4595195"/>
            <a:chExt cx="906808" cy="290387"/>
          </a:xfrm>
        </p:grpSpPr>
        <p:pic>
          <p:nvPicPr>
            <p:cNvPr id="53" name="Picture 52">
              <a:extLst>
                <a:ext uri="{FF2B5EF4-FFF2-40B4-BE49-F238E27FC236}">
                  <a16:creationId xmlns:a16="http://schemas.microsoft.com/office/drawing/2014/main" id="{E07E953B-C7E1-2743-8120-E2548A843AA4}"/>
                </a:ext>
              </a:extLst>
            </p:cNvPr>
            <p:cNvPicPr>
              <a:picLocks noChangeAspect="1"/>
            </p:cNvPicPr>
            <p:nvPr/>
          </p:nvPicPr>
          <p:blipFill>
            <a:blip r:embed="rId12"/>
            <a:stretch>
              <a:fillRect/>
            </a:stretch>
          </p:blipFill>
          <p:spPr>
            <a:xfrm>
              <a:off x="5604489" y="4595195"/>
              <a:ext cx="633780" cy="290387"/>
            </a:xfrm>
            <a:prstGeom prst="rect">
              <a:avLst/>
            </a:prstGeom>
          </p:spPr>
        </p:pic>
        <p:cxnSp>
          <p:nvCxnSpPr>
            <p:cNvPr id="56" name="Straight Arrow Connector 55">
              <a:extLst>
                <a:ext uri="{FF2B5EF4-FFF2-40B4-BE49-F238E27FC236}">
                  <a16:creationId xmlns:a16="http://schemas.microsoft.com/office/drawing/2014/main" id="{21ACEF98-F954-3C46-A724-15508AB3876A}"/>
                </a:ext>
              </a:extLst>
            </p:cNvPr>
            <p:cNvCxnSpPr>
              <a:cxnSpLocks/>
            </p:cNvCxnSpPr>
            <p:nvPr/>
          </p:nvCxnSpPr>
          <p:spPr>
            <a:xfrm flipH="1">
              <a:off x="5331461" y="4750984"/>
              <a:ext cx="273028" cy="2467"/>
            </a:xfrm>
            <a:prstGeom prst="straightConnector1">
              <a:avLst/>
            </a:prstGeom>
            <a:ln w="28575">
              <a:solidFill>
                <a:srgbClr val="0997B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E65342DE-2366-7A49-A4D5-3DB6C248FA41}"/>
              </a:ext>
            </a:extLst>
          </p:cNvPr>
          <p:cNvGrpSpPr/>
          <p:nvPr/>
        </p:nvGrpSpPr>
        <p:grpSpPr>
          <a:xfrm>
            <a:off x="9436624" y="5757214"/>
            <a:ext cx="1324294" cy="271555"/>
            <a:chOff x="9436624" y="5757214"/>
            <a:chExt cx="1324294" cy="271555"/>
          </a:xfrm>
        </p:grpSpPr>
        <p:pic>
          <p:nvPicPr>
            <p:cNvPr id="55" name="Picture 54">
              <a:extLst>
                <a:ext uri="{FF2B5EF4-FFF2-40B4-BE49-F238E27FC236}">
                  <a16:creationId xmlns:a16="http://schemas.microsoft.com/office/drawing/2014/main" id="{163D3B3B-C7EE-2147-90A5-04EE98A47BCF}"/>
                </a:ext>
              </a:extLst>
            </p:cNvPr>
            <p:cNvPicPr>
              <a:picLocks noChangeAspect="1"/>
            </p:cNvPicPr>
            <p:nvPr/>
          </p:nvPicPr>
          <p:blipFill>
            <a:blip r:embed="rId13"/>
            <a:stretch>
              <a:fillRect/>
            </a:stretch>
          </p:blipFill>
          <p:spPr>
            <a:xfrm>
              <a:off x="9737283" y="5757214"/>
              <a:ext cx="1023635" cy="271555"/>
            </a:xfrm>
            <a:prstGeom prst="rect">
              <a:avLst/>
            </a:prstGeom>
          </p:spPr>
        </p:pic>
        <p:cxnSp>
          <p:nvCxnSpPr>
            <p:cNvPr id="58" name="Straight Arrow Connector 57">
              <a:extLst>
                <a:ext uri="{FF2B5EF4-FFF2-40B4-BE49-F238E27FC236}">
                  <a16:creationId xmlns:a16="http://schemas.microsoft.com/office/drawing/2014/main" id="{A363EB1C-D33C-E542-8393-EEBAB3120400}"/>
                </a:ext>
              </a:extLst>
            </p:cNvPr>
            <p:cNvCxnSpPr>
              <a:cxnSpLocks/>
            </p:cNvCxnSpPr>
            <p:nvPr/>
          </p:nvCxnSpPr>
          <p:spPr>
            <a:xfrm flipH="1">
              <a:off x="9436624" y="5883044"/>
              <a:ext cx="273028" cy="2467"/>
            </a:xfrm>
            <a:prstGeom prst="straightConnector1">
              <a:avLst/>
            </a:prstGeom>
            <a:ln w="28575">
              <a:solidFill>
                <a:srgbClr val="0997B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F81E6D99-E120-DA4D-9157-0B85E03F4A95}"/>
              </a:ext>
            </a:extLst>
          </p:cNvPr>
          <p:cNvGrpSpPr/>
          <p:nvPr/>
        </p:nvGrpSpPr>
        <p:grpSpPr>
          <a:xfrm>
            <a:off x="10094138" y="3307813"/>
            <a:ext cx="1763958" cy="876855"/>
            <a:chOff x="10094138" y="3307813"/>
            <a:chExt cx="1763958" cy="876855"/>
          </a:xfrm>
        </p:grpSpPr>
        <p:cxnSp>
          <p:nvCxnSpPr>
            <p:cNvPr id="57" name="Straight Arrow Connector 56">
              <a:extLst>
                <a:ext uri="{FF2B5EF4-FFF2-40B4-BE49-F238E27FC236}">
                  <a16:creationId xmlns:a16="http://schemas.microsoft.com/office/drawing/2014/main" id="{707D4882-2830-454A-A58B-F535863B265E}"/>
                </a:ext>
              </a:extLst>
            </p:cNvPr>
            <p:cNvCxnSpPr>
              <a:cxnSpLocks/>
            </p:cNvCxnSpPr>
            <p:nvPr/>
          </p:nvCxnSpPr>
          <p:spPr>
            <a:xfrm flipH="1">
              <a:off x="10094138" y="3746241"/>
              <a:ext cx="273028" cy="2467"/>
            </a:xfrm>
            <a:prstGeom prst="straightConnector1">
              <a:avLst/>
            </a:prstGeom>
            <a:ln w="28575">
              <a:solidFill>
                <a:srgbClr val="0997B5"/>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D9C6FB5-0AB9-4045-BABB-BD0AB17FC3BB}"/>
                </a:ext>
              </a:extLst>
            </p:cNvPr>
            <p:cNvGrpSpPr/>
            <p:nvPr/>
          </p:nvGrpSpPr>
          <p:grpSpPr>
            <a:xfrm>
              <a:off x="10380790" y="3307813"/>
              <a:ext cx="1477306" cy="876855"/>
              <a:chOff x="1574119" y="-1982317"/>
              <a:chExt cx="3462759" cy="2055321"/>
            </a:xfrm>
          </p:grpSpPr>
          <p:pic>
            <p:nvPicPr>
              <p:cNvPr id="86" name="Picture 85">
                <a:extLst>
                  <a:ext uri="{FF2B5EF4-FFF2-40B4-BE49-F238E27FC236}">
                    <a16:creationId xmlns:a16="http://schemas.microsoft.com/office/drawing/2014/main" id="{95E891AB-A455-FB46-893D-EAC87CC4254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646924" y="-1982317"/>
                <a:ext cx="548586" cy="1750173"/>
              </a:xfrm>
              <a:prstGeom prst="rect">
                <a:avLst/>
              </a:prstGeom>
            </p:spPr>
          </p:pic>
          <p:grpSp>
            <p:nvGrpSpPr>
              <p:cNvPr id="9" name="Group 8">
                <a:extLst>
                  <a:ext uri="{FF2B5EF4-FFF2-40B4-BE49-F238E27FC236}">
                    <a16:creationId xmlns:a16="http://schemas.microsoft.com/office/drawing/2014/main" id="{9086BABE-35B7-EC42-BCDB-76F5ACED5624}"/>
                  </a:ext>
                </a:extLst>
              </p:cNvPr>
              <p:cNvGrpSpPr/>
              <p:nvPr/>
            </p:nvGrpSpPr>
            <p:grpSpPr>
              <a:xfrm>
                <a:off x="1574119" y="-1737724"/>
                <a:ext cx="3462759" cy="1810728"/>
                <a:chOff x="1574119" y="-1737724"/>
                <a:chExt cx="3462759" cy="1810728"/>
              </a:xfrm>
            </p:grpSpPr>
            <p:pic>
              <p:nvPicPr>
                <p:cNvPr id="72" name="Picture 71">
                  <a:extLst>
                    <a:ext uri="{FF2B5EF4-FFF2-40B4-BE49-F238E27FC236}">
                      <a16:creationId xmlns:a16="http://schemas.microsoft.com/office/drawing/2014/main" id="{5B643A92-C9E3-F243-81CD-35E4BAD4C82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822976" y="-1533947"/>
                  <a:ext cx="3213902" cy="1606951"/>
                </a:xfrm>
                <a:prstGeom prst="rect">
                  <a:avLst/>
                </a:prstGeom>
              </p:spPr>
            </p:pic>
            <p:pic>
              <p:nvPicPr>
                <p:cNvPr id="82" name="Picture 81">
                  <a:extLst>
                    <a:ext uri="{FF2B5EF4-FFF2-40B4-BE49-F238E27FC236}">
                      <a16:creationId xmlns:a16="http://schemas.microsoft.com/office/drawing/2014/main" id="{DC38FC4F-C27C-C544-A3D3-565748895C0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431897" y="-1737724"/>
                  <a:ext cx="548586" cy="1601768"/>
                </a:xfrm>
                <a:prstGeom prst="rect">
                  <a:avLst/>
                </a:prstGeom>
              </p:spPr>
            </p:pic>
            <p:pic>
              <p:nvPicPr>
                <p:cNvPr id="87" name="Picture 86">
                  <a:extLst>
                    <a:ext uri="{FF2B5EF4-FFF2-40B4-BE49-F238E27FC236}">
                      <a16:creationId xmlns:a16="http://schemas.microsoft.com/office/drawing/2014/main" id="{EBF0F085-F18F-2A49-A406-75A623BE86F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574119" y="-1574979"/>
                  <a:ext cx="1503961" cy="1608572"/>
                </a:xfrm>
                <a:prstGeom prst="rect">
                  <a:avLst/>
                </a:prstGeom>
              </p:spPr>
            </p:pic>
          </p:grpSp>
        </p:grpSp>
      </p:grpSp>
    </p:spTree>
    <p:extLst>
      <p:ext uri="{BB962C8B-B14F-4D97-AF65-F5344CB8AC3E}">
        <p14:creationId xmlns:p14="http://schemas.microsoft.com/office/powerpoint/2010/main" val="214169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2000"/>
                                        <p:tgtEl>
                                          <p:spTgt spid="48"/>
                                        </p:tgtEl>
                                      </p:cBhvr>
                                    </p:animEffect>
                                  </p:childTnLst>
                                </p:cTn>
                              </p:par>
                            </p:childTnLst>
                          </p:cTn>
                        </p:par>
                        <p:par>
                          <p:cTn id="8" fill="hold">
                            <p:stCondLst>
                              <p:cond delay="2000"/>
                            </p:stCondLst>
                            <p:childTnLst>
                              <p:par>
                                <p:cTn id="9" presetID="10" presetClass="exit" presetSubtype="0" fill="hold" nodeType="afterEffect">
                                  <p:stCondLst>
                                    <p:cond delay="0"/>
                                  </p:stCondLst>
                                  <p:childTnLst>
                                    <p:animEffect transition="out" filter="fade">
                                      <p:cBhvr>
                                        <p:cTn id="10" dur="500"/>
                                        <p:tgtEl>
                                          <p:spTgt spid="48"/>
                                        </p:tgtEl>
                                      </p:cBhvr>
                                    </p:animEffect>
                                    <p:set>
                                      <p:cBhvr>
                                        <p:cTn id="11" dur="1" fill="hold">
                                          <p:stCondLst>
                                            <p:cond delay="499"/>
                                          </p:stCondLst>
                                        </p:cTn>
                                        <p:tgtEl>
                                          <p:spTgt spid="48"/>
                                        </p:tgtEl>
                                        <p:attrNameLst>
                                          <p:attrName>style.visibility</p:attrName>
                                        </p:attrNameLst>
                                      </p:cBhvr>
                                      <p:to>
                                        <p:strVal val="hidden"/>
                                      </p:to>
                                    </p:se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30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1000"/>
                                        <p:tgtEl>
                                          <p:spTgt spid="8"/>
                                        </p:tgtEl>
                                      </p:cBhvr>
                                    </p:animEffect>
                                  </p:childTnLst>
                                </p:cTn>
                              </p:par>
                              <p:par>
                                <p:cTn id="29" presetID="2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1000"/>
                                        <p:tgtEl>
                                          <p:spTgt spid="4"/>
                                        </p:tgtEl>
                                      </p:cBhvr>
                                    </p:animEffect>
                                  </p:childTnLst>
                                </p:cTn>
                              </p:par>
                            </p:childTnLst>
                          </p:cTn>
                        </p:par>
                        <p:par>
                          <p:cTn id="32" fill="hold">
                            <p:stCondLst>
                              <p:cond delay="4000"/>
                            </p:stCondLst>
                            <p:childTnLst>
                              <p:par>
                                <p:cTn id="33" presetID="22" presetClass="entr" presetSubtype="4"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down)">
                                      <p:cBhvr>
                                        <p:cTn id="35" dur="500"/>
                                        <p:tgtEl>
                                          <p:spTgt spid="42"/>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childTnLst>
                          </p:cTn>
                        </p:par>
                        <p:par>
                          <p:cTn id="39" fill="hold">
                            <p:stCondLst>
                              <p:cond delay="4500"/>
                            </p:stCondLst>
                            <p:childTnLst>
                              <p:par>
                                <p:cTn id="40" presetID="22" presetClass="entr" presetSubtype="4"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down)">
                                      <p:cBhvr>
                                        <p:cTn id="42" dur="500"/>
                                        <p:tgtEl>
                                          <p:spTgt spid="35"/>
                                        </p:tgtEl>
                                      </p:cBhvr>
                                    </p:animEffect>
                                  </p:childTnLst>
                                </p:cTn>
                              </p:par>
                            </p:childTnLst>
                          </p:cTn>
                        </p:par>
                        <p:par>
                          <p:cTn id="43" fill="hold">
                            <p:stCondLst>
                              <p:cond delay="5000"/>
                            </p:stCondLst>
                            <p:childTnLst>
                              <p:par>
                                <p:cTn id="44" presetID="22" presetClass="entr" presetSubtype="4"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2000"/>
                                        <p:tgtEl>
                                          <p:spTgt spid="13"/>
                                        </p:tgtEl>
                                      </p:cBhvr>
                                    </p:animEffect>
                                  </p:childTnLst>
                                </p:cTn>
                              </p:par>
                              <p:par>
                                <p:cTn id="47" presetID="2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2000"/>
                                        <p:tgtEl>
                                          <p:spTgt spid="11"/>
                                        </p:tgtEl>
                                      </p:cBhvr>
                                    </p:animEffect>
                                  </p:childTnLst>
                                </p:cTn>
                              </p:par>
                            </p:childTnLst>
                          </p:cTn>
                        </p:par>
                        <p:par>
                          <p:cTn id="50" fill="hold">
                            <p:stCondLst>
                              <p:cond delay="7000"/>
                            </p:stCondLst>
                            <p:childTnLst>
                              <p:par>
                                <p:cTn id="51" presetID="22" presetClass="entr" presetSubtype="4" fill="hold" grpId="0" nodeType="after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wipe(down)">
                                      <p:cBhvr>
                                        <p:cTn id="53" dur="500"/>
                                        <p:tgtEl>
                                          <p:spTgt spid="44"/>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down)">
                                      <p:cBhvr>
                                        <p:cTn id="56" dur="500"/>
                                        <p:tgtEl>
                                          <p:spTgt spid="43"/>
                                        </p:tgtEl>
                                      </p:cBhvr>
                                    </p:animEffect>
                                  </p:childTnLst>
                                </p:cTn>
                              </p:par>
                            </p:childTnLst>
                          </p:cTn>
                        </p:par>
                        <p:par>
                          <p:cTn id="57" fill="hold">
                            <p:stCondLst>
                              <p:cond delay="7500"/>
                            </p:stCondLst>
                            <p:childTnLst>
                              <p:par>
                                <p:cTn id="58" presetID="22" presetClass="entr" presetSubtype="4" fill="hold" grpId="0"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down)">
                                      <p:cBhvr>
                                        <p:cTn id="60" dur="500"/>
                                        <p:tgtEl>
                                          <p:spTgt spid="37"/>
                                        </p:tgtEl>
                                      </p:cBhvr>
                                    </p:animEffect>
                                  </p:childTnLst>
                                </p:cTn>
                              </p:par>
                            </p:childTnLst>
                          </p:cTn>
                        </p:par>
                        <p:par>
                          <p:cTn id="61" fill="hold">
                            <p:stCondLst>
                              <p:cond delay="8000"/>
                            </p:stCondLst>
                            <p:childTnLst>
                              <p:par>
                                <p:cTn id="62" presetID="22" presetClass="entr" presetSubtype="4"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down)">
                                      <p:cBhvr>
                                        <p:cTn id="64" dur="2000"/>
                                        <p:tgtEl>
                                          <p:spTgt spid="16"/>
                                        </p:tgtEl>
                                      </p:cBhvr>
                                    </p:animEffect>
                                  </p:childTnLst>
                                </p:cTn>
                              </p:par>
                              <p:par>
                                <p:cTn id="65" presetID="22" presetClass="entr" presetSubtype="4"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down)">
                                      <p:cBhvr>
                                        <p:cTn id="67" dur="2000"/>
                                        <p:tgtEl>
                                          <p:spTgt spid="22"/>
                                        </p:tgtEl>
                                      </p:cBhvr>
                                    </p:animEffect>
                                  </p:childTnLst>
                                </p:cTn>
                              </p:par>
                            </p:childTnLst>
                          </p:cTn>
                        </p:par>
                        <p:par>
                          <p:cTn id="68" fill="hold">
                            <p:stCondLst>
                              <p:cond delay="10000"/>
                            </p:stCondLst>
                            <p:childTnLst>
                              <p:par>
                                <p:cTn id="69" presetID="22" presetClass="entr" presetSubtype="4" fill="hold" grpId="0" nodeType="after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wipe(down)">
                                      <p:cBhvr>
                                        <p:cTn id="71" dur="500"/>
                                        <p:tgtEl>
                                          <p:spTgt spid="71"/>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wipe(down)">
                                      <p:cBhvr>
                                        <p:cTn id="74" dur="500"/>
                                        <p:tgtEl>
                                          <p:spTgt spid="70"/>
                                        </p:tgtEl>
                                      </p:cBhvr>
                                    </p:animEffect>
                                  </p:childTnLst>
                                </p:cTn>
                              </p:par>
                            </p:childTnLst>
                          </p:cTn>
                        </p:par>
                        <p:par>
                          <p:cTn id="75" fill="hold">
                            <p:stCondLst>
                              <p:cond delay="10500"/>
                            </p:stCondLst>
                            <p:childTnLst>
                              <p:par>
                                <p:cTn id="76" presetID="22" presetClass="entr" presetSubtype="4" fill="hold" grpId="0" nodeType="after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wipe(down)">
                                      <p:cBhvr>
                                        <p:cTn id="78" dur="500"/>
                                        <p:tgtEl>
                                          <p:spTgt spid="38"/>
                                        </p:tgtEl>
                                      </p:cBhvr>
                                    </p:animEffect>
                                  </p:childTnLst>
                                </p:cTn>
                              </p:par>
                            </p:childTnLst>
                          </p:cTn>
                        </p:par>
                        <p:par>
                          <p:cTn id="79" fill="hold">
                            <p:stCondLst>
                              <p:cond delay="11000"/>
                            </p:stCondLst>
                            <p:childTnLst>
                              <p:par>
                                <p:cTn id="80" presetID="22" presetClass="entr" presetSubtype="4" fill="hold" nodeType="after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wipe(down)">
                                      <p:cBhvr>
                                        <p:cTn id="82" dur="2000"/>
                                        <p:tgtEl>
                                          <p:spTgt spid="24"/>
                                        </p:tgtEl>
                                      </p:cBhvr>
                                    </p:animEffect>
                                  </p:childTnLst>
                                </p:cTn>
                              </p:par>
                              <p:par>
                                <p:cTn id="83" presetID="22" presetClass="entr" presetSubtype="4" fill="hold" nodeType="with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wipe(down)">
                                      <p:cBhvr>
                                        <p:cTn id="85" dur="2000"/>
                                        <p:tgtEl>
                                          <p:spTgt spid="26"/>
                                        </p:tgtEl>
                                      </p:cBhvr>
                                    </p:animEffect>
                                  </p:childTnLst>
                                </p:cTn>
                              </p:par>
                            </p:childTnLst>
                          </p:cTn>
                        </p:par>
                        <p:par>
                          <p:cTn id="86" fill="hold">
                            <p:stCondLst>
                              <p:cond delay="13000"/>
                            </p:stCondLst>
                            <p:childTnLst>
                              <p:par>
                                <p:cTn id="87" presetID="22" presetClass="entr" presetSubtype="4" fill="hold" grpId="0" nodeType="afterEffect">
                                  <p:stCondLst>
                                    <p:cond delay="0"/>
                                  </p:stCondLst>
                                  <p:childTnLst>
                                    <p:set>
                                      <p:cBhvr>
                                        <p:cTn id="88" dur="1" fill="hold">
                                          <p:stCondLst>
                                            <p:cond delay="0"/>
                                          </p:stCondLst>
                                        </p:cTn>
                                        <p:tgtEl>
                                          <p:spTgt spid="74"/>
                                        </p:tgtEl>
                                        <p:attrNameLst>
                                          <p:attrName>style.visibility</p:attrName>
                                        </p:attrNameLst>
                                      </p:cBhvr>
                                      <p:to>
                                        <p:strVal val="visible"/>
                                      </p:to>
                                    </p:set>
                                    <p:animEffect transition="in" filter="wipe(down)">
                                      <p:cBhvr>
                                        <p:cTn id="89" dur="500"/>
                                        <p:tgtEl>
                                          <p:spTgt spid="74"/>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73"/>
                                        </p:tgtEl>
                                        <p:attrNameLst>
                                          <p:attrName>style.visibility</p:attrName>
                                        </p:attrNameLst>
                                      </p:cBhvr>
                                      <p:to>
                                        <p:strVal val="visible"/>
                                      </p:to>
                                    </p:set>
                                    <p:animEffect transition="in" filter="wipe(down)">
                                      <p:cBhvr>
                                        <p:cTn id="92" dur="500"/>
                                        <p:tgtEl>
                                          <p:spTgt spid="73"/>
                                        </p:tgtEl>
                                      </p:cBhvr>
                                    </p:animEffect>
                                  </p:childTnLst>
                                </p:cTn>
                              </p:par>
                            </p:childTnLst>
                          </p:cTn>
                        </p:par>
                        <p:par>
                          <p:cTn id="93" fill="hold">
                            <p:stCondLst>
                              <p:cond delay="13500"/>
                            </p:stCondLst>
                            <p:childTnLst>
                              <p:par>
                                <p:cTn id="94" presetID="22" presetClass="entr" presetSubtype="4" fill="hold" grpId="0" nodeType="after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wipe(down)">
                                      <p:cBhvr>
                                        <p:cTn id="96" dur="500"/>
                                        <p:tgtEl>
                                          <p:spTgt spid="39"/>
                                        </p:tgtEl>
                                      </p:cBhvr>
                                    </p:animEffect>
                                  </p:childTnLst>
                                </p:cTn>
                              </p:par>
                            </p:childTnLst>
                          </p:cTn>
                        </p:par>
                        <p:par>
                          <p:cTn id="97" fill="hold">
                            <p:stCondLst>
                              <p:cond delay="14000"/>
                            </p:stCondLst>
                            <p:childTnLst>
                              <p:par>
                                <p:cTn id="98" presetID="22" presetClass="entr" presetSubtype="4" fill="hold" grpId="0" nodeType="after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wipe(down)">
                                      <p:cBhvr>
                                        <p:cTn id="100" dur="500"/>
                                        <p:tgtEl>
                                          <p:spTgt spid="40"/>
                                        </p:tgtEl>
                                      </p:cBhvr>
                                    </p:animEffect>
                                  </p:childTnLst>
                                </p:cTn>
                              </p:par>
                            </p:childTnLst>
                          </p:cTn>
                        </p:par>
                        <p:par>
                          <p:cTn id="101" fill="hold">
                            <p:stCondLst>
                              <p:cond delay="14500"/>
                            </p:stCondLst>
                            <p:childTnLst>
                              <p:par>
                                <p:cTn id="102" presetID="10" presetClass="entr" presetSubtype="0" fill="hold" grpId="0" nodeType="after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fade">
                                      <p:cBhvr>
                                        <p:cTn id="10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70" grpId="0"/>
      <p:bldP spid="71" grpId="0"/>
      <p:bldP spid="73" grpId="0"/>
      <p:bldP spid="74" grpId="0"/>
      <p:bldP spid="41" grpId="0"/>
      <p:bldP spid="32" grpId="0"/>
      <p:bldP spid="35" grpId="0"/>
      <p:bldP spid="37" grpId="0"/>
      <p:bldP spid="38" grpId="0"/>
      <p:bldP spid="39" grpId="0"/>
      <p:bldP spid="40"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351FD09-77CB-A549-9035-1CF05AC9FF10}"/>
              </a:ext>
            </a:extLst>
          </p:cNvPr>
          <p:cNvGrpSpPr/>
          <p:nvPr/>
        </p:nvGrpSpPr>
        <p:grpSpPr>
          <a:xfrm>
            <a:off x="2802502" y="2351829"/>
            <a:ext cx="6582624" cy="4102460"/>
            <a:chOff x="3645372" y="881083"/>
            <a:chExt cx="6582624" cy="3937808"/>
          </a:xfrm>
        </p:grpSpPr>
        <p:cxnSp>
          <p:nvCxnSpPr>
            <p:cNvPr id="49" name="Elbow Connector 48">
              <a:extLst>
                <a:ext uri="{FF2B5EF4-FFF2-40B4-BE49-F238E27FC236}">
                  <a16:creationId xmlns:a16="http://schemas.microsoft.com/office/drawing/2014/main" id="{47BA423A-3830-6948-86F0-A6A0E0103B09}"/>
                </a:ext>
              </a:extLst>
            </p:cNvPr>
            <p:cNvCxnSpPr>
              <a:cxnSpLocks/>
            </p:cNvCxnSpPr>
            <p:nvPr/>
          </p:nvCxnSpPr>
          <p:spPr>
            <a:xfrm rot="5400000">
              <a:off x="2697964" y="1878990"/>
              <a:ext cx="3887306" cy="1992489"/>
            </a:xfrm>
            <a:prstGeom prst="bentConnector3">
              <a:avLst>
                <a:gd name="adj1" fmla="val -1692"/>
              </a:avLst>
            </a:prstGeom>
            <a:ln w="133350">
              <a:solidFill>
                <a:srgbClr val="0997B5"/>
              </a:solidFill>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a16="http://schemas.microsoft.com/office/drawing/2014/main" id="{A0B471F1-1BB0-E24F-BDC8-2D4A55B9ECB4}"/>
                </a:ext>
              </a:extLst>
            </p:cNvPr>
            <p:cNvCxnSpPr>
              <a:cxnSpLocks/>
            </p:cNvCxnSpPr>
            <p:nvPr/>
          </p:nvCxnSpPr>
          <p:spPr>
            <a:xfrm rot="16200000" flipH="1">
              <a:off x="7171037" y="1761932"/>
              <a:ext cx="3937808" cy="2176110"/>
            </a:xfrm>
            <a:prstGeom prst="bentConnector3">
              <a:avLst>
                <a:gd name="adj1" fmla="val 389"/>
              </a:avLst>
            </a:prstGeom>
            <a:ln w="133350">
              <a:solidFill>
                <a:srgbClr val="0997B5"/>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A33BB8DF-6E1D-CD4C-98D2-625BFFE22EAC}"/>
              </a:ext>
            </a:extLst>
          </p:cNvPr>
          <p:cNvPicPr>
            <a:picLocks noChangeAspect="1"/>
          </p:cNvPicPr>
          <p:nvPr/>
        </p:nvPicPr>
        <p:blipFill>
          <a:blip r:embed="rId2"/>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ECE9841F-CB71-854E-A51A-6B00421A1FBE}"/>
              </a:ext>
            </a:extLst>
          </p:cNvPr>
          <p:cNvPicPr>
            <a:picLocks noChangeAspect="1"/>
          </p:cNvPicPr>
          <p:nvPr/>
        </p:nvPicPr>
        <p:blipFill>
          <a:blip r:embed="rId3"/>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D34C03D-B515-C34F-A308-DD7AE98D5925}"/>
              </a:ext>
            </a:extLst>
          </p:cNvPr>
          <p:cNvPicPr>
            <a:picLocks noChangeAspect="1"/>
          </p:cNvPicPr>
          <p:nvPr/>
        </p:nvPicPr>
        <p:blipFill>
          <a:blip r:embed="rId4"/>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68900BC-E25A-3548-8AA5-D13E67FA716E}"/>
              </a:ext>
            </a:extLst>
          </p:cNvPr>
          <p:cNvPicPr>
            <a:picLocks noChangeAspect="1"/>
          </p:cNvPicPr>
          <p:nvPr/>
        </p:nvPicPr>
        <p:blipFill>
          <a:blip r:embed="rId5"/>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1CAEA9D9-A4E3-C645-A5FF-6B145C14B270}"/>
              </a:ext>
            </a:extLst>
          </p:cNvPr>
          <p:cNvPicPr>
            <a:picLocks noChangeAspect="1"/>
          </p:cNvPicPr>
          <p:nvPr/>
        </p:nvPicPr>
        <p:blipFill>
          <a:blip r:embed="rId6"/>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5464A5D-A151-FC48-B1EA-194BA7D4AD74}"/>
              </a:ext>
            </a:extLst>
          </p:cNvPr>
          <p:cNvPicPr>
            <a:picLocks noChangeAspect="1"/>
          </p:cNvPicPr>
          <p:nvPr/>
        </p:nvPicPr>
        <p:blipFill>
          <a:blip r:embed="rId7"/>
          <a:stretch>
            <a:fillRect/>
          </a:stretch>
        </p:blipFill>
        <p:spPr>
          <a:xfrm>
            <a:off x="0" y="0"/>
            <a:ext cx="12192000" cy="6858000"/>
          </a:xfrm>
          <a:prstGeom prst="rect">
            <a:avLst/>
          </a:prstGeom>
        </p:spPr>
      </p:pic>
      <p:pic>
        <p:nvPicPr>
          <p:cNvPr id="22" name="Picture 21">
            <a:extLst>
              <a:ext uri="{FF2B5EF4-FFF2-40B4-BE49-F238E27FC236}">
                <a16:creationId xmlns:a16="http://schemas.microsoft.com/office/drawing/2014/main" id="{A4936985-CBCE-D04A-85F9-D8FFC1186B5F}"/>
              </a:ext>
            </a:extLst>
          </p:cNvPr>
          <p:cNvPicPr>
            <a:picLocks noChangeAspect="1"/>
          </p:cNvPicPr>
          <p:nvPr/>
        </p:nvPicPr>
        <p:blipFill>
          <a:blip r:embed="rId8"/>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7FA2D6A4-B9A3-4340-9919-D5D30363149C}"/>
              </a:ext>
            </a:extLst>
          </p:cNvPr>
          <p:cNvPicPr>
            <a:picLocks noChangeAspect="1"/>
          </p:cNvPicPr>
          <p:nvPr/>
        </p:nvPicPr>
        <p:blipFill>
          <a:blip r:embed="rId9"/>
          <a:stretch>
            <a:fillRect/>
          </a:stretch>
        </p:blipFill>
        <p:spPr>
          <a:xfrm>
            <a:off x="0" y="0"/>
            <a:ext cx="12192000" cy="6858000"/>
          </a:xfrm>
          <a:prstGeom prst="rect">
            <a:avLst/>
          </a:prstGeom>
        </p:spPr>
      </p:pic>
      <p:pic>
        <p:nvPicPr>
          <p:cNvPr id="26" name="Picture 25">
            <a:extLst>
              <a:ext uri="{FF2B5EF4-FFF2-40B4-BE49-F238E27FC236}">
                <a16:creationId xmlns:a16="http://schemas.microsoft.com/office/drawing/2014/main" id="{0B283983-465B-E549-983A-FB643DD7416D}"/>
              </a:ext>
            </a:extLst>
          </p:cNvPr>
          <p:cNvPicPr>
            <a:picLocks noChangeAspect="1"/>
          </p:cNvPicPr>
          <p:nvPr/>
        </p:nvPicPr>
        <p:blipFill>
          <a:blip r:embed="rId10"/>
          <a:stretch>
            <a:fillRect/>
          </a:stretch>
        </p:blipFill>
        <p:spPr>
          <a:xfrm>
            <a:off x="0" y="0"/>
            <a:ext cx="12192000" cy="6858000"/>
          </a:xfrm>
          <a:prstGeom prst="rect">
            <a:avLst/>
          </a:prstGeom>
        </p:spPr>
      </p:pic>
      <p:sp>
        <p:nvSpPr>
          <p:cNvPr id="42" name="TextBox 41">
            <a:extLst>
              <a:ext uri="{FF2B5EF4-FFF2-40B4-BE49-F238E27FC236}">
                <a16:creationId xmlns:a16="http://schemas.microsoft.com/office/drawing/2014/main" id="{7234A94E-7BB4-DA41-954B-DD9CFC283AB4}"/>
              </a:ext>
            </a:extLst>
          </p:cNvPr>
          <p:cNvSpPr txBox="1"/>
          <p:nvPr/>
        </p:nvSpPr>
        <p:spPr>
          <a:xfrm>
            <a:off x="4175334" y="2505668"/>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1200</a:t>
            </a:r>
          </a:p>
        </p:txBody>
      </p:sp>
      <p:sp>
        <p:nvSpPr>
          <p:cNvPr id="43" name="TextBox 42">
            <a:extLst>
              <a:ext uri="{FF2B5EF4-FFF2-40B4-BE49-F238E27FC236}">
                <a16:creationId xmlns:a16="http://schemas.microsoft.com/office/drawing/2014/main" id="{AA05562B-15C9-874D-848A-0420E409DE69}"/>
              </a:ext>
            </a:extLst>
          </p:cNvPr>
          <p:cNvSpPr txBox="1"/>
          <p:nvPr/>
        </p:nvSpPr>
        <p:spPr>
          <a:xfrm>
            <a:off x="7323994" y="2267906"/>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2400</a:t>
            </a:r>
          </a:p>
        </p:txBody>
      </p:sp>
      <p:sp>
        <p:nvSpPr>
          <p:cNvPr id="44" name="TextBox 43">
            <a:extLst>
              <a:ext uri="{FF2B5EF4-FFF2-40B4-BE49-F238E27FC236}">
                <a16:creationId xmlns:a16="http://schemas.microsoft.com/office/drawing/2014/main" id="{746997D6-56CD-DB40-ADFF-0460D9FDD180}"/>
              </a:ext>
            </a:extLst>
          </p:cNvPr>
          <p:cNvSpPr txBox="1"/>
          <p:nvPr/>
        </p:nvSpPr>
        <p:spPr>
          <a:xfrm>
            <a:off x="4165884" y="2267906"/>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2400</a:t>
            </a:r>
          </a:p>
        </p:txBody>
      </p:sp>
      <p:sp>
        <p:nvSpPr>
          <p:cNvPr id="70" name="TextBox 69">
            <a:extLst>
              <a:ext uri="{FF2B5EF4-FFF2-40B4-BE49-F238E27FC236}">
                <a16:creationId xmlns:a16="http://schemas.microsoft.com/office/drawing/2014/main" id="{E0183CB8-6747-014D-BC20-374D860849BC}"/>
              </a:ext>
            </a:extLst>
          </p:cNvPr>
          <p:cNvSpPr txBox="1"/>
          <p:nvPr/>
        </p:nvSpPr>
        <p:spPr>
          <a:xfrm>
            <a:off x="7321966" y="2035860"/>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3600</a:t>
            </a:r>
          </a:p>
        </p:txBody>
      </p:sp>
      <p:sp>
        <p:nvSpPr>
          <p:cNvPr id="71" name="TextBox 70">
            <a:extLst>
              <a:ext uri="{FF2B5EF4-FFF2-40B4-BE49-F238E27FC236}">
                <a16:creationId xmlns:a16="http://schemas.microsoft.com/office/drawing/2014/main" id="{FB9D015A-FF75-E943-8712-9B36F7B0DCD0}"/>
              </a:ext>
            </a:extLst>
          </p:cNvPr>
          <p:cNvSpPr txBox="1"/>
          <p:nvPr/>
        </p:nvSpPr>
        <p:spPr>
          <a:xfrm>
            <a:off x="4165884" y="2035860"/>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3600</a:t>
            </a:r>
          </a:p>
        </p:txBody>
      </p:sp>
      <p:sp>
        <p:nvSpPr>
          <p:cNvPr id="73" name="TextBox 72">
            <a:extLst>
              <a:ext uri="{FF2B5EF4-FFF2-40B4-BE49-F238E27FC236}">
                <a16:creationId xmlns:a16="http://schemas.microsoft.com/office/drawing/2014/main" id="{F3BE932F-D2E6-D842-8D14-F8DC106B26B2}"/>
              </a:ext>
            </a:extLst>
          </p:cNvPr>
          <p:cNvSpPr txBox="1"/>
          <p:nvPr/>
        </p:nvSpPr>
        <p:spPr>
          <a:xfrm>
            <a:off x="7321966" y="1772284"/>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a:t>
            </a:r>
          </a:p>
        </p:txBody>
      </p:sp>
      <p:sp>
        <p:nvSpPr>
          <p:cNvPr id="74" name="TextBox 73">
            <a:extLst>
              <a:ext uri="{FF2B5EF4-FFF2-40B4-BE49-F238E27FC236}">
                <a16:creationId xmlns:a16="http://schemas.microsoft.com/office/drawing/2014/main" id="{CADEC279-BD18-974C-91FA-A178B0D49D6E}"/>
              </a:ext>
            </a:extLst>
          </p:cNvPr>
          <p:cNvSpPr txBox="1"/>
          <p:nvPr/>
        </p:nvSpPr>
        <p:spPr>
          <a:xfrm>
            <a:off x="4175334" y="1772284"/>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a:t>
            </a:r>
          </a:p>
        </p:txBody>
      </p:sp>
      <p:sp>
        <p:nvSpPr>
          <p:cNvPr id="41" name="TextBox 40">
            <a:extLst>
              <a:ext uri="{FF2B5EF4-FFF2-40B4-BE49-F238E27FC236}">
                <a16:creationId xmlns:a16="http://schemas.microsoft.com/office/drawing/2014/main" id="{C4CA8002-4ECD-B445-9C97-E7757631B27F}"/>
              </a:ext>
            </a:extLst>
          </p:cNvPr>
          <p:cNvSpPr txBox="1"/>
          <p:nvPr/>
        </p:nvSpPr>
        <p:spPr>
          <a:xfrm>
            <a:off x="7326022" y="2505668"/>
            <a:ext cx="704039" cy="400110"/>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1200</a:t>
            </a:r>
          </a:p>
        </p:txBody>
      </p:sp>
      <p:cxnSp>
        <p:nvCxnSpPr>
          <p:cNvPr id="85" name="Straight Arrow Connector 84">
            <a:extLst>
              <a:ext uri="{FF2B5EF4-FFF2-40B4-BE49-F238E27FC236}">
                <a16:creationId xmlns:a16="http://schemas.microsoft.com/office/drawing/2014/main" id="{3D68C1C8-C23B-904C-B29B-151A23FCCE5A}"/>
              </a:ext>
            </a:extLst>
          </p:cNvPr>
          <p:cNvCxnSpPr>
            <a:cxnSpLocks/>
          </p:cNvCxnSpPr>
          <p:nvPr/>
        </p:nvCxnSpPr>
        <p:spPr>
          <a:xfrm>
            <a:off x="6119392" y="2905778"/>
            <a:ext cx="0" cy="2889380"/>
          </a:xfrm>
          <a:prstGeom prst="straightConnector1">
            <a:avLst/>
          </a:prstGeom>
          <a:ln w="50800">
            <a:solidFill>
              <a:srgbClr val="0997B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A08B733-BFCA-DA4F-947F-2E6ADDF51A37}"/>
              </a:ext>
            </a:extLst>
          </p:cNvPr>
          <p:cNvSpPr txBox="1"/>
          <p:nvPr/>
        </p:nvSpPr>
        <p:spPr>
          <a:xfrm>
            <a:off x="9627950" y="2422230"/>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3CA14"/>
                </a:solidFill>
                <a:effectLst/>
                <a:uLnTx/>
                <a:uFillTx/>
                <a:latin typeface="Calibri" panose="020F0502020204030204" pitchFamily="34" charset="0"/>
                <a:ea typeface="+mn-ea"/>
                <a:cs typeface="Calibri" panose="020F0502020204030204" pitchFamily="34" charset="0"/>
              </a:rPr>
              <a:t>1200/1200 = $300</a:t>
            </a:r>
          </a:p>
        </p:txBody>
      </p:sp>
      <p:sp>
        <p:nvSpPr>
          <p:cNvPr id="37" name="TextBox 36">
            <a:extLst>
              <a:ext uri="{FF2B5EF4-FFF2-40B4-BE49-F238E27FC236}">
                <a16:creationId xmlns:a16="http://schemas.microsoft.com/office/drawing/2014/main" id="{1E2A4ECC-ECD1-5D44-BDCD-4C95103C30F1}"/>
              </a:ext>
            </a:extLst>
          </p:cNvPr>
          <p:cNvSpPr txBox="1"/>
          <p:nvPr/>
        </p:nvSpPr>
        <p:spPr>
          <a:xfrm>
            <a:off x="9627950" y="2207154"/>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3CA14"/>
                </a:solidFill>
                <a:effectLst/>
                <a:uLnTx/>
                <a:uFillTx/>
                <a:latin typeface="Calibri" panose="020F0502020204030204" pitchFamily="34" charset="0"/>
                <a:ea typeface="+mn-ea"/>
                <a:cs typeface="Calibri" panose="020F0502020204030204" pitchFamily="34" charset="0"/>
              </a:rPr>
              <a:t>2400/2400 = $300</a:t>
            </a:r>
          </a:p>
        </p:txBody>
      </p:sp>
      <p:sp>
        <p:nvSpPr>
          <p:cNvPr id="38" name="TextBox 37">
            <a:extLst>
              <a:ext uri="{FF2B5EF4-FFF2-40B4-BE49-F238E27FC236}">
                <a16:creationId xmlns:a16="http://schemas.microsoft.com/office/drawing/2014/main" id="{37911961-7BE7-3845-A605-D5AA1D80F1D4}"/>
              </a:ext>
            </a:extLst>
          </p:cNvPr>
          <p:cNvSpPr txBox="1"/>
          <p:nvPr/>
        </p:nvSpPr>
        <p:spPr>
          <a:xfrm>
            <a:off x="9627950" y="1981887"/>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3CA14"/>
                </a:solidFill>
                <a:effectLst/>
                <a:uLnTx/>
                <a:uFillTx/>
                <a:latin typeface="Calibri" panose="020F0502020204030204" pitchFamily="34" charset="0"/>
                <a:ea typeface="+mn-ea"/>
                <a:cs typeface="Calibri" panose="020F0502020204030204" pitchFamily="34" charset="0"/>
              </a:rPr>
              <a:t>3600/3600 = $300</a:t>
            </a:r>
          </a:p>
        </p:txBody>
      </p:sp>
      <p:sp>
        <p:nvSpPr>
          <p:cNvPr id="39" name="TextBox 38">
            <a:extLst>
              <a:ext uri="{FF2B5EF4-FFF2-40B4-BE49-F238E27FC236}">
                <a16:creationId xmlns:a16="http://schemas.microsoft.com/office/drawing/2014/main" id="{63733A67-FB99-3447-9722-90EB6AD5B814}"/>
              </a:ext>
            </a:extLst>
          </p:cNvPr>
          <p:cNvSpPr txBox="1"/>
          <p:nvPr/>
        </p:nvSpPr>
        <p:spPr>
          <a:xfrm>
            <a:off x="9627950" y="1773950"/>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3CA14"/>
                </a:solidFill>
                <a:effectLst/>
                <a:uLnTx/>
                <a:uFillTx/>
                <a:latin typeface="Calibri" panose="020F0502020204030204" pitchFamily="34" charset="0"/>
                <a:ea typeface="+mn-ea"/>
                <a:cs typeface="Calibri" panose="020F0502020204030204" pitchFamily="34" charset="0"/>
              </a:rPr>
              <a:t>5000/5000 = $600</a:t>
            </a:r>
          </a:p>
        </p:txBody>
      </p:sp>
      <p:sp>
        <p:nvSpPr>
          <p:cNvPr id="40" name="TextBox 39">
            <a:extLst>
              <a:ext uri="{FF2B5EF4-FFF2-40B4-BE49-F238E27FC236}">
                <a16:creationId xmlns:a16="http://schemas.microsoft.com/office/drawing/2014/main" id="{3310218F-CF60-0744-8E34-1AB43844C951}"/>
              </a:ext>
            </a:extLst>
          </p:cNvPr>
          <p:cNvSpPr txBox="1"/>
          <p:nvPr/>
        </p:nvSpPr>
        <p:spPr>
          <a:xfrm>
            <a:off x="9627951" y="2752693"/>
            <a:ext cx="2201242" cy="243398"/>
          </a:xfrm>
          <a:prstGeom prst="rect">
            <a:avLst/>
          </a:prstGeom>
          <a:solidFill>
            <a:srgbClr val="93CA14"/>
          </a:solidFill>
        </p:spPr>
        <p:txBody>
          <a:bodyPr wrap="square" rtlCol="0" anchor="ctr">
            <a:no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IBV: $1,500</a:t>
            </a:r>
          </a:p>
        </p:txBody>
      </p:sp>
      <p:sp>
        <p:nvSpPr>
          <p:cNvPr id="45" name="Rectangle 44">
            <a:extLst>
              <a:ext uri="{FF2B5EF4-FFF2-40B4-BE49-F238E27FC236}">
                <a16:creationId xmlns:a16="http://schemas.microsoft.com/office/drawing/2014/main" id="{F01B3CE5-FC64-864A-8544-2BAD2E46F9E2}"/>
              </a:ext>
            </a:extLst>
          </p:cNvPr>
          <p:cNvSpPr/>
          <p:nvPr/>
        </p:nvSpPr>
        <p:spPr>
          <a:xfrm>
            <a:off x="782703" y="338741"/>
            <a:ext cx="98660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3175">
                  <a:noFill/>
                </a:ln>
                <a:solidFill>
                  <a:srgbClr val="0997B5"/>
                </a:solidFill>
                <a:effectLst/>
                <a:uLnTx/>
                <a:uFillTx/>
                <a:latin typeface="Calibri" panose="020F0502020204030204" pitchFamily="34" charset="0"/>
                <a:ea typeface="Helvetica Regular" charset="0"/>
                <a:cs typeface="Helvetica Regular" charset="0"/>
              </a:rPr>
              <a:t>As your organization expands</a:t>
            </a:r>
          </a:p>
        </p:txBody>
      </p:sp>
      <p:cxnSp>
        <p:nvCxnSpPr>
          <p:cNvPr id="46" name="Straight Connector 45">
            <a:extLst>
              <a:ext uri="{FF2B5EF4-FFF2-40B4-BE49-F238E27FC236}">
                <a16:creationId xmlns:a16="http://schemas.microsoft.com/office/drawing/2014/main" id="{3552331B-1F30-5F4B-890E-03DFB0F37CEB}"/>
              </a:ext>
            </a:extLst>
          </p:cNvPr>
          <p:cNvCxnSpPr>
            <a:cxnSpLocks/>
          </p:cNvCxnSpPr>
          <p:nvPr/>
        </p:nvCxnSpPr>
        <p:spPr>
          <a:xfrm>
            <a:off x="634473" y="38239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235A320C-3FDF-6B4C-9038-664DBB9F7F87}"/>
              </a:ext>
            </a:extLst>
          </p:cNvPr>
          <p:cNvPicPr>
            <a:picLocks noChangeAspect="1"/>
          </p:cNvPicPr>
          <p:nvPr/>
        </p:nvPicPr>
        <p:blipFill>
          <a:blip r:embed="rId11"/>
          <a:stretch>
            <a:fillRect/>
          </a:stretch>
        </p:blipFill>
        <p:spPr>
          <a:xfrm>
            <a:off x="-1" y="0"/>
            <a:ext cx="12192000" cy="6858000"/>
          </a:xfrm>
          <a:prstGeom prst="rect">
            <a:avLst/>
          </a:prstGeom>
        </p:spPr>
      </p:pic>
      <p:sp>
        <p:nvSpPr>
          <p:cNvPr id="75" name="TextBox 74">
            <a:extLst>
              <a:ext uri="{FF2B5EF4-FFF2-40B4-BE49-F238E27FC236}">
                <a16:creationId xmlns:a16="http://schemas.microsoft.com/office/drawing/2014/main" id="{0B708B9F-64F7-6D4C-87DD-70DF2489A044}"/>
              </a:ext>
            </a:extLst>
          </p:cNvPr>
          <p:cNvSpPr txBox="1"/>
          <p:nvPr/>
        </p:nvSpPr>
        <p:spPr>
          <a:xfrm>
            <a:off x="297773" y="2453616"/>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1200/1200 = $300</a:t>
            </a:r>
          </a:p>
        </p:txBody>
      </p:sp>
      <p:pic>
        <p:nvPicPr>
          <p:cNvPr id="52" name="Picture 51">
            <a:extLst>
              <a:ext uri="{FF2B5EF4-FFF2-40B4-BE49-F238E27FC236}">
                <a16:creationId xmlns:a16="http://schemas.microsoft.com/office/drawing/2014/main" id="{2B332322-6613-DB44-A092-18B07BE66A3A}"/>
              </a:ext>
            </a:extLst>
          </p:cNvPr>
          <p:cNvPicPr>
            <a:picLocks noChangeAspect="1"/>
          </p:cNvPicPr>
          <p:nvPr/>
        </p:nvPicPr>
        <p:blipFill>
          <a:blip r:embed="rId12"/>
          <a:stretch>
            <a:fillRect/>
          </a:stretch>
        </p:blipFill>
        <p:spPr>
          <a:xfrm>
            <a:off x="0" y="0"/>
            <a:ext cx="12192000" cy="6858000"/>
          </a:xfrm>
          <a:prstGeom prst="rect">
            <a:avLst/>
          </a:prstGeom>
        </p:spPr>
      </p:pic>
      <p:sp>
        <p:nvSpPr>
          <p:cNvPr id="76" name="TextBox 75">
            <a:extLst>
              <a:ext uri="{FF2B5EF4-FFF2-40B4-BE49-F238E27FC236}">
                <a16:creationId xmlns:a16="http://schemas.microsoft.com/office/drawing/2014/main" id="{F97C67D3-EF49-7D4B-8605-3B874BF72904}"/>
              </a:ext>
            </a:extLst>
          </p:cNvPr>
          <p:cNvSpPr txBox="1"/>
          <p:nvPr/>
        </p:nvSpPr>
        <p:spPr>
          <a:xfrm>
            <a:off x="297773" y="2238540"/>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2400/2400 = $300</a:t>
            </a:r>
          </a:p>
        </p:txBody>
      </p:sp>
      <p:pic>
        <p:nvPicPr>
          <p:cNvPr id="53" name="Picture 52">
            <a:extLst>
              <a:ext uri="{FF2B5EF4-FFF2-40B4-BE49-F238E27FC236}">
                <a16:creationId xmlns:a16="http://schemas.microsoft.com/office/drawing/2014/main" id="{27B66EBF-3DE7-E447-AF04-17C1F774841B}"/>
              </a:ext>
            </a:extLst>
          </p:cNvPr>
          <p:cNvPicPr>
            <a:picLocks noChangeAspect="1"/>
          </p:cNvPicPr>
          <p:nvPr/>
        </p:nvPicPr>
        <p:blipFill>
          <a:blip r:embed="rId13"/>
          <a:stretch>
            <a:fillRect/>
          </a:stretch>
        </p:blipFill>
        <p:spPr>
          <a:xfrm>
            <a:off x="-2" y="0"/>
            <a:ext cx="12192000" cy="6858000"/>
          </a:xfrm>
          <a:prstGeom prst="rect">
            <a:avLst/>
          </a:prstGeom>
        </p:spPr>
      </p:pic>
      <p:pic>
        <p:nvPicPr>
          <p:cNvPr id="54" name="Picture 53">
            <a:extLst>
              <a:ext uri="{FF2B5EF4-FFF2-40B4-BE49-F238E27FC236}">
                <a16:creationId xmlns:a16="http://schemas.microsoft.com/office/drawing/2014/main" id="{500B83B4-CBF8-0248-BF3F-D818FF4C3BCB}"/>
              </a:ext>
            </a:extLst>
          </p:cNvPr>
          <p:cNvPicPr>
            <a:picLocks noChangeAspect="1"/>
          </p:cNvPicPr>
          <p:nvPr/>
        </p:nvPicPr>
        <p:blipFill>
          <a:blip r:embed="rId14"/>
          <a:stretch>
            <a:fillRect/>
          </a:stretch>
        </p:blipFill>
        <p:spPr>
          <a:xfrm>
            <a:off x="0" y="0"/>
            <a:ext cx="12192000" cy="6858000"/>
          </a:xfrm>
          <a:prstGeom prst="rect">
            <a:avLst/>
          </a:prstGeom>
        </p:spPr>
      </p:pic>
      <p:pic>
        <p:nvPicPr>
          <p:cNvPr id="55" name="Picture 54">
            <a:extLst>
              <a:ext uri="{FF2B5EF4-FFF2-40B4-BE49-F238E27FC236}">
                <a16:creationId xmlns:a16="http://schemas.microsoft.com/office/drawing/2014/main" id="{F13DFD7D-7891-FC4E-93CC-BC85B06B6B85}"/>
              </a:ext>
            </a:extLst>
          </p:cNvPr>
          <p:cNvPicPr>
            <a:picLocks noChangeAspect="1"/>
          </p:cNvPicPr>
          <p:nvPr/>
        </p:nvPicPr>
        <p:blipFill>
          <a:blip r:embed="rId15"/>
          <a:stretch>
            <a:fillRect/>
          </a:stretch>
        </p:blipFill>
        <p:spPr>
          <a:xfrm>
            <a:off x="-3" y="0"/>
            <a:ext cx="12192000" cy="6858000"/>
          </a:xfrm>
          <a:prstGeom prst="rect">
            <a:avLst/>
          </a:prstGeom>
        </p:spPr>
      </p:pic>
      <p:pic>
        <p:nvPicPr>
          <p:cNvPr id="56" name="Picture 55">
            <a:extLst>
              <a:ext uri="{FF2B5EF4-FFF2-40B4-BE49-F238E27FC236}">
                <a16:creationId xmlns:a16="http://schemas.microsoft.com/office/drawing/2014/main" id="{BD79966C-A529-3C48-B17A-49F37853BB82}"/>
              </a:ext>
            </a:extLst>
          </p:cNvPr>
          <p:cNvPicPr>
            <a:picLocks noChangeAspect="1"/>
          </p:cNvPicPr>
          <p:nvPr/>
        </p:nvPicPr>
        <p:blipFill>
          <a:blip r:embed="rId16"/>
          <a:stretch>
            <a:fillRect/>
          </a:stretch>
        </p:blipFill>
        <p:spPr>
          <a:xfrm>
            <a:off x="-4" y="0"/>
            <a:ext cx="12192000" cy="6858000"/>
          </a:xfrm>
          <a:prstGeom prst="rect">
            <a:avLst/>
          </a:prstGeom>
        </p:spPr>
      </p:pic>
      <p:sp>
        <p:nvSpPr>
          <p:cNvPr id="77" name="TextBox 76">
            <a:extLst>
              <a:ext uri="{FF2B5EF4-FFF2-40B4-BE49-F238E27FC236}">
                <a16:creationId xmlns:a16="http://schemas.microsoft.com/office/drawing/2014/main" id="{043E90B8-51D3-4A4A-9717-FD9B5CC1E9CA}"/>
              </a:ext>
            </a:extLst>
          </p:cNvPr>
          <p:cNvSpPr txBox="1"/>
          <p:nvPr/>
        </p:nvSpPr>
        <p:spPr>
          <a:xfrm>
            <a:off x="297773" y="2013273"/>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3600/3600 = $300</a:t>
            </a:r>
          </a:p>
        </p:txBody>
      </p:sp>
      <p:pic>
        <p:nvPicPr>
          <p:cNvPr id="57" name="Picture 56">
            <a:extLst>
              <a:ext uri="{FF2B5EF4-FFF2-40B4-BE49-F238E27FC236}">
                <a16:creationId xmlns:a16="http://schemas.microsoft.com/office/drawing/2014/main" id="{77392827-80B8-C547-9B17-4993EE2F9731}"/>
              </a:ext>
            </a:extLst>
          </p:cNvPr>
          <p:cNvPicPr>
            <a:picLocks noChangeAspect="1"/>
          </p:cNvPicPr>
          <p:nvPr/>
        </p:nvPicPr>
        <p:blipFill>
          <a:blip r:embed="rId17"/>
          <a:stretch>
            <a:fillRect/>
          </a:stretch>
        </p:blipFill>
        <p:spPr>
          <a:xfrm>
            <a:off x="0" y="-3822"/>
            <a:ext cx="12192000" cy="6858000"/>
          </a:xfrm>
          <a:prstGeom prst="rect">
            <a:avLst/>
          </a:prstGeom>
        </p:spPr>
      </p:pic>
      <p:pic>
        <p:nvPicPr>
          <p:cNvPr id="58" name="Picture 57">
            <a:extLst>
              <a:ext uri="{FF2B5EF4-FFF2-40B4-BE49-F238E27FC236}">
                <a16:creationId xmlns:a16="http://schemas.microsoft.com/office/drawing/2014/main" id="{FE0DCF20-6306-614E-9AB5-0CDD58C998B2}"/>
              </a:ext>
            </a:extLst>
          </p:cNvPr>
          <p:cNvPicPr>
            <a:picLocks noChangeAspect="1"/>
          </p:cNvPicPr>
          <p:nvPr/>
        </p:nvPicPr>
        <p:blipFill>
          <a:blip r:embed="rId18"/>
          <a:stretch>
            <a:fillRect/>
          </a:stretch>
        </p:blipFill>
        <p:spPr>
          <a:xfrm>
            <a:off x="-5" y="3822"/>
            <a:ext cx="12192000" cy="6858000"/>
          </a:xfrm>
          <a:prstGeom prst="rect">
            <a:avLst/>
          </a:prstGeom>
        </p:spPr>
      </p:pic>
      <p:sp>
        <p:nvSpPr>
          <p:cNvPr id="78" name="TextBox 77">
            <a:extLst>
              <a:ext uri="{FF2B5EF4-FFF2-40B4-BE49-F238E27FC236}">
                <a16:creationId xmlns:a16="http://schemas.microsoft.com/office/drawing/2014/main" id="{61D8A594-4AB0-B04B-86FD-7E75879765D1}"/>
              </a:ext>
            </a:extLst>
          </p:cNvPr>
          <p:cNvSpPr txBox="1"/>
          <p:nvPr/>
        </p:nvSpPr>
        <p:spPr>
          <a:xfrm>
            <a:off x="297773" y="1805336"/>
            <a:ext cx="2861823" cy="338554"/>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5000/5000 = $600</a:t>
            </a:r>
          </a:p>
        </p:txBody>
      </p:sp>
      <p:sp>
        <p:nvSpPr>
          <p:cNvPr id="83" name="TextBox 82">
            <a:extLst>
              <a:ext uri="{FF2B5EF4-FFF2-40B4-BE49-F238E27FC236}">
                <a16:creationId xmlns:a16="http://schemas.microsoft.com/office/drawing/2014/main" id="{8F145B7A-A8E4-694A-9B0B-A2451F2D74B3}"/>
              </a:ext>
            </a:extLst>
          </p:cNvPr>
          <p:cNvSpPr txBox="1"/>
          <p:nvPr/>
        </p:nvSpPr>
        <p:spPr>
          <a:xfrm>
            <a:off x="297774" y="2784079"/>
            <a:ext cx="2201242" cy="243398"/>
          </a:xfrm>
          <a:prstGeom prst="rect">
            <a:avLst/>
          </a:prstGeom>
          <a:solidFill>
            <a:srgbClr val="0997B5"/>
          </a:solidFill>
        </p:spPr>
        <p:txBody>
          <a:bodyPr wrap="square" rtlCol="0" anchor="ctr">
            <a:no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BV: $1,500</a:t>
            </a:r>
          </a:p>
        </p:txBody>
      </p:sp>
      <p:sp>
        <p:nvSpPr>
          <p:cNvPr id="32" name="Rectangle 22"/>
          <p:cNvSpPr>
            <a:spLocks noChangeArrowheads="1"/>
          </p:cNvSpPr>
          <p:nvPr/>
        </p:nvSpPr>
        <p:spPr bwMode="auto">
          <a:xfrm>
            <a:off x="2964873" y="5958303"/>
            <a:ext cx="6262253"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Total weekly potential $3,000 per BDC</a:t>
            </a:r>
          </a:p>
        </p:txBody>
      </p:sp>
      <p:sp>
        <p:nvSpPr>
          <p:cNvPr id="47" name="Rectangle 46">
            <a:extLst>
              <a:ext uri="{FF2B5EF4-FFF2-40B4-BE49-F238E27FC236}">
                <a16:creationId xmlns:a16="http://schemas.microsoft.com/office/drawing/2014/main" id="{EF8F9052-2767-924C-BE20-5F4718E4BB4E}"/>
              </a:ext>
            </a:extLst>
          </p:cNvPr>
          <p:cNvSpPr>
            <a:spLocks noChangeArrowheads="1"/>
          </p:cNvSpPr>
          <p:nvPr/>
        </p:nvSpPr>
        <p:spPr bwMode="auto">
          <a:xfrm>
            <a:off x="782703" y="828546"/>
            <a:ext cx="10227166"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The frequency of commissions earned increases until it occurs weekly.</a:t>
            </a:r>
          </a:p>
        </p:txBody>
      </p:sp>
    </p:spTree>
    <p:extLst>
      <p:ext uri="{BB962C8B-B14F-4D97-AF65-F5344CB8AC3E}">
        <p14:creationId xmlns:p14="http://schemas.microsoft.com/office/powerpoint/2010/main" val="276067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2000"/>
                                        <p:tgtEl>
                                          <p:spTgt spid="48"/>
                                        </p:tgtEl>
                                      </p:cBhvr>
                                    </p:animEffect>
                                  </p:childTnLst>
                                </p:cTn>
                              </p:par>
                            </p:childTnLst>
                          </p:cTn>
                        </p:par>
                        <p:par>
                          <p:cTn id="8" fill="hold">
                            <p:stCondLst>
                              <p:cond delay="2000"/>
                            </p:stCondLst>
                            <p:childTnLst>
                              <p:par>
                                <p:cTn id="9" presetID="10" presetClass="exit" presetSubtype="0" fill="hold" nodeType="afterEffect">
                                  <p:stCondLst>
                                    <p:cond delay="0"/>
                                  </p:stCondLst>
                                  <p:childTnLst>
                                    <p:animEffect transition="out" filter="fade">
                                      <p:cBhvr>
                                        <p:cTn id="10" dur="500"/>
                                        <p:tgtEl>
                                          <p:spTgt spid="48"/>
                                        </p:tgtEl>
                                      </p:cBhvr>
                                    </p:animEffect>
                                    <p:set>
                                      <p:cBhvr>
                                        <p:cTn id="11" dur="1" fill="hold">
                                          <p:stCondLst>
                                            <p:cond delay="499"/>
                                          </p:stCondLst>
                                        </p:cTn>
                                        <p:tgtEl>
                                          <p:spTgt spid="48"/>
                                        </p:tgtEl>
                                        <p:attrNameLst>
                                          <p:attrName>style.visibility</p:attrName>
                                        </p:attrNameLst>
                                      </p:cBhvr>
                                      <p:to>
                                        <p:strVal val="hidden"/>
                                      </p:to>
                                    </p:set>
                                  </p:childTnLst>
                                </p:cTn>
                              </p:par>
                            </p:childTnLst>
                          </p:cTn>
                        </p:par>
                        <p:par>
                          <p:cTn id="12" fill="hold">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1000"/>
                                        <p:tgtEl>
                                          <p:spTgt spid="4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down)">
                                      <p:cBhvr>
                                        <p:cTn id="18" dur="1000"/>
                                        <p:tgtEl>
                                          <p:spTgt spid="41"/>
                                        </p:tgtEl>
                                      </p:cBhvr>
                                    </p:animEffect>
                                  </p:childTnLst>
                                </p:cTn>
                              </p:par>
                              <p:par>
                                <p:cTn id="19" presetID="22" presetClass="entr" presetSubtype="4"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down)">
                                      <p:cBhvr>
                                        <p:cTn id="21" dur="1000"/>
                                        <p:tgtEl>
                                          <p:spTgt spid="51"/>
                                        </p:tgtEl>
                                      </p:cBhvr>
                                    </p:animEffect>
                                  </p:childTnLst>
                                </p:cTn>
                              </p:par>
                              <p:par>
                                <p:cTn id="22" presetID="22" presetClass="entr" presetSubtype="4" fill="hold"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wipe(down)">
                                      <p:cBhvr>
                                        <p:cTn id="24" dur="1000"/>
                                        <p:tgtEl>
                                          <p:spTgt spid="52"/>
                                        </p:tgtEl>
                                      </p:cBhvr>
                                    </p:animEffect>
                                  </p:childTnLst>
                                </p:cTn>
                              </p:par>
                              <p:par>
                                <p:cTn id="25" presetID="2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1000"/>
                                        <p:tgtEl>
                                          <p:spTgt spid="8"/>
                                        </p:tgtEl>
                                      </p:cBhvr>
                                    </p:animEffect>
                                  </p:childTnLst>
                                </p:cTn>
                              </p:par>
                              <p:par>
                                <p:cTn id="28" presetID="2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1000"/>
                                        <p:tgtEl>
                                          <p:spTgt spid="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wipe(down)">
                                      <p:cBhvr>
                                        <p:cTn id="33" dur="1000"/>
                                        <p:tgtEl>
                                          <p:spTgt spid="7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1000"/>
                                        <p:tgtEl>
                                          <p:spTgt spid="35"/>
                                        </p:tgtEl>
                                      </p:cBhvr>
                                    </p:animEffect>
                                  </p:childTnLst>
                                </p:cTn>
                              </p:par>
                            </p:childTnLst>
                          </p:cTn>
                        </p:par>
                        <p:par>
                          <p:cTn id="37" fill="hold">
                            <p:stCondLst>
                              <p:cond delay="3500"/>
                            </p:stCondLst>
                            <p:childTnLst>
                              <p:par>
                                <p:cTn id="38" presetID="22" presetClass="entr" presetSubtype="4" fill="hold" grpId="0" nodeType="after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down)">
                                      <p:cBhvr>
                                        <p:cTn id="40" dur="1000"/>
                                        <p:tgtEl>
                                          <p:spTgt spid="4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down)">
                                      <p:cBhvr>
                                        <p:cTn id="43" dur="1000"/>
                                        <p:tgtEl>
                                          <p:spTgt spid="43"/>
                                        </p:tgtEl>
                                      </p:cBhvr>
                                    </p:animEffect>
                                  </p:childTnLst>
                                </p:cTn>
                              </p:par>
                              <p:par>
                                <p:cTn id="44" presetID="22" presetClass="entr" presetSubtype="4"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1000"/>
                                        <p:tgtEl>
                                          <p:spTgt spid="13"/>
                                        </p:tgtEl>
                                      </p:cBhvr>
                                    </p:animEffect>
                                  </p:childTnLst>
                                </p:cTn>
                              </p:par>
                              <p:par>
                                <p:cTn id="47" presetID="2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1000"/>
                                        <p:tgtEl>
                                          <p:spTgt spid="11"/>
                                        </p:tgtEl>
                                      </p:cBhvr>
                                    </p:animEffect>
                                  </p:childTnLst>
                                </p:cTn>
                              </p:par>
                              <p:par>
                                <p:cTn id="50" presetID="22" presetClass="entr" presetSubtype="4" fill="hold"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wipe(down)">
                                      <p:cBhvr>
                                        <p:cTn id="52" dur="1000"/>
                                        <p:tgtEl>
                                          <p:spTgt spid="53"/>
                                        </p:tgtEl>
                                      </p:cBhvr>
                                    </p:animEffect>
                                  </p:childTnLst>
                                </p:cTn>
                              </p:par>
                              <p:par>
                                <p:cTn id="53" presetID="22" presetClass="entr" presetSubtype="4"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down)">
                                      <p:cBhvr>
                                        <p:cTn id="55" dur="1000"/>
                                        <p:tgtEl>
                                          <p:spTgt spid="5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down)">
                                      <p:cBhvr>
                                        <p:cTn id="58" dur="1000"/>
                                        <p:tgtEl>
                                          <p:spTgt spid="37"/>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wipe(down)">
                                      <p:cBhvr>
                                        <p:cTn id="61" dur="1000"/>
                                        <p:tgtEl>
                                          <p:spTgt spid="76"/>
                                        </p:tgtEl>
                                      </p:cBhvr>
                                    </p:animEffect>
                                  </p:childTnLst>
                                </p:cTn>
                              </p:par>
                            </p:childTnLst>
                          </p:cTn>
                        </p:par>
                        <p:par>
                          <p:cTn id="62" fill="hold">
                            <p:stCondLst>
                              <p:cond delay="4500"/>
                            </p:stCondLst>
                            <p:childTnLst>
                              <p:par>
                                <p:cTn id="63" presetID="22" presetClass="entr" presetSubtype="4" fill="hold" grpId="0" nodeType="after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wipe(down)">
                                      <p:cBhvr>
                                        <p:cTn id="65" dur="1000"/>
                                        <p:tgtEl>
                                          <p:spTgt spid="71"/>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70"/>
                                        </p:tgtEl>
                                        <p:attrNameLst>
                                          <p:attrName>style.visibility</p:attrName>
                                        </p:attrNameLst>
                                      </p:cBhvr>
                                      <p:to>
                                        <p:strVal val="visible"/>
                                      </p:to>
                                    </p:set>
                                    <p:animEffect transition="in" filter="wipe(down)">
                                      <p:cBhvr>
                                        <p:cTn id="68" dur="1000"/>
                                        <p:tgtEl>
                                          <p:spTgt spid="70"/>
                                        </p:tgtEl>
                                      </p:cBhvr>
                                    </p:animEffect>
                                  </p:childTnLst>
                                </p:cTn>
                              </p:par>
                              <p:par>
                                <p:cTn id="69" presetID="22" presetClass="entr" presetSubtype="4" fill="hold"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down)">
                                      <p:cBhvr>
                                        <p:cTn id="71" dur="1000"/>
                                        <p:tgtEl>
                                          <p:spTgt spid="16"/>
                                        </p:tgtEl>
                                      </p:cBhvr>
                                    </p:animEffect>
                                  </p:childTnLst>
                                </p:cTn>
                              </p:par>
                              <p:par>
                                <p:cTn id="72" presetID="22" presetClass="entr" presetSubtype="4"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down)">
                                      <p:cBhvr>
                                        <p:cTn id="74" dur="1000"/>
                                        <p:tgtEl>
                                          <p:spTgt spid="22"/>
                                        </p:tgtEl>
                                      </p:cBhvr>
                                    </p:animEffect>
                                  </p:childTnLst>
                                </p:cTn>
                              </p:par>
                              <p:par>
                                <p:cTn id="75" presetID="22" presetClass="entr" presetSubtype="4" fill="hold" nodeType="with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wipe(down)">
                                      <p:cBhvr>
                                        <p:cTn id="77" dur="1000"/>
                                        <p:tgtEl>
                                          <p:spTgt spid="55"/>
                                        </p:tgtEl>
                                      </p:cBhvr>
                                    </p:animEffect>
                                  </p:childTnLst>
                                </p:cTn>
                              </p:par>
                              <p:par>
                                <p:cTn id="78" presetID="22" presetClass="entr" presetSubtype="4" fill="hold" nodeType="withEffect">
                                  <p:stCondLst>
                                    <p:cond delay="0"/>
                                  </p:stCondLst>
                                  <p:childTnLst>
                                    <p:set>
                                      <p:cBhvr>
                                        <p:cTn id="79" dur="1" fill="hold">
                                          <p:stCondLst>
                                            <p:cond delay="0"/>
                                          </p:stCondLst>
                                        </p:cTn>
                                        <p:tgtEl>
                                          <p:spTgt spid="56"/>
                                        </p:tgtEl>
                                        <p:attrNameLst>
                                          <p:attrName>style.visibility</p:attrName>
                                        </p:attrNameLst>
                                      </p:cBhvr>
                                      <p:to>
                                        <p:strVal val="visible"/>
                                      </p:to>
                                    </p:set>
                                    <p:animEffect transition="in" filter="wipe(down)">
                                      <p:cBhvr>
                                        <p:cTn id="80" dur="1000"/>
                                        <p:tgtEl>
                                          <p:spTgt spid="56"/>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wipe(down)">
                                      <p:cBhvr>
                                        <p:cTn id="83" dur="1000"/>
                                        <p:tgtEl>
                                          <p:spTgt spid="38"/>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77"/>
                                        </p:tgtEl>
                                        <p:attrNameLst>
                                          <p:attrName>style.visibility</p:attrName>
                                        </p:attrNameLst>
                                      </p:cBhvr>
                                      <p:to>
                                        <p:strVal val="visible"/>
                                      </p:to>
                                    </p:set>
                                    <p:animEffect transition="in" filter="wipe(down)">
                                      <p:cBhvr>
                                        <p:cTn id="86" dur="1000"/>
                                        <p:tgtEl>
                                          <p:spTgt spid="77"/>
                                        </p:tgtEl>
                                      </p:cBhvr>
                                    </p:animEffect>
                                  </p:childTnLst>
                                </p:cTn>
                              </p:par>
                            </p:childTnLst>
                          </p:cTn>
                        </p:par>
                        <p:par>
                          <p:cTn id="87" fill="hold">
                            <p:stCondLst>
                              <p:cond delay="5500"/>
                            </p:stCondLst>
                            <p:childTnLst>
                              <p:par>
                                <p:cTn id="88" presetID="22" presetClass="entr" presetSubtype="4" fill="hold" grpId="0" nodeType="afterEffect">
                                  <p:stCondLst>
                                    <p:cond delay="0"/>
                                  </p:stCondLst>
                                  <p:childTnLst>
                                    <p:set>
                                      <p:cBhvr>
                                        <p:cTn id="89" dur="1" fill="hold">
                                          <p:stCondLst>
                                            <p:cond delay="0"/>
                                          </p:stCondLst>
                                        </p:cTn>
                                        <p:tgtEl>
                                          <p:spTgt spid="74"/>
                                        </p:tgtEl>
                                        <p:attrNameLst>
                                          <p:attrName>style.visibility</p:attrName>
                                        </p:attrNameLst>
                                      </p:cBhvr>
                                      <p:to>
                                        <p:strVal val="visible"/>
                                      </p:to>
                                    </p:set>
                                    <p:animEffect transition="in" filter="wipe(down)">
                                      <p:cBhvr>
                                        <p:cTn id="90" dur="1000"/>
                                        <p:tgtEl>
                                          <p:spTgt spid="74"/>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73"/>
                                        </p:tgtEl>
                                        <p:attrNameLst>
                                          <p:attrName>style.visibility</p:attrName>
                                        </p:attrNameLst>
                                      </p:cBhvr>
                                      <p:to>
                                        <p:strVal val="visible"/>
                                      </p:to>
                                    </p:set>
                                    <p:animEffect transition="in" filter="wipe(down)">
                                      <p:cBhvr>
                                        <p:cTn id="93" dur="1000"/>
                                        <p:tgtEl>
                                          <p:spTgt spid="73"/>
                                        </p:tgtEl>
                                      </p:cBhvr>
                                    </p:animEffect>
                                  </p:childTnLst>
                                </p:cTn>
                              </p:par>
                              <p:par>
                                <p:cTn id="94" presetID="22" presetClass="entr" presetSubtype="4" fill="hold" nodeType="with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wipe(down)">
                                      <p:cBhvr>
                                        <p:cTn id="96" dur="1000"/>
                                        <p:tgtEl>
                                          <p:spTgt spid="24"/>
                                        </p:tgtEl>
                                      </p:cBhvr>
                                    </p:animEffect>
                                  </p:childTnLst>
                                </p:cTn>
                              </p:par>
                              <p:par>
                                <p:cTn id="97" presetID="22" presetClass="entr" presetSubtype="4" fill="hold" nodeType="with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wipe(down)">
                                      <p:cBhvr>
                                        <p:cTn id="99" dur="1000"/>
                                        <p:tgtEl>
                                          <p:spTgt spid="26"/>
                                        </p:tgtEl>
                                      </p:cBhvr>
                                    </p:animEffect>
                                  </p:childTnLst>
                                </p:cTn>
                              </p:par>
                              <p:par>
                                <p:cTn id="100" presetID="22" presetClass="entr" presetSubtype="4" fill="hold" nodeType="with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wipe(down)">
                                      <p:cBhvr>
                                        <p:cTn id="102" dur="1000"/>
                                        <p:tgtEl>
                                          <p:spTgt spid="57"/>
                                        </p:tgtEl>
                                      </p:cBhvr>
                                    </p:animEffect>
                                  </p:childTnLst>
                                </p:cTn>
                              </p:par>
                              <p:par>
                                <p:cTn id="103" presetID="22" presetClass="entr" presetSubtype="4" fill="hold" nodeType="withEffect">
                                  <p:stCondLst>
                                    <p:cond delay="0"/>
                                  </p:stCondLst>
                                  <p:childTnLst>
                                    <p:set>
                                      <p:cBhvr>
                                        <p:cTn id="104" dur="1" fill="hold">
                                          <p:stCondLst>
                                            <p:cond delay="0"/>
                                          </p:stCondLst>
                                        </p:cTn>
                                        <p:tgtEl>
                                          <p:spTgt spid="58"/>
                                        </p:tgtEl>
                                        <p:attrNameLst>
                                          <p:attrName>style.visibility</p:attrName>
                                        </p:attrNameLst>
                                      </p:cBhvr>
                                      <p:to>
                                        <p:strVal val="visible"/>
                                      </p:to>
                                    </p:set>
                                    <p:animEffect transition="in" filter="wipe(down)">
                                      <p:cBhvr>
                                        <p:cTn id="105" dur="1000"/>
                                        <p:tgtEl>
                                          <p:spTgt spid="58"/>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39"/>
                                        </p:tgtEl>
                                        <p:attrNameLst>
                                          <p:attrName>style.visibility</p:attrName>
                                        </p:attrNameLst>
                                      </p:cBhvr>
                                      <p:to>
                                        <p:strVal val="visible"/>
                                      </p:to>
                                    </p:set>
                                    <p:animEffect transition="in" filter="wipe(down)">
                                      <p:cBhvr>
                                        <p:cTn id="108" dur="1000"/>
                                        <p:tgtEl>
                                          <p:spTgt spid="39"/>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78"/>
                                        </p:tgtEl>
                                        <p:attrNameLst>
                                          <p:attrName>style.visibility</p:attrName>
                                        </p:attrNameLst>
                                      </p:cBhvr>
                                      <p:to>
                                        <p:strVal val="visible"/>
                                      </p:to>
                                    </p:set>
                                    <p:animEffect transition="in" filter="wipe(down)">
                                      <p:cBhvr>
                                        <p:cTn id="111" dur="1000"/>
                                        <p:tgtEl>
                                          <p:spTgt spid="78"/>
                                        </p:tgtEl>
                                      </p:cBhvr>
                                    </p:animEffect>
                                  </p:childTnLst>
                                </p:cTn>
                              </p:par>
                            </p:childTnLst>
                          </p:cTn>
                        </p:par>
                        <p:par>
                          <p:cTn id="112" fill="hold">
                            <p:stCondLst>
                              <p:cond delay="6500"/>
                            </p:stCondLst>
                            <p:childTnLst>
                              <p:par>
                                <p:cTn id="113" presetID="22" presetClass="entr" presetSubtype="4" fill="hold" grpId="0" nodeType="afterEffect">
                                  <p:stCondLst>
                                    <p:cond delay="0"/>
                                  </p:stCondLst>
                                  <p:childTnLst>
                                    <p:set>
                                      <p:cBhvr>
                                        <p:cTn id="114" dur="1" fill="hold">
                                          <p:stCondLst>
                                            <p:cond delay="0"/>
                                          </p:stCondLst>
                                        </p:cTn>
                                        <p:tgtEl>
                                          <p:spTgt spid="40"/>
                                        </p:tgtEl>
                                        <p:attrNameLst>
                                          <p:attrName>style.visibility</p:attrName>
                                        </p:attrNameLst>
                                      </p:cBhvr>
                                      <p:to>
                                        <p:strVal val="visible"/>
                                      </p:to>
                                    </p:set>
                                    <p:animEffect transition="in" filter="wipe(down)">
                                      <p:cBhvr>
                                        <p:cTn id="115" dur="1000"/>
                                        <p:tgtEl>
                                          <p:spTgt spid="40"/>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83"/>
                                        </p:tgtEl>
                                        <p:attrNameLst>
                                          <p:attrName>style.visibility</p:attrName>
                                        </p:attrNameLst>
                                      </p:cBhvr>
                                      <p:to>
                                        <p:strVal val="visible"/>
                                      </p:to>
                                    </p:set>
                                    <p:animEffect transition="in" filter="wipe(down)">
                                      <p:cBhvr>
                                        <p:cTn id="118" dur="1000"/>
                                        <p:tgtEl>
                                          <p:spTgt spid="83"/>
                                        </p:tgtEl>
                                      </p:cBhvr>
                                    </p:animEffect>
                                  </p:childTnLst>
                                </p:cTn>
                              </p:par>
                            </p:childTnLst>
                          </p:cTn>
                        </p:par>
                        <p:par>
                          <p:cTn id="119" fill="hold">
                            <p:stCondLst>
                              <p:cond delay="7500"/>
                            </p:stCondLst>
                            <p:childTnLst>
                              <p:par>
                                <p:cTn id="120" presetID="10" presetClass="entr" presetSubtype="0" fill="hold" grpId="0" nodeType="after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fade">
                                      <p:cBhvr>
                                        <p:cTn id="1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70" grpId="0"/>
      <p:bldP spid="71" grpId="0"/>
      <p:bldP spid="73" grpId="0"/>
      <p:bldP spid="74" grpId="0"/>
      <p:bldP spid="41" grpId="0"/>
      <p:bldP spid="35" grpId="0"/>
      <p:bldP spid="37" grpId="0"/>
      <p:bldP spid="38" grpId="0"/>
      <p:bldP spid="39" grpId="0"/>
      <p:bldP spid="40" grpId="0" animBg="1"/>
      <p:bldP spid="75" grpId="0"/>
      <p:bldP spid="76" grpId="0"/>
      <p:bldP spid="77" grpId="0"/>
      <p:bldP spid="78" grpId="0"/>
      <p:bldP spid="83" grpId="0" animBg="1"/>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D091E23-320A-114B-9436-561684CFD781}"/>
              </a:ext>
            </a:extLst>
          </p:cNvPr>
          <p:cNvSpPr/>
          <p:nvPr/>
        </p:nvSpPr>
        <p:spPr>
          <a:xfrm>
            <a:off x="4683826" y="1686570"/>
            <a:ext cx="2826328" cy="13656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8ACDB51D-0E1E-3E4C-9BDA-34487D838294}"/>
              </a:ext>
            </a:extLst>
          </p:cNvPr>
          <p:cNvSpPr/>
          <p:nvPr/>
        </p:nvSpPr>
        <p:spPr>
          <a:xfrm>
            <a:off x="1993695" y="3052233"/>
            <a:ext cx="2685749" cy="12944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3DAE2545-769A-2645-96C1-59496AF9B647}"/>
              </a:ext>
            </a:extLst>
          </p:cNvPr>
          <p:cNvSpPr/>
          <p:nvPr/>
        </p:nvSpPr>
        <p:spPr>
          <a:xfrm>
            <a:off x="9394241" y="4346635"/>
            <a:ext cx="1472540" cy="7293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35D11A27-9732-4849-9302-C8DE82028CE1}"/>
              </a:ext>
            </a:extLst>
          </p:cNvPr>
          <p:cNvPicPr>
            <a:picLocks noChangeAspect="1"/>
          </p:cNvPicPr>
          <p:nvPr/>
        </p:nvPicPr>
        <p:blipFill>
          <a:blip r:embed="rId2"/>
          <a:stretch>
            <a:fillRect/>
          </a:stretch>
        </p:blipFill>
        <p:spPr>
          <a:xfrm>
            <a:off x="0" y="0"/>
            <a:ext cx="12192000" cy="6858000"/>
          </a:xfrm>
          <a:prstGeom prst="rect">
            <a:avLst/>
          </a:prstGeom>
        </p:spPr>
      </p:pic>
      <p:sp>
        <p:nvSpPr>
          <p:cNvPr id="25" name="TextBox 24">
            <a:extLst>
              <a:ext uri="{FF2B5EF4-FFF2-40B4-BE49-F238E27FC236}">
                <a16:creationId xmlns:a16="http://schemas.microsoft.com/office/drawing/2014/main" id="{AA001AF5-75E7-6A40-8B1C-0842D4ECFC66}"/>
              </a:ext>
            </a:extLst>
          </p:cNvPr>
          <p:cNvSpPr txBox="1"/>
          <p:nvPr/>
        </p:nvSpPr>
        <p:spPr>
          <a:xfrm>
            <a:off x="8435066" y="4547789"/>
            <a:ext cx="1009251" cy="384721"/>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 BV</a:t>
            </a:r>
          </a:p>
        </p:txBody>
      </p:sp>
      <p:sp>
        <p:nvSpPr>
          <p:cNvPr id="27" name="TextBox 26">
            <a:extLst>
              <a:ext uri="{FF2B5EF4-FFF2-40B4-BE49-F238E27FC236}">
                <a16:creationId xmlns:a16="http://schemas.microsoft.com/office/drawing/2014/main" id="{F576DE38-4DE1-0743-A72B-24F12918CE63}"/>
              </a:ext>
            </a:extLst>
          </p:cNvPr>
          <p:cNvSpPr txBox="1"/>
          <p:nvPr/>
        </p:nvSpPr>
        <p:spPr>
          <a:xfrm>
            <a:off x="10886152" y="4547789"/>
            <a:ext cx="1009251" cy="384721"/>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 BV</a:t>
            </a:r>
          </a:p>
        </p:txBody>
      </p:sp>
      <p:sp>
        <p:nvSpPr>
          <p:cNvPr id="29" name="TextBox 28">
            <a:extLst>
              <a:ext uri="{FF2B5EF4-FFF2-40B4-BE49-F238E27FC236}">
                <a16:creationId xmlns:a16="http://schemas.microsoft.com/office/drawing/2014/main" id="{6E1D3952-FACA-8749-B863-9A09A37DBF2C}"/>
              </a:ext>
            </a:extLst>
          </p:cNvPr>
          <p:cNvSpPr txBox="1"/>
          <p:nvPr/>
        </p:nvSpPr>
        <p:spPr>
          <a:xfrm>
            <a:off x="1012290" y="3608634"/>
            <a:ext cx="1009251" cy="384721"/>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 BV</a:t>
            </a:r>
          </a:p>
        </p:txBody>
      </p:sp>
      <p:sp>
        <p:nvSpPr>
          <p:cNvPr id="30" name="TextBox 29">
            <a:extLst>
              <a:ext uri="{FF2B5EF4-FFF2-40B4-BE49-F238E27FC236}">
                <a16:creationId xmlns:a16="http://schemas.microsoft.com/office/drawing/2014/main" id="{42712A28-F1C0-C241-82B6-CED8FA0E7786}"/>
              </a:ext>
            </a:extLst>
          </p:cNvPr>
          <p:cNvSpPr txBox="1"/>
          <p:nvPr/>
        </p:nvSpPr>
        <p:spPr>
          <a:xfrm>
            <a:off x="4606991" y="3608634"/>
            <a:ext cx="1009251" cy="384721"/>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 BV</a:t>
            </a:r>
          </a:p>
        </p:txBody>
      </p:sp>
      <p:sp>
        <p:nvSpPr>
          <p:cNvPr id="33" name="TextBox 32">
            <a:extLst>
              <a:ext uri="{FF2B5EF4-FFF2-40B4-BE49-F238E27FC236}">
                <a16:creationId xmlns:a16="http://schemas.microsoft.com/office/drawing/2014/main" id="{B0737E53-91D7-684C-94A6-7904A727925A}"/>
              </a:ext>
            </a:extLst>
          </p:cNvPr>
          <p:cNvSpPr txBox="1"/>
          <p:nvPr/>
        </p:nvSpPr>
        <p:spPr>
          <a:xfrm>
            <a:off x="3670077" y="2239660"/>
            <a:ext cx="1009251" cy="384721"/>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 BV</a:t>
            </a:r>
          </a:p>
        </p:txBody>
      </p:sp>
      <p:sp>
        <p:nvSpPr>
          <p:cNvPr id="34" name="TextBox 33">
            <a:extLst>
              <a:ext uri="{FF2B5EF4-FFF2-40B4-BE49-F238E27FC236}">
                <a16:creationId xmlns:a16="http://schemas.microsoft.com/office/drawing/2014/main" id="{D97987AA-547F-8543-9E1C-15AABEC62AEE}"/>
              </a:ext>
            </a:extLst>
          </p:cNvPr>
          <p:cNvSpPr txBox="1"/>
          <p:nvPr/>
        </p:nvSpPr>
        <p:spPr>
          <a:xfrm>
            <a:off x="7572548" y="2239660"/>
            <a:ext cx="1009251" cy="384721"/>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 BV</a:t>
            </a:r>
          </a:p>
        </p:txBody>
      </p:sp>
      <p:cxnSp>
        <p:nvCxnSpPr>
          <p:cNvPr id="41" name="Straight Arrow Connector 40">
            <a:extLst>
              <a:ext uri="{FF2B5EF4-FFF2-40B4-BE49-F238E27FC236}">
                <a16:creationId xmlns:a16="http://schemas.microsoft.com/office/drawing/2014/main" id="{F850B68D-6BCC-CE4E-B3B3-28330E13DFB8}"/>
              </a:ext>
            </a:extLst>
          </p:cNvPr>
          <p:cNvCxnSpPr>
            <a:cxnSpLocks/>
          </p:cNvCxnSpPr>
          <p:nvPr/>
        </p:nvCxnSpPr>
        <p:spPr>
          <a:xfrm>
            <a:off x="6107875" y="2893102"/>
            <a:ext cx="0" cy="2978309"/>
          </a:xfrm>
          <a:prstGeom prst="straightConnector1">
            <a:avLst/>
          </a:prstGeom>
          <a:ln w="50800">
            <a:solidFill>
              <a:srgbClr val="0997B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77AF91B-AA9F-9546-95E9-F3F39BB373EE}"/>
              </a:ext>
            </a:extLst>
          </p:cNvPr>
          <p:cNvSpPr/>
          <p:nvPr/>
        </p:nvSpPr>
        <p:spPr>
          <a:xfrm>
            <a:off x="782703" y="338741"/>
            <a:ext cx="98660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3175">
                  <a:noFill/>
                </a:ln>
                <a:solidFill>
                  <a:srgbClr val="0997B5"/>
                </a:solidFill>
                <a:effectLst/>
                <a:uLnTx/>
                <a:uFillTx/>
                <a:latin typeface="Calibri" panose="020F0502020204030204" pitchFamily="34" charset="0"/>
                <a:ea typeface="Helvetica Regular" charset="0"/>
                <a:cs typeface="Helvetica Regular" charset="0"/>
              </a:rPr>
              <a:t>How management bonuses are earned</a:t>
            </a:r>
          </a:p>
        </p:txBody>
      </p:sp>
      <p:cxnSp>
        <p:nvCxnSpPr>
          <p:cNvPr id="21" name="Straight Connector 20">
            <a:extLst>
              <a:ext uri="{FF2B5EF4-FFF2-40B4-BE49-F238E27FC236}">
                <a16:creationId xmlns:a16="http://schemas.microsoft.com/office/drawing/2014/main" id="{89C9F53F-17F5-A040-BEE7-FF63290A5410}"/>
              </a:ext>
            </a:extLst>
          </p:cNvPr>
          <p:cNvCxnSpPr>
            <a:cxnSpLocks/>
          </p:cNvCxnSpPr>
          <p:nvPr/>
        </p:nvCxnSpPr>
        <p:spPr>
          <a:xfrm>
            <a:off x="634473" y="38239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A31760B8-1154-AE4B-8CAC-2B1668EF41BB}"/>
              </a:ext>
            </a:extLst>
          </p:cNvPr>
          <p:cNvSpPr>
            <a:spLocks noChangeArrowheads="1"/>
          </p:cNvSpPr>
          <p:nvPr/>
        </p:nvSpPr>
        <p:spPr bwMode="auto">
          <a:xfrm>
            <a:off x="782703" y="828546"/>
            <a:ext cx="10227166" cy="707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Each time you and </a:t>
            </a:r>
            <a:r>
              <a:rPr kumimoji="0" lang="en-US" sz="2000" b="1" u="none" strike="noStrike" kern="1200" cap="none" spc="0" normalizeH="0" baseline="0" noProof="0" dirty="0">
                <a:ln>
                  <a:noFill/>
                </a:ln>
                <a:solidFill>
                  <a:srgbClr val="E7E6E6">
                    <a:lumMod val="50000"/>
                  </a:srgbClr>
                </a:solidFill>
                <a:effectLst/>
                <a:uLnTx/>
                <a:uFillTx/>
                <a:latin typeface="Calibri" panose="020F0502020204030204" pitchFamily="34" charset="0"/>
                <a:cs typeface="Calibri" panose="020F0502020204030204" pitchFamily="34" charset="0"/>
              </a:rPr>
              <a:t>any</a:t>
            </a: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 BDC in your left and right sales organization completes the BV commission cycle in the same week, you receive a management bonus of $600.</a:t>
            </a:r>
          </a:p>
        </p:txBody>
      </p:sp>
      <p:sp>
        <p:nvSpPr>
          <p:cNvPr id="40" name="Rectangle 22">
            <a:extLst>
              <a:ext uri="{FF2B5EF4-FFF2-40B4-BE49-F238E27FC236}">
                <a16:creationId xmlns:a16="http://schemas.microsoft.com/office/drawing/2014/main" id="{4C43E04C-00CB-DB44-BFF7-E02A2F5FADC0}"/>
              </a:ext>
            </a:extLst>
          </p:cNvPr>
          <p:cNvSpPr>
            <a:spLocks noChangeArrowheads="1"/>
          </p:cNvSpPr>
          <p:nvPr/>
        </p:nvSpPr>
        <p:spPr bwMode="auto">
          <a:xfrm>
            <a:off x="1" y="5958303"/>
            <a:ext cx="12192000"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$3,000 + $600 Management Bonus = Total weekly potential $3,600 per BDC</a:t>
            </a:r>
          </a:p>
        </p:txBody>
      </p:sp>
    </p:spTree>
    <p:extLst>
      <p:ext uri="{BB962C8B-B14F-4D97-AF65-F5344CB8AC3E}">
        <p14:creationId xmlns:p14="http://schemas.microsoft.com/office/powerpoint/2010/main" val="23491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8" grpId="0" animBg="1"/>
      <p:bldP spid="26" grpId="0" animBg="1"/>
      <p:bldP spid="25" grpId="0"/>
      <p:bldP spid="27" grpId="0"/>
      <p:bldP spid="29" grpId="0"/>
      <p:bldP spid="30" grpId="0"/>
      <p:bldP spid="33" grpId="0"/>
      <p:bldP spid="34" grpId="0"/>
      <p:bldP spid="4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3FC38D0-0823-6B4B-A9D4-85F1DE041F6C}"/>
              </a:ext>
            </a:extLst>
          </p:cNvPr>
          <p:cNvSpPr/>
          <p:nvPr/>
        </p:nvSpPr>
        <p:spPr>
          <a:xfrm>
            <a:off x="1968643" y="3052233"/>
            <a:ext cx="2685749" cy="12944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6BCB31FD-955C-F74C-8C28-FC8D957B6326}"/>
              </a:ext>
            </a:extLst>
          </p:cNvPr>
          <p:cNvSpPr/>
          <p:nvPr/>
        </p:nvSpPr>
        <p:spPr>
          <a:xfrm>
            <a:off x="7485102" y="3052233"/>
            <a:ext cx="2688149" cy="12944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7704CC7B-CCA0-B345-9A57-4C9DF6A624C4}"/>
              </a:ext>
            </a:extLst>
          </p:cNvPr>
          <p:cNvSpPr/>
          <p:nvPr/>
        </p:nvSpPr>
        <p:spPr>
          <a:xfrm>
            <a:off x="4658774" y="1686570"/>
            <a:ext cx="2826328" cy="13656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DCF29CE2-0B20-E547-B17E-37DA9B2D5AF4}"/>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FBA523E-8766-314D-B7F2-BB118D825F2C}"/>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831CA3E-200E-4743-B6A7-A3B286E55B18}"/>
              </a:ext>
            </a:extLst>
          </p:cNvPr>
          <p:cNvPicPr>
            <a:picLocks noChangeAspect="1"/>
          </p:cNvPicPr>
          <p:nvPr/>
        </p:nvPicPr>
        <p:blipFill>
          <a:blip r:embed="rId4"/>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BD370D12-97DF-A041-B140-AA7AA7B72D44}"/>
              </a:ext>
            </a:extLst>
          </p:cNvPr>
          <p:cNvPicPr>
            <a:picLocks noChangeAspect="1"/>
          </p:cNvPicPr>
          <p:nvPr/>
        </p:nvPicPr>
        <p:blipFill>
          <a:blip r:embed="rId5"/>
          <a:stretch>
            <a:fill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id="{551825DE-DAF1-1A48-87C2-377C97B23999}"/>
              </a:ext>
            </a:extLst>
          </p:cNvPr>
          <p:cNvPicPr>
            <a:picLocks noChangeAspect="1"/>
          </p:cNvPicPr>
          <p:nvPr/>
        </p:nvPicPr>
        <p:blipFill>
          <a:blip r:embed="rId6"/>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5C4AF2D4-8EC8-BC4A-B514-F8FA83AAA6CE}"/>
              </a:ext>
            </a:extLst>
          </p:cNvPr>
          <p:cNvPicPr>
            <a:picLocks noChangeAspect="1"/>
          </p:cNvPicPr>
          <p:nvPr/>
        </p:nvPicPr>
        <p:blipFill>
          <a:blip r:embed="rId7"/>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806FB81C-C684-DA44-87EA-9B6B5C78A77C}"/>
              </a:ext>
            </a:extLst>
          </p:cNvPr>
          <p:cNvPicPr>
            <a:picLocks noChangeAspect="1"/>
          </p:cNvPicPr>
          <p:nvPr/>
        </p:nvPicPr>
        <p:blipFill>
          <a:blip r:embed="rId8"/>
          <a:stretch>
            <a:fillRect/>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D3E97385-2585-0A49-95B6-C279751566D5}"/>
              </a:ext>
            </a:extLst>
          </p:cNvPr>
          <p:cNvPicPr>
            <a:picLocks noChangeAspect="1"/>
          </p:cNvPicPr>
          <p:nvPr/>
        </p:nvPicPr>
        <p:blipFill>
          <a:blip r:embed="rId9"/>
          <a:stretch>
            <a:fillRect/>
          </a:stretch>
        </p:blipFill>
        <p:spPr>
          <a:xfrm>
            <a:off x="0" y="0"/>
            <a:ext cx="12192000" cy="6858000"/>
          </a:xfrm>
          <a:prstGeom prst="rect">
            <a:avLst/>
          </a:prstGeom>
        </p:spPr>
      </p:pic>
      <p:pic>
        <p:nvPicPr>
          <p:cNvPr id="32" name="Picture 31">
            <a:extLst>
              <a:ext uri="{FF2B5EF4-FFF2-40B4-BE49-F238E27FC236}">
                <a16:creationId xmlns:a16="http://schemas.microsoft.com/office/drawing/2014/main" id="{664F239B-C134-F24F-BCD1-7868E79D963F}"/>
              </a:ext>
            </a:extLst>
          </p:cNvPr>
          <p:cNvPicPr>
            <a:picLocks noChangeAspect="1"/>
          </p:cNvPicPr>
          <p:nvPr/>
        </p:nvPicPr>
        <p:blipFill>
          <a:blip r:embed="rId10"/>
          <a:stretch>
            <a:fillRect/>
          </a:stretch>
        </p:blipFill>
        <p:spPr>
          <a:xfrm>
            <a:off x="0" y="0"/>
            <a:ext cx="12192000" cy="6858000"/>
          </a:xfrm>
          <a:prstGeom prst="rect">
            <a:avLst/>
          </a:prstGeom>
        </p:spPr>
      </p:pic>
      <p:cxnSp>
        <p:nvCxnSpPr>
          <p:cNvPr id="36" name="Straight Arrow Connector 35">
            <a:extLst>
              <a:ext uri="{FF2B5EF4-FFF2-40B4-BE49-F238E27FC236}">
                <a16:creationId xmlns:a16="http://schemas.microsoft.com/office/drawing/2014/main" id="{328E2122-97A4-8140-A4F2-DB9F7BCD91AD}"/>
              </a:ext>
            </a:extLst>
          </p:cNvPr>
          <p:cNvCxnSpPr>
            <a:cxnSpLocks/>
          </p:cNvCxnSpPr>
          <p:nvPr/>
        </p:nvCxnSpPr>
        <p:spPr>
          <a:xfrm>
            <a:off x="6107875" y="2893102"/>
            <a:ext cx="0" cy="3211365"/>
          </a:xfrm>
          <a:prstGeom prst="straightConnector1">
            <a:avLst/>
          </a:prstGeom>
          <a:ln w="50800">
            <a:solidFill>
              <a:srgbClr val="0997B5"/>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8730CAE-DE36-FF43-9321-B33580372459}"/>
              </a:ext>
            </a:extLst>
          </p:cNvPr>
          <p:cNvCxnSpPr>
            <a:cxnSpLocks/>
          </p:cNvCxnSpPr>
          <p:nvPr/>
        </p:nvCxnSpPr>
        <p:spPr>
          <a:xfrm>
            <a:off x="8800971" y="4315782"/>
            <a:ext cx="0" cy="1788685"/>
          </a:xfrm>
          <a:prstGeom prst="straightConnector1">
            <a:avLst/>
          </a:prstGeom>
          <a:ln w="50800">
            <a:solidFill>
              <a:srgbClr val="0997B5"/>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25E913A-B588-C846-9D11-EB44EF432B1B}"/>
              </a:ext>
            </a:extLst>
          </p:cNvPr>
          <p:cNvCxnSpPr>
            <a:cxnSpLocks/>
          </p:cNvCxnSpPr>
          <p:nvPr/>
        </p:nvCxnSpPr>
        <p:spPr>
          <a:xfrm>
            <a:off x="3339623" y="4315782"/>
            <a:ext cx="0" cy="1788685"/>
          </a:xfrm>
          <a:prstGeom prst="straightConnector1">
            <a:avLst/>
          </a:prstGeom>
          <a:ln w="50800">
            <a:solidFill>
              <a:srgbClr val="0997B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A987CB79-692A-304D-9366-18AA4FFDE74B}"/>
              </a:ext>
            </a:extLst>
          </p:cNvPr>
          <p:cNvSpPr/>
          <p:nvPr/>
        </p:nvSpPr>
        <p:spPr>
          <a:xfrm>
            <a:off x="782703" y="338741"/>
            <a:ext cx="98660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3175">
                  <a:noFill/>
                </a:ln>
                <a:solidFill>
                  <a:srgbClr val="0997B5"/>
                </a:solidFill>
                <a:effectLst/>
                <a:uLnTx/>
                <a:uFillTx/>
                <a:latin typeface="Calibri" panose="020F0502020204030204" pitchFamily="34" charset="0"/>
                <a:ea typeface="Helvetica Regular" charset="0"/>
                <a:cs typeface="Helvetica Regular" charset="0"/>
              </a:rPr>
              <a:t>Earn more income</a:t>
            </a:r>
          </a:p>
        </p:txBody>
      </p:sp>
      <p:cxnSp>
        <p:nvCxnSpPr>
          <p:cNvPr id="26" name="Straight Connector 25">
            <a:extLst>
              <a:ext uri="{FF2B5EF4-FFF2-40B4-BE49-F238E27FC236}">
                <a16:creationId xmlns:a16="http://schemas.microsoft.com/office/drawing/2014/main" id="{E41E6DF6-DD8F-634A-9B80-880F2620FF84}"/>
              </a:ext>
            </a:extLst>
          </p:cNvPr>
          <p:cNvCxnSpPr>
            <a:cxnSpLocks/>
          </p:cNvCxnSpPr>
          <p:nvPr/>
        </p:nvCxnSpPr>
        <p:spPr>
          <a:xfrm>
            <a:off x="634473" y="38239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F56DA859-2DB4-074A-A5EF-690A6CAFDDD4}"/>
              </a:ext>
            </a:extLst>
          </p:cNvPr>
          <p:cNvSpPr>
            <a:spLocks noChangeArrowheads="1"/>
          </p:cNvSpPr>
          <p:nvPr/>
        </p:nvSpPr>
        <p:spPr bwMode="auto">
          <a:xfrm>
            <a:off x="782703" y="828546"/>
            <a:ext cx="10227166" cy="707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Each </a:t>
            </a:r>
            <a:r>
              <a:rPr kumimoji="0" lang="en-US" sz="2000" b="0" i="0" u="none" strike="noStrike" kern="1200" cap="none" spc="0" normalizeH="0" baseline="0" noProof="0" dirty="0" err="1">
                <a:ln>
                  <a:noFill/>
                </a:ln>
                <a:solidFill>
                  <a:srgbClr val="E7E6E6">
                    <a:lumMod val="50000"/>
                  </a:srgbClr>
                </a:solidFill>
                <a:effectLst/>
                <a:uLnTx/>
                <a:uFillTx/>
                <a:latin typeface="Calibri" panose="020F0502020204030204" pitchFamily="34" charset="0"/>
                <a:ea typeface="+mn-ea"/>
                <a:cs typeface="Calibri" panose="020F0502020204030204" pitchFamily="34" charset="0"/>
              </a:rPr>
              <a:t>UnFranchise</a:t>
            </a: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 Owner starts with three Business Development Centers. </a:t>
            </a:r>
            <a:b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b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Each Business Development Center has a weekly earning potential of $3,600.</a:t>
            </a:r>
          </a:p>
        </p:txBody>
      </p:sp>
      <p:sp>
        <p:nvSpPr>
          <p:cNvPr id="29" name="TextBox 28"/>
          <p:cNvSpPr txBox="1"/>
          <p:nvPr/>
        </p:nvSpPr>
        <p:spPr>
          <a:xfrm>
            <a:off x="0" y="6180796"/>
            <a:ext cx="12191995" cy="461661"/>
          </a:xfrm>
          <a:prstGeom prst="rect">
            <a:avLst/>
          </a:prstGeom>
          <a:noFill/>
        </p:spPr>
        <p:txBody>
          <a:bodyPr wrap="square" lIns="91414" tIns="45718" rIns="91414" bIns="4571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Total weekly potential $3,600 per BDC</a:t>
            </a:r>
          </a:p>
        </p:txBody>
      </p:sp>
    </p:spTree>
    <p:extLst>
      <p:ext uri="{BB962C8B-B14F-4D97-AF65-F5344CB8AC3E}">
        <p14:creationId xmlns:p14="http://schemas.microsoft.com/office/powerpoint/2010/main" val="52428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up)">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2000"/>
                                        <p:tgtEl>
                                          <p:spTgt spid="11"/>
                                        </p:tgtEl>
                                      </p:cBhvr>
                                    </p:animEffect>
                                  </p:childTnLst>
                                </p:cTn>
                              </p:par>
                            </p:childTnLst>
                          </p:cTn>
                        </p:par>
                        <p:par>
                          <p:cTn id="41" fill="hold">
                            <p:stCondLst>
                              <p:cond delay="2500"/>
                            </p:stCondLst>
                            <p:childTnLst>
                              <p:par>
                                <p:cTn id="42" presetID="22" presetClass="entr" presetSubtype="1" fill="hold"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up)">
                                      <p:cBhvr>
                                        <p:cTn id="44" dur="500"/>
                                        <p:tgtEl>
                                          <p:spTgt spid="35"/>
                                        </p:tgtEl>
                                      </p:cBhvr>
                                    </p:animEffect>
                                  </p:childTnLst>
                                </p:cTn>
                              </p:par>
                              <p:par>
                                <p:cTn id="45" presetID="22" presetClass="entr" presetSubtype="1"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up)">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1000"/>
                            </p:stCondLst>
                            <p:childTnLst>
                              <p:par>
                                <p:cTn id="54" presetID="22" presetClass="entr" presetSubtype="4"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down)">
                                      <p:cBhvr>
                                        <p:cTn id="56" dur="20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par>
                          <p:cTn id="62" fill="hold">
                            <p:stCondLst>
                              <p:cond delay="1000"/>
                            </p:stCondLst>
                            <p:childTnLst>
                              <p:par>
                                <p:cTn id="63" presetID="22" presetClass="entr" presetSubtype="4" fill="hold"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wipe(down)">
                                      <p:cBhvr>
                                        <p:cTn id="65" dur="2000"/>
                                        <p:tgtEl>
                                          <p:spTgt spid="32"/>
                                        </p:tgtEl>
                                      </p:cBhvr>
                                    </p:animEffect>
                                  </p:childTnLst>
                                </p:cTn>
                              </p:par>
                            </p:childTnLst>
                          </p:cTn>
                        </p:par>
                        <p:par>
                          <p:cTn id="66" fill="hold">
                            <p:stCondLst>
                              <p:cond delay="3000"/>
                            </p:stCondLst>
                            <p:childTnLst>
                              <p:par>
                                <p:cTn id="67" presetID="10" presetClass="entr" presetSubtype="0"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1" grpId="0" animBg="1"/>
      <p:bldP spid="29"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3FC38D0-0823-6B4B-A9D4-85F1DE041F6C}"/>
              </a:ext>
            </a:extLst>
          </p:cNvPr>
          <p:cNvSpPr/>
          <p:nvPr/>
        </p:nvSpPr>
        <p:spPr>
          <a:xfrm>
            <a:off x="1993695" y="3052233"/>
            <a:ext cx="2685749" cy="12944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7704CC7B-CCA0-B345-9A57-4C9DF6A624C4}"/>
              </a:ext>
            </a:extLst>
          </p:cNvPr>
          <p:cNvSpPr/>
          <p:nvPr/>
        </p:nvSpPr>
        <p:spPr>
          <a:xfrm>
            <a:off x="4683826" y="1686570"/>
            <a:ext cx="2826328" cy="13656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6BCB31FD-955C-F74C-8C28-FC8D957B6326}"/>
              </a:ext>
            </a:extLst>
          </p:cNvPr>
          <p:cNvSpPr/>
          <p:nvPr/>
        </p:nvSpPr>
        <p:spPr>
          <a:xfrm>
            <a:off x="7510154" y="3052233"/>
            <a:ext cx="2688149" cy="12944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303CC2A6-842D-F248-93C5-65C6FC201697}"/>
              </a:ext>
            </a:extLst>
          </p:cNvPr>
          <p:cNvSpPr/>
          <p:nvPr/>
        </p:nvSpPr>
        <p:spPr>
          <a:xfrm>
            <a:off x="310202" y="5635873"/>
            <a:ext cx="1038913" cy="54492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813D46C4-760F-014D-BFFD-7C7CDD736DE4}"/>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96E8BC0-A114-7A4A-AD92-58CC35C7D1E9}"/>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1B4E171-F9BB-E24E-8B8D-AB6E4A496190}"/>
              </a:ext>
            </a:extLst>
          </p:cNvPr>
          <p:cNvPicPr>
            <a:picLocks noChangeAspect="1"/>
          </p:cNvPicPr>
          <p:nvPr/>
        </p:nvPicPr>
        <p:blipFill>
          <a:blip r:embed="rId4"/>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3F34A88A-3382-3A46-99EB-B0C11621ECE5}"/>
              </a:ext>
            </a:extLst>
          </p:cNvPr>
          <p:cNvPicPr>
            <a:picLocks noChangeAspect="1"/>
          </p:cNvPicPr>
          <p:nvPr/>
        </p:nvPicPr>
        <p:blipFill>
          <a:blip r:embed="rId5"/>
          <a:stretch>
            <a:fillRect/>
          </a:stretch>
        </p:blipFill>
        <p:spPr>
          <a:xfrm>
            <a:off x="0" y="0"/>
            <a:ext cx="12192000" cy="6858000"/>
          </a:xfrm>
          <a:prstGeom prst="rect">
            <a:avLst/>
          </a:prstGeom>
        </p:spPr>
      </p:pic>
      <p:cxnSp>
        <p:nvCxnSpPr>
          <p:cNvPr id="36" name="Straight Arrow Connector 35">
            <a:extLst>
              <a:ext uri="{FF2B5EF4-FFF2-40B4-BE49-F238E27FC236}">
                <a16:creationId xmlns:a16="http://schemas.microsoft.com/office/drawing/2014/main" id="{328E2122-97A4-8140-A4F2-DB9F7BCD91AD}"/>
              </a:ext>
            </a:extLst>
          </p:cNvPr>
          <p:cNvCxnSpPr>
            <a:cxnSpLocks/>
          </p:cNvCxnSpPr>
          <p:nvPr/>
        </p:nvCxnSpPr>
        <p:spPr>
          <a:xfrm>
            <a:off x="6107875" y="2893102"/>
            <a:ext cx="0" cy="3241574"/>
          </a:xfrm>
          <a:prstGeom prst="straightConnector1">
            <a:avLst/>
          </a:prstGeom>
          <a:ln w="50800">
            <a:solidFill>
              <a:srgbClr val="0997B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256198" y="6180796"/>
            <a:ext cx="5699264" cy="400105"/>
          </a:xfrm>
          <a:prstGeom prst="rect">
            <a:avLst/>
          </a:prstGeom>
          <a:noFill/>
        </p:spPr>
        <p:txBody>
          <a:bodyPr wrap="square" lIns="91414" tIns="45718" rIns="91414" bIns="4571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Total weekly potential $3,600 per BDC</a:t>
            </a:r>
          </a:p>
        </p:txBody>
      </p:sp>
      <p:sp>
        <p:nvSpPr>
          <p:cNvPr id="17" name="TextBox 16">
            <a:extLst>
              <a:ext uri="{FF2B5EF4-FFF2-40B4-BE49-F238E27FC236}">
                <a16:creationId xmlns:a16="http://schemas.microsoft.com/office/drawing/2014/main" id="{D0746076-22BB-2F48-84AC-02C62E1318E5}"/>
              </a:ext>
            </a:extLst>
          </p:cNvPr>
          <p:cNvSpPr txBox="1"/>
          <p:nvPr/>
        </p:nvSpPr>
        <p:spPr>
          <a:xfrm>
            <a:off x="7572548" y="2239660"/>
            <a:ext cx="1009251" cy="384721"/>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 BV</a:t>
            </a:r>
          </a:p>
        </p:txBody>
      </p:sp>
      <p:sp>
        <p:nvSpPr>
          <p:cNvPr id="25" name="TextBox 24">
            <a:extLst>
              <a:ext uri="{FF2B5EF4-FFF2-40B4-BE49-F238E27FC236}">
                <a16:creationId xmlns:a16="http://schemas.microsoft.com/office/drawing/2014/main" id="{DC9496AC-BC42-1B47-9472-06C54302B3D6}"/>
              </a:ext>
            </a:extLst>
          </p:cNvPr>
          <p:cNvSpPr txBox="1"/>
          <p:nvPr/>
        </p:nvSpPr>
        <p:spPr>
          <a:xfrm>
            <a:off x="386748" y="6134676"/>
            <a:ext cx="885820" cy="384721"/>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200 BV</a:t>
            </a:r>
          </a:p>
        </p:txBody>
      </p:sp>
      <p:sp>
        <p:nvSpPr>
          <p:cNvPr id="16" name="TextBox 15">
            <a:extLst>
              <a:ext uri="{FF2B5EF4-FFF2-40B4-BE49-F238E27FC236}">
                <a16:creationId xmlns:a16="http://schemas.microsoft.com/office/drawing/2014/main" id="{8A3C92BE-1A01-794B-AA01-3C8F58FABD12}"/>
              </a:ext>
            </a:extLst>
          </p:cNvPr>
          <p:cNvSpPr txBox="1"/>
          <p:nvPr/>
        </p:nvSpPr>
        <p:spPr>
          <a:xfrm>
            <a:off x="3670077" y="2239660"/>
            <a:ext cx="1009251" cy="384721"/>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5000 BV</a:t>
            </a:r>
          </a:p>
        </p:txBody>
      </p:sp>
      <p:sp>
        <p:nvSpPr>
          <p:cNvPr id="26" name="Rectangle 25">
            <a:extLst>
              <a:ext uri="{FF2B5EF4-FFF2-40B4-BE49-F238E27FC236}">
                <a16:creationId xmlns:a16="http://schemas.microsoft.com/office/drawing/2014/main" id="{84F0DD05-15D4-754D-98DB-8F2FFAC82703}"/>
              </a:ext>
            </a:extLst>
          </p:cNvPr>
          <p:cNvSpPr/>
          <p:nvPr/>
        </p:nvSpPr>
        <p:spPr>
          <a:xfrm>
            <a:off x="782703" y="338741"/>
            <a:ext cx="98660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3175">
                  <a:noFill/>
                </a:ln>
                <a:solidFill>
                  <a:srgbClr val="0997B5"/>
                </a:solidFill>
                <a:effectLst/>
                <a:uLnTx/>
                <a:uFillTx/>
                <a:latin typeface="Calibri" panose="020F0502020204030204" pitchFamily="34" charset="0"/>
                <a:ea typeface="Helvetica Regular" charset="0"/>
                <a:cs typeface="Helvetica Regular" charset="0"/>
              </a:rPr>
              <a:t>Earn more income</a:t>
            </a:r>
          </a:p>
        </p:txBody>
      </p:sp>
      <p:cxnSp>
        <p:nvCxnSpPr>
          <p:cNvPr id="27" name="Straight Connector 26">
            <a:extLst>
              <a:ext uri="{FF2B5EF4-FFF2-40B4-BE49-F238E27FC236}">
                <a16:creationId xmlns:a16="http://schemas.microsoft.com/office/drawing/2014/main" id="{7705CDEF-7D30-4642-94B3-95F80244FE19}"/>
              </a:ext>
            </a:extLst>
          </p:cNvPr>
          <p:cNvCxnSpPr>
            <a:cxnSpLocks/>
          </p:cNvCxnSpPr>
          <p:nvPr/>
        </p:nvCxnSpPr>
        <p:spPr>
          <a:xfrm>
            <a:off x="634473" y="38239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DF8BCDD-6DCD-A240-AAA8-EB88A0E17268}"/>
              </a:ext>
            </a:extLst>
          </p:cNvPr>
          <p:cNvSpPr>
            <a:spLocks noChangeArrowheads="1"/>
          </p:cNvSpPr>
          <p:nvPr/>
        </p:nvSpPr>
        <p:spPr bwMode="auto">
          <a:xfrm>
            <a:off x="782703" y="828546"/>
            <a:ext cx="10227166"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4" tIns="45718" rIns="91414" bIns="4571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Open additional Business Development Centers to increase your commissions.</a:t>
            </a:r>
          </a:p>
        </p:txBody>
      </p:sp>
    </p:spTree>
    <p:extLst>
      <p:ext uri="{BB962C8B-B14F-4D97-AF65-F5344CB8AC3E}">
        <p14:creationId xmlns:p14="http://schemas.microsoft.com/office/powerpoint/2010/main" val="132564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500"/>
                            </p:stCondLst>
                            <p:childTnLst>
                              <p:par>
                                <p:cTn id="32" presetID="22" presetClass="entr" presetSubtype="4" fill="hold" nodeType="afterEffect">
                                  <p:stCondLst>
                                    <p:cond delay="100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0"/>
                                        <p:tgtEl>
                                          <p:spTgt spid="11"/>
                                        </p:tgtEl>
                                      </p:cBhvr>
                                    </p:animEffect>
                                  </p:childTnLst>
                                </p:cTn>
                              </p:par>
                            </p:childTnLst>
                          </p:cTn>
                        </p:par>
                        <p:par>
                          <p:cTn id="35" fill="hold">
                            <p:stCondLst>
                              <p:cond delay="6500"/>
                            </p:stCondLst>
                            <p:childTnLst>
                              <p:par>
                                <p:cTn id="36" presetID="10" presetClass="entr" presetSubtype="0"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p:bldP spid="17" grpId="0"/>
      <p:bldP spid="25" grpId="0"/>
      <p:bldP spid="25" grpId="1"/>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CF614A-4B4F-9A4B-A974-FBD3F8E566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460"/>
            <a:ext cx="12192000" cy="6895460"/>
          </a:xfrm>
          <a:prstGeom prst="rect">
            <a:avLst/>
          </a:prstGeom>
        </p:spPr>
      </p:pic>
      <p:sp>
        <p:nvSpPr>
          <p:cNvPr id="17" name="TextBox 16"/>
          <p:cNvSpPr txBox="1"/>
          <p:nvPr/>
        </p:nvSpPr>
        <p:spPr>
          <a:xfrm>
            <a:off x="325503" y="1209425"/>
            <a:ext cx="4661364" cy="1247136"/>
          </a:xfrm>
          <a:prstGeom prst="rect">
            <a:avLst/>
          </a:prstGeom>
          <a:noFill/>
          <a:effectLst/>
        </p:spPr>
        <p:txBody>
          <a:bodyPr wrap="square" rtlCol="0">
            <a:spAutoFit/>
          </a:bodyPr>
          <a:lstStyle/>
          <a:p>
            <a:pPr marL="14288" indent="-14288"/>
            <a:r>
              <a:rPr lang="en-US" sz="3200" dirty="0">
                <a:solidFill>
                  <a:schemeClr val="bg2">
                    <a:lumMod val="50000"/>
                  </a:schemeClr>
                </a:solidFill>
                <a:latin typeface="Calibri" panose="020F0502020204030204" pitchFamily="34" charset="0"/>
                <a:cs typeface="Calibri" panose="020F0502020204030204" pitchFamily="34" charset="0"/>
              </a:rPr>
              <a:t>You’re probably thinking…</a:t>
            </a:r>
          </a:p>
          <a:p>
            <a:pPr marL="14288" indent="-14288">
              <a:lnSpc>
                <a:spcPct val="150000"/>
              </a:lnSpc>
            </a:pPr>
            <a:r>
              <a:rPr lang="en-US" sz="3200" b="1" dirty="0">
                <a:solidFill>
                  <a:srgbClr val="0997B5"/>
                </a:solidFill>
                <a:latin typeface="Calibri" panose="020F0502020204030204" pitchFamily="34" charset="0"/>
                <a:cs typeface="Calibri" panose="020F0502020204030204" pitchFamily="34" charset="0"/>
              </a:rPr>
              <a:t>“Can this work for me?”</a:t>
            </a:r>
          </a:p>
        </p:txBody>
      </p:sp>
      <p:sp>
        <p:nvSpPr>
          <p:cNvPr id="22" name="TextBox 21">
            <a:extLst>
              <a:ext uri="{FF2B5EF4-FFF2-40B4-BE49-F238E27FC236}">
                <a16:creationId xmlns:a16="http://schemas.microsoft.com/office/drawing/2014/main" id="{78947BD6-60D4-B34B-BA9A-20E5414874A4}"/>
              </a:ext>
            </a:extLst>
          </p:cNvPr>
          <p:cNvSpPr txBox="1"/>
          <p:nvPr/>
        </p:nvSpPr>
        <p:spPr>
          <a:xfrm>
            <a:off x="935103" y="3074469"/>
            <a:ext cx="4450822" cy="1815882"/>
          </a:xfrm>
          <a:prstGeom prst="rect">
            <a:avLst/>
          </a:prstGeom>
          <a:noFill/>
        </p:spPr>
        <p:txBody>
          <a:bodyPr wrap="square" rtlCol="0">
            <a:spAutoFit/>
          </a:bodyPr>
          <a:lstStyle/>
          <a:p>
            <a:pPr marL="14288" indent="-14288"/>
            <a:r>
              <a:rPr lang="en-US" sz="3200" dirty="0">
                <a:solidFill>
                  <a:schemeClr val="bg2">
                    <a:lumMod val="50000"/>
                  </a:schemeClr>
                </a:solidFill>
                <a:latin typeface="Calibri" panose="020F0502020204030204" pitchFamily="34" charset="0"/>
                <a:cs typeface="Calibri" panose="020F0502020204030204" pitchFamily="34" charset="0"/>
              </a:rPr>
              <a:t>I’m thinking…</a:t>
            </a:r>
          </a:p>
          <a:p>
            <a:pPr marL="14288" indent="-14288">
              <a:lnSpc>
                <a:spcPct val="150000"/>
              </a:lnSpc>
            </a:pPr>
            <a:r>
              <a:rPr lang="en-US" sz="3200" b="1" dirty="0">
                <a:solidFill>
                  <a:srgbClr val="0997B5"/>
                </a:solidFill>
                <a:latin typeface="Calibri" panose="020F0502020204030204" pitchFamily="34" charset="0"/>
                <a:cs typeface="Calibri" panose="020F0502020204030204" pitchFamily="34" charset="0"/>
              </a:rPr>
              <a:t>“Are you right for </a:t>
            </a:r>
          </a:p>
          <a:p>
            <a:pPr marL="14288" indent="-14288"/>
            <a:r>
              <a:rPr lang="en-US" sz="3200" b="1" dirty="0">
                <a:solidFill>
                  <a:srgbClr val="0997B5"/>
                </a:solidFill>
                <a:latin typeface="Calibri" panose="020F0502020204030204" pitchFamily="34" charset="0"/>
                <a:cs typeface="Calibri" panose="020F0502020204030204" pitchFamily="34" charset="0"/>
              </a:rPr>
              <a:t>the business?”</a:t>
            </a:r>
          </a:p>
        </p:txBody>
      </p:sp>
      <p:pic>
        <p:nvPicPr>
          <p:cNvPr id="15" name="Picture 14">
            <a:extLst>
              <a:ext uri="{FF2B5EF4-FFF2-40B4-BE49-F238E27FC236}">
                <a16:creationId xmlns:a16="http://schemas.microsoft.com/office/drawing/2014/main" id="{D54A79D3-0A25-424C-A11A-97EFBA3FA2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spTree>
    <p:extLst>
      <p:ext uri="{BB962C8B-B14F-4D97-AF65-F5344CB8AC3E}">
        <p14:creationId xmlns:p14="http://schemas.microsoft.com/office/powerpoint/2010/main" val="2245215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A9A7BD-A699-1843-900F-0D80B82286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2535" y="0"/>
            <a:ext cx="8239465" cy="6858000"/>
          </a:xfrm>
          <a:prstGeom prst="rect">
            <a:avLst/>
          </a:prstGeom>
        </p:spPr>
      </p:pic>
      <p:sp>
        <p:nvSpPr>
          <p:cNvPr id="17" name="TextBox 16"/>
          <p:cNvSpPr txBox="1"/>
          <p:nvPr/>
        </p:nvSpPr>
        <p:spPr>
          <a:xfrm>
            <a:off x="782702" y="2309216"/>
            <a:ext cx="8556169" cy="3462486"/>
          </a:xfrm>
          <a:prstGeom prst="rect">
            <a:avLst/>
          </a:prstGeom>
          <a:noFill/>
        </p:spPr>
        <p:txBody>
          <a:bodyPr wrap="square" rtlCol="0">
            <a:spAutoFit/>
          </a:bodyPr>
          <a:lstStyle/>
          <a:p>
            <a:pPr marL="14288" indent="-14288">
              <a:lnSpc>
                <a:spcPct val="150000"/>
              </a:lnSpc>
            </a:pPr>
            <a:r>
              <a:rPr lang="en-US" sz="3400" b="1" dirty="0">
                <a:solidFill>
                  <a:schemeClr val="bg2">
                    <a:lumMod val="50000"/>
                  </a:schemeClr>
                </a:solidFill>
                <a:latin typeface="Calibri" panose="020F0502020204030204" pitchFamily="34" charset="0"/>
                <a:cs typeface="Calibri" panose="020F0502020204030204" pitchFamily="34" charset="0"/>
              </a:rPr>
              <a:t>Next steps: </a:t>
            </a:r>
          </a:p>
          <a:p>
            <a:pPr marL="342900" indent="-342900">
              <a:buFont typeface="Arial" panose="020B0604020202020204" pitchFamily="34" charset="0"/>
              <a:buChar char="•"/>
            </a:pPr>
            <a:r>
              <a:rPr lang="en-US" sz="2400" dirty="0">
                <a:solidFill>
                  <a:schemeClr val="bg2">
                    <a:lumMod val="50000"/>
                  </a:schemeClr>
                </a:solidFill>
                <a:latin typeface="Calibri" panose="020F0502020204030204" pitchFamily="34" charset="0"/>
                <a:cs typeface="Calibri" panose="020F0502020204030204" pitchFamily="34" charset="0"/>
              </a:rPr>
              <a:t>Schedule a follow appointment </a:t>
            </a:r>
            <a:br>
              <a:rPr lang="en-US" sz="2400" dirty="0">
                <a:solidFill>
                  <a:schemeClr val="bg2">
                    <a:lumMod val="50000"/>
                  </a:schemeClr>
                </a:solidFill>
                <a:latin typeface="Calibri" panose="020F0502020204030204" pitchFamily="34" charset="0"/>
                <a:cs typeface="Calibri" panose="020F0502020204030204" pitchFamily="34" charset="0"/>
              </a:rPr>
            </a:br>
            <a:r>
              <a:rPr lang="en-US" sz="2400" dirty="0">
                <a:solidFill>
                  <a:schemeClr val="bg2">
                    <a:lumMod val="50000"/>
                  </a:schemeClr>
                </a:solidFill>
                <a:latin typeface="Calibri" panose="020F0502020204030204" pitchFamily="34" charset="0"/>
                <a:cs typeface="Calibri" panose="020F0502020204030204" pitchFamily="34" charset="0"/>
              </a:rPr>
              <a:t>and get your questions answered</a:t>
            </a:r>
          </a:p>
          <a:p>
            <a:pPr marL="342900" indent="-342900">
              <a:buFont typeface="Arial" panose="020B0604020202020204" pitchFamily="34" charset="0"/>
              <a:buChar char="•"/>
            </a:pPr>
            <a:endParaRPr lang="en-US" sz="2400" dirty="0">
              <a:solidFill>
                <a:schemeClr val="bg2">
                  <a:lumMod val="5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solidFill>
                  <a:schemeClr val="bg2">
                    <a:lumMod val="50000"/>
                  </a:schemeClr>
                </a:solidFill>
                <a:latin typeface="Calibri" panose="020F0502020204030204" pitchFamily="34" charset="0"/>
                <a:cs typeface="Calibri" panose="020F0502020204030204" pitchFamily="34" charset="0"/>
              </a:rPr>
              <a:t>Try some products, register </a:t>
            </a:r>
            <a:br>
              <a:rPr lang="en-US" sz="2400" dirty="0">
                <a:solidFill>
                  <a:schemeClr val="bg2">
                    <a:lumMod val="50000"/>
                  </a:schemeClr>
                </a:solidFill>
                <a:latin typeface="Calibri" panose="020F0502020204030204" pitchFamily="34" charset="0"/>
                <a:cs typeface="Calibri" panose="020F0502020204030204" pitchFamily="34" charset="0"/>
              </a:rPr>
            </a:br>
            <a:r>
              <a:rPr lang="en-US" sz="2400" dirty="0">
                <a:solidFill>
                  <a:schemeClr val="bg2">
                    <a:lumMod val="50000"/>
                  </a:schemeClr>
                </a:solidFill>
                <a:latin typeface="Calibri" panose="020F0502020204030204" pitchFamily="34" charset="0"/>
                <a:cs typeface="Calibri" panose="020F0502020204030204" pitchFamily="34" charset="0"/>
              </a:rPr>
              <a:t>as a customer and earn Cashback</a:t>
            </a:r>
          </a:p>
          <a:p>
            <a:pPr marL="342900" indent="-342900">
              <a:buFont typeface="Arial" panose="020B0604020202020204" pitchFamily="34" charset="0"/>
              <a:buChar char="•"/>
            </a:pPr>
            <a:endParaRPr lang="en-US" sz="2400" dirty="0">
              <a:solidFill>
                <a:schemeClr val="bg2">
                  <a:lumMod val="5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solidFill>
                  <a:schemeClr val="bg2">
                    <a:lumMod val="50000"/>
                  </a:schemeClr>
                </a:solidFill>
                <a:latin typeface="Calibri" panose="020F0502020204030204" pitchFamily="34" charset="0"/>
                <a:cs typeface="Calibri" panose="020F0502020204030204" pitchFamily="34" charset="0"/>
              </a:rPr>
              <a:t>Give the </a:t>
            </a:r>
            <a:r>
              <a:rPr lang="en-US" sz="2400" dirty="0" err="1">
                <a:solidFill>
                  <a:schemeClr val="bg2">
                    <a:lumMod val="50000"/>
                  </a:schemeClr>
                </a:solidFill>
                <a:latin typeface="Calibri" panose="020F0502020204030204" pitchFamily="34" charset="0"/>
                <a:cs typeface="Calibri" panose="020F0502020204030204" pitchFamily="34" charset="0"/>
              </a:rPr>
              <a:t>UnFranchise</a:t>
            </a:r>
            <a:r>
              <a:rPr lang="en-US" sz="2400" dirty="0">
                <a:solidFill>
                  <a:schemeClr val="bg2">
                    <a:lumMod val="50000"/>
                  </a:schemeClr>
                </a:solidFill>
                <a:latin typeface="Calibri" panose="020F0502020204030204" pitchFamily="34" charset="0"/>
                <a:cs typeface="Calibri" panose="020F0502020204030204" pitchFamily="34" charset="0"/>
              </a:rPr>
              <a:t>® Business a trial run</a:t>
            </a:r>
          </a:p>
        </p:txBody>
      </p:sp>
      <p:sp>
        <p:nvSpPr>
          <p:cNvPr id="18" name="TextBox 17">
            <a:extLst>
              <a:ext uri="{FF2B5EF4-FFF2-40B4-BE49-F238E27FC236}">
                <a16:creationId xmlns:a16="http://schemas.microsoft.com/office/drawing/2014/main" id="{FD7A5F22-8534-624A-AD92-8718F86A6236}"/>
              </a:ext>
            </a:extLst>
          </p:cNvPr>
          <p:cNvSpPr txBox="1"/>
          <p:nvPr/>
        </p:nvSpPr>
        <p:spPr>
          <a:xfrm>
            <a:off x="782703" y="1449111"/>
            <a:ext cx="9789044" cy="830997"/>
          </a:xfrm>
          <a:prstGeom prst="rect">
            <a:avLst/>
          </a:prstGeom>
          <a:noFill/>
        </p:spPr>
        <p:txBody>
          <a:bodyPr wrap="square" rtlCol="0">
            <a:spAutoFit/>
          </a:bodyPr>
          <a:lstStyle/>
          <a:p>
            <a:pPr marL="14288" indent="-14288"/>
            <a:r>
              <a:rPr lang="en-US" sz="2400" dirty="0">
                <a:solidFill>
                  <a:schemeClr val="bg2">
                    <a:lumMod val="50000"/>
                  </a:schemeClr>
                </a:solidFill>
                <a:latin typeface="Calibri" panose="020F0502020204030204" pitchFamily="34" charset="0"/>
                <a:cs typeface="Calibri" panose="020F0502020204030204" pitchFamily="34" charset="0"/>
              </a:rPr>
              <a:t>If you don’t try anything, </a:t>
            </a:r>
            <a:br>
              <a:rPr lang="en-US" sz="2400" dirty="0">
                <a:solidFill>
                  <a:schemeClr val="bg2">
                    <a:lumMod val="50000"/>
                  </a:schemeClr>
                </a:solidFill>
                <a:latin typeface="Calibri" panose="020F0502020204030204" pitchFamily="34" charset="0"/>
                <a:cs typeface="Calibri" panose="020F0502020204030204" pitchFamily="34" charset="0"/>
              </a:rPr>
            </a:br>
            <a:r>
              <a:rPr lang="en-US" sz="2400" dirty="0">
                <a:solidFill>
                  <a:schemeClr val="bg2">
                    <a:lumMod val="50000"/>
                  </a:schemeClr>
                </a:solidFill>
                <a:latin typeface="Calibri" panose="020F0502020204030204" pitchFamily="34" charset="0"/>
                <a:cs typeface="Calibri" panose="020F0502020204030204" pitchFamily="34" charset="0"/>
              </a:rPr>
              <a:t>then everything will stay the same</a:t>
            </a:r>
          </a:p>
        </p:txBody>
      </p:sp>
      <p:sp>
        <p:nvSpPr>
          <p:cNvPr id="9" name="Rectangle 8">
            <a:extLst>
              <a:ext uri="{FF2B5EF4-FFF2-40B4-BE49-F238E27FC236}">
                <a16:creationId xmlns:a16="http://schemas.microsoft.com/office/drawing/2014/main" id="{C57D9AAD-2145-9A42-916B-8D2E0434EB36}"/>
              </a:ext>
            </a:extLst>
          </p:cNvPr>
          <p:cNvSpPr/>
          <p:nvPr/>
        </p:nvSpPr>
        <p:spPr>
          <a:xfrm>
            <a:off x="782703" y="574411"/>
            <a:ext cx="7391479"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ONE GUARANTEE:</a:t>
            </a:r>
          </a:p>
        </p:txBody>
      </p:sp>
      <p:pic>
        <p:nvPicPr>
          <p:cNvPr id="10" name="Picture 9">
            <a:extLst>
              <a:ext uri="{FF2B5EF4-FFF2-40B4-BE49-F238E27FC236}">
                <a16:creationId xmlns:a16="http://schemas.microsoft.com/office/drawing/2014/main" id="{B570FA30-33DE-6048-AE4C-14D121C085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11" name="Straight Connector 10">
            <a:extLst>
              <a:ext uri="{FF2B5EF4-FFF2-40B4-BE49-F238E27FC236}">
                <a16:creationId xmlns:a16="http://schemas.microsoft.com/office/drawing/2014/main" id="{50070A3D-3BC3-2545-99B7-FBDC9A09B9FB}"/>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1C144B1-B1AB-884E-8352-FD68174149F9}"/>
              </a:ext>
            </a:extLst>
          </p:cNvPr>
          <p:cNvGrpSpPr/>
          <p:nvPr/>
        </p:nvGrpSpPr>
        <p:grpSpPr>
          <a:xfrm>
            <a:off x="816923" y="3207637"/>
            <a:ext cx="263457" cy="209012"/>
            <a:chOff x="885170" y="4839829"/>
            <a:chExt cx="297678" cy="236161"/>
          </a:xfrm>
        </p:grpSpPr>
        <p:sp>
          <p:nvSpPr>
            <p:cNvPr id="28" name="Rectangle 27">
              <a:extLst>
                <a:ext uri="{FF2B5EF4-FFF2-40B4-BE49-F238E27FC236}">
                  <a16:creationId xmlns:a16="http://schemas.microsoft.com/office/drawing/2014/main" id="{DA47798F-7877-9640-9E52-45D77C001606}"/>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7A10B06C-D00B-7F46-9069-27D3FECEEE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30" name="Group 29">
            <a:extLst>
              <a:ext uri="{FF2B5EF4-FFF2-40B4-BE49-F238E27FC236}">
                <a16:creationId xmlns:a16="http://schemas.microsoft.com/office/drawing/2014/main" id="{B3BABD61-D1A3-8C4B-A50F-D043B76B41A8}"/>
              </a:ext>
            </a:extLst>
          </p:cNvPr>
          <p:cNvGrpSpPr/>
          <p:nvPr/>
        </p:nvGrpSpPr>
        <p:grpSpPr>
          <a:xfrm>
            <a:off x="816923" y="4310296"/>
            <a:ext cx="263457" cy="209012"/>
            <a:chOff x="885170" y="4839829"/>
            <a:chExt cx="297678" cy="236161"/>
          </a:xfrm>
        </p:grpSpPr>
        <p:sp>
          <p:nvSpPr>
            <p:cNvPr id="31" name="Rectangle 30">
              <a:extLst>
                <a:ext uri="{FF2B5EF4-FFF2-40B4-BE49-F238E27FC236}">
                  <a16:creationId xmlns:a16="http://schemas.microsoft.com/office/drawing/2014/main" id="{5928E10E-1F2D-BF46-A9CF-4FF033C7265A}"/>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E72A6F42-8D70-BE4D-991F-FF89BF4473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33" name="Group 32">
            <a:extLst>
              <a:ext uri="{FF2B5EF4-FFF2-40B4-BE49-F238E27FC236}">
                <a16:creationId xmlns:a16="http://schemas.microsoft.com/office/drawing/2014/main" id="{6327B628-AF3A-E44C-830B-7D1CA5362FAA}"/>
              </a:ext>
            </a:extLst>
          </p:cNvPr>
          <p:cNvGrpSpPr/>
          <p:nvPr/>
        </p:nvGrpSpPr>
        <p:grpSpPr>
          <a:xfrm>
            <a:off x="816923" y="5412955"/>
            <a:ext cx="263457" cy="209012"/>
            <a:chOff x="885170" y="4839829"/>
            <a:chExt cx="297678" cy="236161"/>
          </a:xfrm>
        </p:grpSpPr>
        <p:sp>
          <p:nvSpPr>
            <p:cNvPr id="34" name="Rectangle 33">
              <a:extLst>
                <a:ext uri="{FF2B5EF4-FFF2-40B4-BE49-F238E27FC236}">
                  <a16:creationId xmlns:a16="http://schemas.microsoft.com/office/drawing/2014/main" id="{E87DCFFA-EB37-D04E-A117-1C995C4F3DF4}"/>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C6C9DDD8-D6DE-C447-9269-4ABF134DF1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spTree>
    <p:extLst>
      <p:ext uri="{BB962C8B-B14F-4D97-AF65-F5344CB8AC3E}">
        <p14:creationId xmlns:p14="http://schemas.microsoft.com/office/powerpoint/2010/main" val="1568544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532C791-CADB-DC48-AF5A-0BC3B26D37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131800" y="1"/>
            <a:ext cx="12191999" cy="6858000"/>
          </a:xfrm>
          <a:prstGeom prst="rect">
            <a:avLst/>
          </a:prstGeom>
        </p:spPr>
      </p:pic>
      <p:sp>
        <p:nvSpPr>
          <p:cNvPr id="3" name="TextBox 2"/>
          <p:cNvSpPr txBox="1"/>
          <p:nvPr/>
        </p:nvSpPr>
        <p:spPr>
          <a:xfrm>
            <a:off x="13208000" y="682413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0" name="TextBox 9">
            <a:extLst>
              <a:ext uri="{FF2B5EF4-FFF2-40B4-BE49-F238E27FC236}">
                <a16:creationId xmlns:a16="http://schemas.microsoft.com/office/drawing/2014/main" id="{CE2B5583-2837-8042-8B97-EB492158EA89}"/>
              </a:ext>
            </a:extLst>
          </p:cNvPr>
          <p:cNvSpPr txBox="1"/>
          <p:nvPr/>
        </p:nvSpPr>
        <p:spPr>
          <a:xfrm>
            <a:off x="-2051384" y="2090774"/>
            <a:ext cx="16294767" cy="8125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2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THE UNFRANCHISE</a:t>
            </a:r>
            <a:r>
              <a:rPr kumimoji="0" lang="en-US" sz="5200" b="1" i="0" u="none" strike="noStrike" kern="1200" cap="none" spc="0" normalizeH="0" baseline="30000" noProof="0" dirty="0">
                <a:ln>
                  <a:noFill/>
                </a:ln>
                <a:solidFill>
                  <a:srgbClr val="0997B5"/>
                </a:solidFill>
                <a:effectLst/>
                <a:uLnTx/>
                <a:uFillTx/>
                <a:latin typeface="Calibri" panose="020F0502020204030204" pitchFamily="34" charset="0"/>
                <a:ea typeface="+mn-ea"/>
                <a:cs typeface="Calibri" panose="020F0502020204030204" pitchFamily="34" charset="0"/>
              </a:rPr>
              <a:t>® </a:t>
            </a:r>
            <a:r>
              <a:rPr kumimoji="0" lang="en-US" sz="5200" b="1" i="0" u="none" strike="noStrike" kern="1200" cap="none" spc="0" normalizeH="0" baseline="0" noProof="0" dirty="0">
                <a:ln>
                  <a:noFill/>
                </a:ln>
                <a:solidFill>
                  <a:srgbClr val="0997B5"/>
                </a:solidFill>
                <a:effectLst/>
                <a:uLnTx/>
                <a:uFillTx/>
                <a:latin typeface="Calibri" panose="020F0502020204030204" pitchFamily="34" charset="0"/>
                <a:ea typeface="+mn-ea"/>
                <a:cs typeface="Calibri" panose="020F0502020204030204" pitchFamily="34" charset="0"/>
              </a:rPr>
              <a:t>BUSINESS</a:t>
            </a:r>
          </a:p>
        </p:txBody>
      </p:sp>
      <p:sp>
        <p:nvSpPr>
          <p:cNvPr id="11" name="Rectangle 17">
            <a:extLst>
              <a:ext uri="{FF2B5EF4-FFF2-40B4-BE49-F238E27FC236}">
                <a16:creationId xmlns:a16="http://schemas.microsoft.com/office/drawing/2014/main" id="{03B663DC-0BD5-A14C-BFAC-5D21E46D94C9}"/>
              </a:ext>
            </a:extLst>
          </p:cNvPr>
          <p:cNvSpPr>
            <a:spLocks noChangeArrowheads="1"/>
          </p:cNvSpPr>
          <p:nvPr/>
        </p:nvSpPr>
        <p:spPr bwMode="auto">
          <a:xfrm>
            <a:off x="-2" y="6219759"/>
            <a:ext cx="12192000" cy="342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Helvetica Regular" charset="0"/>
                <a:cs typeface="Helvetica Regular" charset="0"/>
              </a:rPr>
              <a:t>Copyright © 2019 Market America Worldwide</a:t>
            </a:r>
          </a:p>
        </p:txBody>
      </p:sp>
      <p:pic>
        <p:nvPicPr>
          <p:cNvPr id="12" name="Picture 11">
            <a:extLst>
              <a:ext uri="{FF2B5EF4-FFF2-40B4-BE49-F238E27FC236}">
                <a16:creationId xmlns:a16="http://schemas.microsoft.com/office/drawing/2014/main" id="{24F5AFB6-E29B-B94C-AC78-ACF008A8514F}"/>
              </a:ext>
            </a:extLst>
          </p:cNvPr>
          <p:cNvPicPr>
            <a:picLocks noChangeAspect="1"/>
          </p:cNvPicPr>
          <p:nvPr/>
        </p:nvPicPr>
        <p:blipFill>
          <a:blip r:embed="rId4"/>
          <a:stretch>
            <a:fillRect/>
          </a:stretch>
        </p:blipFill>
        <p:spPr>
          <a:xfrm>
            <a:off x="5364480" y="3676184"/>
            <a:ext cx="1463040" cy="1463040"/>
          </a:xfrm>
          <a:prstGeom prst="rect">
            <a:avLst/>
          </a:prstGeom>
        </p:spPr>
      </p:pic>
      <p:pic>
        <p:nvPicPr>
          <p:cNvPr id="13" name="Picture 12">
            <a:extLst>
              <a:ext uri="{FF2B5EF4-FFF2-40B4-BE49-F238E27FC236}">
                <a16:creationId xmlns:a16="http://schemas.microsoft.com/office/drawing/2014/main" id="{D43730CB-447C-2644-B291-8D1FE9388C22}"/>
              </a:ext>
            </a:extLst>
          </p:cNvPr>
          <p:cNvPicPr>
            <a:picLocks noChangeAspect="1"/>
          </p:cNvPicPr>
          <p:nvPr/>
        </p:nvPicPr>
        <p:blipFill>
          <a:blip r:embed="rId5"/>
          <a:stretch>
            <a:fillRect/>
          </a:stretch>
        </p:blipFill>
        <p:spPr>
          <a:xfrm>
            <a:off x="3696083" y="2863654"/>
            <a:ext cx="4799829" cy="443548"/>
          </a:xfrm>
          <a:prstGeom prst="rect">
            <a:avLst/>
          </a:prstGeom>
        </p:spPr>
      </p:pic>
    </p:spTree>
    <p:extLst>
      <p:ext uri="{BB962C8B-B14F-4D97-AF65-F5344CB8AC3E}">
        <p14:creationId xmlns:p14="http://schemas.microsoft.com/office/powerpoint/2010/main" val="3253452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DC21F1-8F92-5348-819C-2A2C1DD177D1}"/>
              </a:ext>
            </a:extLst>
          </p:cNvPr>
          <p:cNvGrpSpPr/>
          <p:nvPr/>
        </p:nvGrpSpPr>
        <p:grpSpPr>
          <a:xfrm>
            <a:off x="850506" y="1247943"/>
            <a:ext cx="10504011" cy="4722835"/>
            <a:chOff x="833011" y="1247943"/>
            <a:chExt cx="10504011" cy="4722835"/>
          </a:xfrm>
        </p:grpSpPr>
        <p:grpSp>
          <p:nvGrpSpPr>
            <p:cNvPr id="8" name="Group 7">
              <a:extLst>
                <a:ext uri="{FF2B5EF4-FFF2-40B4-BE49-F238E27FC236}">
                  <a16:creationId xmlns:a16="http://schemas.microsoft.com/office/drawing/2014/main" id="{0864D916-1673-E042-86B9-70FB61EF5347}"/>
                </a:ext>
              </a:extLst>
            </p:cNvPr>
            <p:cNvGrpSpPr/>
            <p:nvPr/>
          </p:nvGrpSpPr>
          <p:grpSpPr>
            <a:xfrm>
              <a:off x="833011" y="1247943"/>
              <a:ext cx="10501600" cy="800220"/>
              <a:chOff x="1132004" y="1474883"/>
              <a:chExt cx="9662747" cy="736300"/>
            </a:xfrm>
          </p:grpSpPr>
          <p:sp>
            <p:nvSpPr>
              <p:cNvPr id="4" name="TextBox 3">
                <a:extLst>
                  <a:ext uri="{FF2B5EF4-FFF2-40B4-BE49-F238E27FC236}">
                    <a16:creationId xmlns:a16="http://schemas.microsoft.com/office/drawing/2014/main" id="{EE9A1A9F-F49B-674C-BE17-CC51FC75CA5A}"/>
                  </a:ext>
                </a:extLst>
              </p:cNvPr>
              <p:cNvSpPr txBox="1"/>
              <p:nvPr/>
            </p:nvSpPr>
            <p:spPr>
              <a:xfrm>
                <a:off x="1132004" y="1474884"/>
                <a:ext cx="4740540" cy="736299"/>
              </a:xfrm>
              <a:prstGeom prst="rect">
                <a:avLst/>
              </a:prstGeom>
              <a:solidFill>
                <a:schemeClr val="bg1"/>
              </a:solidFill>
              <a:ln w="25400">
                <a:solidFill>
                  <a:srgbClr val="0997B5"/>
                </a:solidFill>
              </a:ln>
            </p:spPr>
            <p:txBody>
              <a:bodyPr wrap="square" lIns="274320" tIns="182880" rIns="182880" bIns="182880" rtlCol="0">
                <a:spAutoFit/>
              </a:bodyPr>
              <a:lstStyle/>
              <a:p>
                <a:r>
                  <a:rPr lang="en-US" sz="2800" b="1" dirty="0">
                    <a:solidFill>
                      <a:srgbClr val="0997B5"/>
                    </a:solidFill>
                    <a:latin typeface="Calibri" panose="020F0502020204030204" pitchFamily="34" charset="0"/>
                    <a:cs typeface="Calibri" panose="020F0502020204030204" pitchFamily="34" charset="0"/>
                  </a:rPr>
                  <a:t>Like a Franchise</a:t>
                </a:r>
              </a:p>
            </p:txBody>
          </p:sp>
          <p:sp>
            <p:nvSpPr>
              <p:cNvPr id="18" name="TextBox 17">
                <a:extLst>
                  <a:ext uri="{FF2B5EF4-FFF2-40B4-BE49-F238E27FC236}">
                    <a16:creationId xmlns:a16="http://schemas.microsoft.com/office/drawing/2014/main" id="{EDA9BABF-A418-914D-B58E-01CCA8DDDC69}"/>
                  </a:ext>
                </a:extLst>
              </p:cNvPr>
              <p:cNvSpPr txBox="1"/>
              <p:nvPr/>
            </p:nvSpPr>
            <p:spPr>
              <a:xfrm>
                <a:off x="6058733" y="1474883"/>
                <a:ext cx="4736018" cy="736299"/>
              </a:xfrm>
              <a:prstGeom prst="rect">
                <a:avLst/>
              </a:prstGeom>
              <a:solidFill>
                <a:schemeClr val="bg1"/>
              </a:solidFill>
              <a:ln w="25400">
                <a:solidFill>
                  <a:srgbClr val="0997B5"/>
                </a:solidFill>
              </a:ln>
            </p:spPr>
            <p:txBody>
              <a:bodyPr wrap="square" lIns="274320" tIns="182880" rIns="182880" bIns="182880" rtlCol="0">
                <a:spAutoFit/>
              </a:bodyPr>
              <a:lstStyle/>
              <a:p>
                <a:r>
                  <a:rPr lang="en-US" sz="2800" b="1" dirty="0">
                    <a:solidFill>
                      <a:srgbClr val="0997B5"/>
                    </a:solidFill>
                    <a:latin typeface="Calibri" panose="020F0502020204030204" pitchFamily="34" charset="0"/>
                    <a:cs typeface="Calibri" panose="020F0502020204030204" pitchFamily="34" charset="0"/>
                  </a:rPr>
                  <a:t>Unlike a Franchise</a:t>
                </a:r>
              </a:p>
            </p:txBody>
          </p:sp>
        </p:grpSp>
        <p:sp>
          <p:nvSpPr>
            <p:cNvPr id="35" name="Rectangle 34">
              <a:extLst>
                <a:ext uri="{FF2B5EF4-FFF2-40B4-BE49-F238E27FC236}">
                  <a16:creationId xmlns:a16="http://schemas.microsoft.com/office/drawing/2014/main" id="{5A799192-21C9-5643-A7D7-5A0ECE31605B}"/>
                </a:ext>
              </a:extLst>
            </p:cNvPr>
            <p:cNvSpPr/>
            <p:nvPr/>
          </p:nvSpPr>
          <p:spPr>
            <a:xfrm>
              <a:off x="6189856" y="2044348"/>
              <a:ext cx="5147166" cy="3926430"/>
            </a:xfrm>
            <a:prstGeom prst="rect">
              <a:avLst/>
            </a:prstGeom>
            <a:solidFill>
              <a:srgbClr val="0997B5"/>
            </a:solidFill>
            <a:ln w="25400">
              <a:solidFill>
                <a:srgbClr val="0997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997B5"/>
                </a:solidFill>
              </a:endParaRPr>
            </a:p>
          </p:txBody>
        </p:sp>
        <p:sp>
          <p:nvSpPr>
            <p:cNvPr id="19" name="Rectangle 18">
              <a:extLst>
                <a:ext uri="{FF2B5EF4-FFF2-40B4-BE49-F238E27FC236}">
                  <a16:creationId xmlns:a16="http://schemas.microsoft.com/office/drawing/2014/main" id="{EDD3677F-79E0-4144-B397-9B1F98D0A649}"/>
                </a:ext>
              </a:extLst>
            </p:cNvPr>
            <p:cNvSpPr/>
            <p:nvPr/>
          </p:nvSpPr>
          <p:spPr>
            <a:xfrm>
              <a:off x="833011" y="2044348"/>
              <a:ext cx="5152081" cy="3926430"/>
            </a:xfrm>
            <a:prstGeom prst="rect">
              <a:avLst/>
            </a:prstGeom>
            <a:solidFill>
              <a:srgbClr val="0997B5"/>
            </a:solidFill>
            <a:ln w="25400">
              <a:solidFill>
                <a:srgbClr val="0997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A7CA"/>
                </a:solidFill>
              </a:endParaRPr>
            </a:p>
          </p:txBody>
        </p:sp>
      </p:grpSp>
      <p:sp>
        <p:nvSpPr>
          <p:cNvPr id="27" name="Rectangle 26">
            <a:extLst>
              <a:ext uri="{FF2B5EF4-FFF2-40B4-BE49-F238E27FC236}">
                <a16:creationId xmlns:a16="http://schemas.microsoft.com/office/drawing/2014/main" id="{60B06ADC-1060-1743-8605-46E14CBE67D8}"/>
              </a:ext>
            </a:extLst>
          </p:cNvPr>
          <p:cNvSpPr/>
          <p:nvPr/>
        </p:nvSpPr>
        <p:spPr>
          <a:xfrm>
            <a:off x="782703" y="574411"/>
            <a:ext cx="4711226" cy="523220"/>
          </a:xfrm>
          <a:prstGeom prst="rect">
            <a:avLst/>
          </a:prstGeom>
        </p:spPr>
        <p:txBody>
          <a:bodyPr wrap="non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THE UNFRANCHISE® business</a:t>
            </a:r>
          </a:p>
        </p:txBody>
      </p:sp>
      <p:sp>
        <p:nvSpPr>
          <p:cNvPr id="37" name="Rectangle 36">
            <a:extLst>
              <a:ext uri="{FF2B5EF4-FFF2-40B4-BE49-F238E27FC236}">
                <a16:creationId xmlns:a16="http://schemas.microsoft.com/office/drawing/2014/main" id="{0B605E91-EED3-5841-8A4A-01DF13FBC098}"/>
              </a:ext>
            </a:extLst>
          </p:cNvPr>
          <p:cNvSpPr/>
          <p:nvPr/>
        </p:nvSpPr>
        <p:spPr>
          <a:xfrm>
            <a:off x="1066550" y="2298698"/>
            <a:ext cx="4805103" cy="3040704"/>
          </a:xfrm>
          <a:prstGeom prst="rect">
            <a:avLst/>
          </a:prstGeom>
        </p:spPr>
        <p:txBody>
          <a:bodyPr wrap="square" tIns="0">
            <a:spAutoFit/>
          </a:bodyPr>
          <a:lstStyle/>
          <a:p>
            <a:pPr lvl="0">
              <a:lnSpc>
                <a:spcPct val="150000"/>
              </a:lnSpc>
            </a:pPr>
            <a:r>
              <a:rPr lang="en-US" sz="2200" dirty="0">
                <a:solidFill>
                  <a:schemeClr val="bg1"/>
                </a:solidFill>
                <a:latin typeface="Calibri" panose="020F0502020204030204" pitchFamily="34" charset="0"/>
                <a:ea typeface="Helvetica Regular" charset="0"/>
                <a:cs typeface="Calibri" panose="020F0502020204030204" pitchFamily="34" charset="0"/>
              </a:rPr>
              <a:t>Systemized, Standardized and Uniform</a:t>
            </a:r>
          </a:p>
          <a:p>
            <a:pPr lvl="0">
              <a:lnSpc>
                <a:spcPct val="150000"/>
              </a:lnSpc>
            </a:pPr>
            <a:r>
              <a:rPr lang="en-US" sz="2200" dirty="0">
                <a:solidFill>
                  <a:schemeClr val="bg1"/>
                </a:solidFill>
                <a:latin typeface="Calibri" panose="020F0502020204030204" pitchFamily="34" charset="0"/>
                <a:cs typeface="Calibri" panose="020F0502020204030204" pitchFamily="34" charset="0"/>
              </a:rPr>
              <a:t>Proven Management Systems</a:t>
            </a:r>
          </a:p>
          <a:p>
            <a:pPr lvl="0">
              <a:lnSpc>
                <a:spcPct val="150000"/>
              </a:lnSpc>
            </a:pPr>
            <a:r>
              <a:rPr lang="en-US" sz="2200" dirty="0">
                <a:solidFill>
                  <a:schemeClr val="bg1"/>
                </a:solidFill>
                <a:latin typeface="Calibri" panose="020F0502020204030204" pitchFamily="34" charset="0"/>
                <a:cs typeface="Calibri" panose="020F0502020204030204" pitchFamily="34" charset="0"/>
              </a:rPr>
              <a:t>Professional Marketing Tools</a:t>
            </a:r>
          </a:p>
          <a:p>
            <a:pPr lvl="0">
              <a:lnSpc>
                <a:spcPct val="150000"/>
              </a:lnSpc>
            </a:pPr>
            <a:r>
              <a:rPr lang="en-US" sz="2200" dirty="0">
                <a:solidFill>
                  <a:schemeClr val="bg1"/>
                </a:solidFill>
                <a:latin typeface="Calibri" panose="020F0502020204030204" pitchFamily="34" charset="0"/>
                <a:cs typeface="Calibri" panose="020F0502020204030204" pitchFamily="34" charset="0"/>
              </a:rPr>
              <a:t>Standardized Training Systems</a:t>
            </a:r>
          </a:p>
          <a:p>
            <a:pPr>
              <a:lnSpc>
                <a:spcPct val="150000"/>
              </a:lnSpc>
            </a:pPr>
            <a:r>
              <a:rPr lang="en-US" sz="2200" dirty="0">
                <a:solidFill>
                  <a:schemeClr val="bg1"/>
                </a:solidFill>
                <a:latin typeface="Calibri" panose="020F0502020204030204" pitchFamily="34" charset="0"/>
                <a:cs typeface="Calibri" panose="020F0502020204030204" pitchFamily="34" charset="0"/>
              </a:rPr>
              <a:t>Market driven products and services</a:t>
            </a:r>
          </a:p>
          <a:p>
            <a:pPr lvl="0">
              <a:lnSpc>
                <a:spcPct val="150000"/>
              </a:lnSpc>
            </a:pPr>
            <a:r>
              <a:rPr lang="en-US" sz="2200" dirty="0">
                <a:solidFill>
                  <a:schemeClr val="bg1"/>
                </a:solidFill>
                <a:latin typeface="Calibri" panose="020F0502020204030204" pitchFamily="34" charset="0"/>
                <a:cs typeface="Calibri" panose="020F0502020204030204" pitchFamily="34" charset="0"/>
              </a:rPr>
              <a:t>Branding and Increased Visibility</a:t>
            </a:r>
          </a:p>
        </p:txBody>
      </p:sp>
      <p:sp>
        <p:nvSpPr>
          <p:cNvPr id="49" name="Rectangle 48">
            <a:extLst>
              <a:ext uri="{FF2B5EF4-FFF2-40B4-BE49-F238E27FC236}">
                <a16:creationId xmlns:a16="http://schemas.microsoft.com/office/drawing/2014/main" id="{1056EDFA-84DE-CD45-B2E6-341448DFA4C1}"/>
              </a:ext>
            </a:extLst>
          </p:cNvPr>
          <p:cNvSpPr/>
          <p:nvPr/>
        </p:nvSpPr>
        <p:spPr>
          <a:xfrm>
            <a:off x="6425977" y="2210212"/>
            <a:ext cx="4369545" cy="3594702"/>
          </a:xfrm>
          <a:prstGeom prst="rect">
            <a:avLst/>
          </a:prstGeom>
        </p:spPr>
        <p:txBody>
          <a:bodyPr wrap="square" tIns="0">
            <a:spAutoFit/>
          </a:bodyPr>
          <a:lstStyle/>
          <a:p>
            <a:pPr lvl="0">
              <a:lnSpc>
                <a:spcPct val="150000"/>
              </a:lnSpc>
            </a:pPr>
            <a:r>
              <a:rPr lang="en-US" sz="2200" dirty="0">
                <a:solidFill>
                  <a:schemeClr val="bg1"/>
                </a:solidFill>
                <a:latin typeface="Calibri" panose="020F0502020204030204" pitchFamily="34" charset="0"/>
                <a:ea typeface="Helvetica Regular" charset="0"/>
                <a:cs typeface="Calibri" panose="020F0502020204030204" pitchFamily="34" charset="0"/>
              </a:rPr>
              <a:t>No Franchise Fees or Royalties</a:t>
            </a:r>
          </a:p>
          <a:p>
            <a:pPr lvl="0">
              <a:lnSpc>
                <a:spcPct val="150000"/>
              </a:lnSpc>
            </a:pPr>
            <a:r>
              <a:rPr lang="en-US" sz="2200" dirty="0">
                <a:solidFill>
                  <a:schemeClr val="bg1"/>
                </a:solidFill>
                <a:latin typeface="Calibri" panose="020F0502020204030204" pitchFamily="34" charset="0"/>
                <a:cs typeface="Calibri" panose="020F0502020204030204" pitchFamily="34" charset="0"/>
              </a:rPr>
              <a:t>Minimal Startup Expenses</a:t>
            </a:r>
          </a:p>
          <a:p>
            <a:pPr lvl="0">
              <a:lnSpc>
                <a:spcPct val="150000"/>
              </a:lnSpc>
            </a:pPr>
            <a:r>
              <a:rPr lang="en-US" sz="2200" dirty="0">
                <a:solidFill>
                  <a:schemeClr val="bg1"/>
                </a:solidFill>
                <a:latin typeface="Calibri" panose="020F0502020204030204" pitchFamily="34" charset="0"/>
                <a:cs typeface="Calibri" panose="020F0502020204030204" pitchFamily="34" charset="0"/>
              </a:rPr>
              <a:t>Potential Tax Advantages</a:t>
            </a:r>
          </a:p>
          <a:p>
            <a:pPr lvl="0">
              <a:lnSpc>
                <a:spcPct val="150000"/>
              </a:lnSpc>
            </a:pPr>
            <a:r>
              <a:rPr lang="en-US" sz="2200" dirty="0">
                <a:solidFill>
                  <a:schemeClr val="bg1"/>
                </a:solidFill>
                <a:latin typeface="Calibri" panose="020F0502020204030204" pitchFamily="34" charset="0"/>
                <a:cs typeface="Calibri" panose="020F0502020204030204" pitchFamily="34" charset="0"/>
              </a:rPr>
              <a:t>No Large Monthly Overhead</a:t>
            </a:r>
          </a:p>
          <a:p>
            <a:pPr lvl="0">
              <a:lnSpc>
                <a:spcPct val="150000"/>
              </a:lnSpc>
            </a:pPr>
            <a:r>
              <a:rPr lang="en-US" sz="2200" dirty="0">
                <a:solidFill>
                  <a:schemeClr val="bg1"/>
                </a:solidFill>
                <a:latin typeface="Calibri" panose="020F0502020204030204" pitchFamily="34" charset="0"/>
                <a:cs typeface="Calibri" panose="020F0502020204030204" pitchFamily="34" charset="0"/>
              </a:rPr>
              <a:t>No Territorial Restrictions</a:t>
            </a:r>
          </a:p>
          <a:p>
            <a:pPr lvl="0">
              <a:lnSpc>
                <a:spcPct val="150000"/>
              </a:lnSpc>
            </a:pPr>
            <a:r>
              <a:rPr lang="en-US" sz="2200" dirty="0">
                <a:solidFill>
                  <a:schemeClr val="bg1"/>
                </a:solidFill>
                <a:latin typeface="Calibri" panose="020F0502020204030204" pitchFamily="34" charset="0"/>
                <a:cs typeface="Calibri" panose="020F0502020204030204" pitchFamily="34" charset="0"/>
              </a:rPr>
              <a:t>Part Time with Flexible Hours</a:t>
            </a:r>
          </a:p>
          <a:p>
            <a:pPr lvl="0">
              <a:lnSpc>
                <a:spcPct val="150000"/>
              </a:lnSpc>
            </a:pPr>
            <a:r>
              <a:rPr lang="en-US" sz="2200" dirty="0">
                <a:solidFill>
                  <a:schemeClr val="bg1"/>
                </a:solidFill>
                <a:latin typeface="Calibri" panose="020F0502020204030204" pitchFamily="34" charset="0"/>
                <a:cs typeface="Calibri" panose="020F0502020204030204" pitchFamily="34" charset="0"/>
              </a:rPr>
              <a:t>Little Risk</a:t>
            </a:r>
          </a:p>
        </p:txBody>
      </p:sp>
      <p:pic>
        <p:nvPicPr>
          <p:cNvPr id="15" name="Picture 14">
            <a:extLst>
              <a:ext uri="{FF2B5EF4-FFF2-40B4-BE49-F238E27FC236}">
                <a16:creationId xmlns:a16="http://schemas.microsoft.com/office/drawing/2014/main" id="{FCDE6FD7-CDC0-9D49-88FB-8B2AAFDDAA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16" name="Straight Connector 15">
            <a:extLst>
              <a:ext uri="{FF2B5EF4-FFF2-40B4-BE49-F238E27FC236}">
                <a16:creationId xmlns:a16="http://schemas.microsoft.com/office/drawing/2014/main" id="{7974E00E-7DF4-3444-BDA3-4602E849FC27}"/>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726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17A08EE-695C-9542-8035-96150B368C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1669" y="-33507"/>
            <a:ext cx="10340938" cy="6891747"/>
          </a:xfrm>
          <a:prstGeom prst="rect">
            <a:avLst/>
          </a:prstGeom>
        </p:spPr>
      </p:pic>
      <p:sp>
        <p:nvSpPr>
          <p:cNvPr id="7" name="Rectangle 6">
            <a:extLst>
              <a:ext uri="{FF2B5EF4-FFF2-40B4-BE49-F238E27FC236}">
                <a16:creationId xmlns:a16="http://schemas.microsoft.com/office/drawing/2014/main" id="{FA62609E-8263-2C4F-9407-CCAF03B26E78}"/>
              </a:ext>
            </a:extLst>
          </p:cNvPr>
          <p:cNvSpPr/>
          <p:nvPr/>
        </p:nvSpPr>
        <p:spPr>
          <a:xfrm>
            <a:off x="780294" y="1220423"/>
            <a:ext cx="8830856" cy="769441"/>
          </a:xfrm>
          <a:prstGeom prst="rect">
            <a:avLst/>
          </a:prstGeom>
        </p:spPr>
        <p:txBody>
          <a:bodyPr wrap="square">
            <a:spAutoFit/>
          </a:bodyPr>
          <a:lstStyle/>
          <a:p>
            <a:r>
              <a:rPr lang="en-US" sz="2200" dirty="0">
                <a:ln w="3175">
                  <a:noFill/>
                </a:ln>
                <a:solidFill>
                  <a:srgbClr val="595959"/>
                </a:solidFill>
                <a:latin typeface="Calibri" panose="020F0502020204030204" pitchFamily="34" charset="0"/>
                <a:ea typeface="Helvetica Regular" charset="0"/>
                <a:cs typeface="Calibri" panose="020F0502020204030204" pitchFamily="34" charset="0"/>
              </a:rPr>
              <a:t>Founded in 1992, Market America Worldwide is a Global Product Brokerage and Internet Marketing Company that specializes in One-to-One Marketing</a:t>
            </a:r>
          </a:p>
        </p:txBody>
      </p:sp>
      <p:grpSp>
        <p:nvGrpSpPr>
          <p:cNvPr id="6" name="Group 5">
            <a:extLst>
              <a:ext uri="{FF2B5EF4-FFF2-40B4-BE49-F238E27FC236}">
                <a16:creationId xmlns:a16="http://schemas.microsoft.com/office/drawing/2014/main" id="{9491B985-E753-FE4E-B65D-FBBB2236223A}"/>
              </a:ext>
            </a:extLst>
          </p:cNvPr>
          <p:cNvGrpSpPr/>
          <p:nvPr/>
        </p:nvGrpSpPr>
        <p:grpSpPr>
          <a:xfrm>
            <a:off x="0" y="4579113"/>
            <a:ext cx="6333262" cy="1465157"/>
            <a:chOff x="0" y="2251861"/>
            <a:chExt cx="6333262" cy="1465157"/>
          </a:xfrm>
        </p:grpSpPr>
        <p:sp>
          <p:nvSpPr>
            <p:cNvPr id="18" name="Rectangle 17">
              <a:extLst>
                <a:ext uri="{FF2B5EF4-FFF2-40B4-BE49-F238E27FC236}">
                  <a16:creationId xmlns:a16="http://schemas.microsoft.com/office/drawing/2014/main" id="{4E26B133-717C-2E46-8AF6-34DA3280285B}"/>
                </a:ext>
              </a:extLst>
            </p:cNvPr>
            <p:cNvSpPr/>
            <p:nvPr/>
          </p:nvSpPr>
          <p:spPr>
            <a:xfrm>
              <a:off x="0" y="2312766"/>
              <a:ext cx="6333262" cy="1264961"/>
            </a:xfrm>
            <a:prstGeom prst="rect">
              <a:avLst/>
            </a:prstGeom>
            <a:solidFill>
              <a:srgbClr val="0997B5"/>
            </a:solidFill>
            <a:ln>
              <a:solidFill>
                <a:srgbClr val="0997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Torch_White.png">
              <a:extLst>
                <a:ext uri="{FF2B5EF4-FFF2-40B4-BE49-F238E27FC236}">
                  <a16:creationId xmlns:a16="http://schemas.microsoft.com/office/drawing/2014/main" id="{812994C2-B8E3-5F49-AC8D-81430C8A03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0294" y="2251861"/>
              <a:ext cx="813365" cy="1465157"/>
            </a:xfrm>
            <a:prstGeom prst="rect">
              <a:avLst/>
            </a:prstGeom>
          </p:spPr>
        </p:pic>
        <p:sp>
          <p:nvSpPr>
            <p:cNvPr id="21" name="Rectangle 20">
              <a:extLst>
                <a:ext uri="{FF2B5EF4-FFF2-40B4-BE49-F238E27FC236}">
                  <a16:creationId xmlns:a16="http://schemas.microsoft.com/office/drawing/2014/main" id="{5391ABC5-D886-8E4F-9C12-231727FCB32C}"/>
                </a:ext>
              </a:extLst>
            </p:cNvPr>
            <p:cNvSpPr/>
            <p:nvPr/>
          </p:nvSpPr>
          <p:spPr>
            <a:xfrm>
              <a:off x="1709509" y="2363303"/>
              <a:ext cx="4623753" cy="461665"/>
            </a:xfrm>
            <a:prstGeom prst="rect">
              <a:avLst/>
            </a:prstGeom>
          </p:spPr>
          <p:txBody>
            <a:bodyPr wrap="square">
              <a:spAutoFit/>
            </a:bodyPr>
            <a:lstStyle/>
            <a:p>
              <a:pPr defTabSz="914149"/>
              <a:r>
                <a:rPr lang="en-US" sz="2300" dirty="0">
                  <a:solidFill>
                    <a:schemeClr val="bg1"/>
                  </a:solidFill>
                  <a:latin typeface="Calibri" panose="020F0502020204030204" pitchFamily="34" charset="0"/>
                  <a:ea typeface="Helvetica Regular" charset="0"/>
                  <a:cs typeface="Helvetica Regular" charset="0"/>
                </a:rPr>
                <a:t>2013 &amp; 2018 TORCH AWARD</a:t>
              </a:r>
            </a:p>
          </p:txBody>
        </p:sp>
        <p:sp>
          <p:nvSpPr>
            <p:cNvPr id="2" name="Rectangle 1">
              <a:extLst>
                <a:ext uri="{FF2B5EF4-FFF2-40B4-BE49-F238E27FC236}">
                  <a16:creationId xmlns:a16="http://schemas.microsoft.com/office/drawing/2014/main" id="{D57D03E8-8E48-584C-8A86-74DA5DB6F026}"/>
                </a:ext>
              </a:extLst>
            </p:cNvPr>
            <p:cNvSpPr/>
            <p:nvPr/>
          </p:nvSpPr>
          <p:spPr>
            <a:xfrm>
              <a:off x="1709509" y="2715563"/>
              <a:ext cx="4494767" cy="769441"/>
            </a:xfrm>
            <a:prstGeom prst="rect">
              <a:avLst/>
            </a:prstGeom>
          </p:spPr>
          <p:txBody>
            <a:bodyPr wrap="square">
              <a:spAutoFit/>
            </a:bodyPr>
            <a:lstStyle/>
            <a:p>
              <a:r>
                <a:rPr lang="en-US" sz="2000" dirty="0">
                  <a:solidFill>
                    <a:schemeClr val="bg1"/>
                  </a:solidFill>
                  <a:latin typeface="Calibri Light" panose="020F0302020204030204" pitchFamily="34" charset="0"/>
                  <a:ea typeface="Helvetica Regular" charset="0"/>
                  <a:cs typeface="Helvetica Regular" charset="0"/>
                </a:rPr>
                <a:t>Trust • Performance • Integrity</a:t>
              </a:r>
              <a:br>
                <a:rPr lang="en-US" dirty="0">
                  <a:solidFill>
                    <a:schemeClr val="bg1"/>
                  </a:solidFill>
                  <a:latin typeface="Calibri Light" panose="020F0302020204030204" pitchFamily="34" charset="0"/>
                  <a:ea typeface="Helvetica Regular" charset="0"/>
                  <a:cs typeface="Helvetica Regular" charset="0"/>
                </a:rPr>
              </a:br>
              <a:r>
                <a:rPr lang="en-US" sz="2400" dirty="0">
                  <a:solidFill>
                    <a:schemeClr val="bg1"/>
                  </a:solidFill>
                  <a:latin typeface="Calibri" panose="020F0502020204030204" pitchFamily="34" charset="0"/>
                  <a:ea typeface="Helvetica Regular" charset="0"/>
                  <a:cs typeface="Helvetica Regular" charset="0"/>
                </a:rPr>
                <a:t>A+ RATED</a:t>
              </a:r>
              <a:endParaRPr lang="en-US" sz="2400" dirty="0">
                <a:solidFill>
                  <a:schemeClr val="bg1"/>
                </a:solidFill>
                <a:latin typeface="Calibri" panose="020F0502020204030204" pitchFamily="34" charset="0"/>
              </a:endParaRPr>
            </a:p>
          </p:txBody>
        </p:sp>
      </p:grpSp>
      <p:sp>
        <p:nvSpPr>
          <p:cNvPr id="25" name="Rectangle 24">
            <a:extLst>
              <a:ext uri="{FF2B5EF4-FFF2-40B4-BE49-F238E27FC236}">
                <a16:creationId xmlns:a16="http://schemas.microsoft.com/office/drawing/2014/main" id="{88F33E7B-046A-7D45-B1A9-4F09AB0A5887}"/>
              </a:ext>
            </a:extLst>
          </p:cNvPr>
          <p:cNvSpPr/>
          <p:nvPr/>
        </p:nvSpPr>
        <p:spPr>
          <a:xfrm>
            <a:off x="782702" y="2624641"/>
            <a:ext cx="6959652" cy="2123658"/>
          </a:xfrm>
          <a:prstGeom prst="rect">
            <a:avLst/>
          </a:prstGeom>
        </p:spPr>
        <p:txBody>
          <a:bodyPr wrap="square" numCol="2">
            <a:spAutoFit/>
          </a:bodyPr>
          <a:lstStyle/>
          <a:p>
            <a:pPr defTabSz="914149"/>
            <a:r>
              <a:rPr lang="en-US" sz="2200" dirty="0">
                <a:solidFill>
                  <a:srgbClr val="595959"/>
                </a:solidFill>
                <a:latin typeface="Calibri" panose="020F0502020204030204" pitchFamily="34" charset="0"/>
                <a:ea typeface="Helvetica Regular" charset="0"/>
                <a:cs typeface="Calibri" panose="020F0502020204030204" pitchFamily="34" charset="0"/>
              </a:rPr>
              <a:t>Operations in:</a:t>
            </a:r>
          </a:p>
          <a:p>
            <a:pPr marL="342900" indent="-342900" defTabSz="914149">
              <a:buFont typeface="Arial" panose="020B0604020202020204" pitchFamily="34" charset="0"/>
              <a:buChar char="•"/>
            </a:pPr>
            <a:r>
              <a:rPr lang="en-US" sz="2200" dirty="0">
                <a:solidFill>
                  <a:srgbClr val="595959"/>
                </a:solidFill>
                <a:latin typeface="Calibri" panose="020F0502020204030204" pitchFamily="34" charset="0"/>
                <a:ea typeface="Helvetica Regular" charset="0"/>
                <a:cs typeface="Calibri" panose="020F0502020204030204" pitchFamily="34" charset="0"/>
              </a:rPr>
              <a:t>United States</a:t>
            </a:r>
          </a:p>
          <a:p>
            <a:pPr marL="342900" indent="-342900" defTabSz="914149">
              <a:buFont typeface="Arial" panose="020B0604020202020204" pitchFamily="34" charset="0"/>
              <a:buChar char="•"/>
            </a:pPr>
            <a:r>
              <a:rPr lang="en-US" sz="2200" dirty="0">
                <a:solidFill>
                  <a:srgbClr val="595959"/>
                </a:solidFill>
                <a:latin typeface="Calibri" panose="020F0502020204030204" pitchFamily="34" charset="0"/>
                <a:ea typeface="Helvetica Regular" charset="0"/>
                <a:cs typeface="Calibri" panose="020F0502020204030204" pitchFamily="34" charset="0"/>
              </a:rPr>
              <a:t>Canada  </a:t>
            </a:r>
          </a:p>
          <a:p>
            <a:pPr marL="342900" indent="-342900" defTabSz="914149">
              <a:buFont typeface="Arial" panose="020B0604020202020204" pitchFamily="34" charset="0"/>
              <a:buChar char="•"/>
            </a:pPr>
            <a:r>
              <a:rPr lang="en-US" sz="2200" dirty="0">
                <a:solidFill>
                  <a:srgbClr val="595959"/>
                </a:solidFill>
                <a:latin typeface="Calibri" panose="020F0502020204030204" pitchFamily="34" charset="0"/>
                <a:ea typeface="Helvetica Regular" charset="0"/>
                <a:cs typeface="Calibri" panose="020F0502020204030204" pitchFamily="34" charset="0"/>
              </a:rPr>
              <a:t>Australia </a:t>
            </a:r>
          </a:p>
          <a:p>
            <a:pPr marL="342900" indent="-342900" defTabSz="914149">
              <a:buFont typeface="Arial" panose="020B0604020202020204" pitchFamily="34" charset="0"/>
              <a:buChar char="•"/>
            </a:pPr>
            <a:r>
              <a:rPr lang="en-US" sz="2200" dirty="0">
                <a:solidFill>
                  <a:srgbClr val="595959"/>
                </a:solidFill>
                <a:latin typeface="Calibri" panose="020F0502020204030204" pitchFamily="34" charset="0"/>
                <a:ea typeface="Helvetica Regular" charset="0"/>
                <a:cs typeface="Calibri" panose="020F0502020204030204" pitchFamily="34" charset="0"/>
              </a:rPr>
              <a:t>Taiwan</a:t>
            </a:r>
          </a:p>
          <a:p>
            <a:pPr defTabSz="914149"/>
            <a:br>
              <a:rPr lang="en-US" sz="2200" dirty="0">
                <a:solidFill>
                  <a:srgbClr val="595959"/>
                </a:solidFill>
                <a:latin typeface="Calibri" panose="020F0502020204030204" pitchFamily="34" charset="0"/>
                <a:ea typeface="Helvetica Regular" charset="0"/>
                <a:cs typeface="Calibri" panose="020F0502020204030204" pitchFamily="34" charset="0"/>
              </a:rPr>
            </a:br>
            <a:endParaRPr lang="en-US" sz="2200" dirty="0">
              <a:solidFill>
                <a:srgbClr val="595959"/>
              </a:solidFill>
              <a:latin typeface="Calibri" panose="020F0502020204030204" pitchFamily="34" charset="0"/>
              <a:ea typeface="Helvetica Regular" charset="0"/>
              <a:cs typeface="Calibri" panose="020F0502020204030204" pitchFamily="34" charset="0"/>
            </a:endParaRPr>
          </a:p>
          <a:p>
            <a:pPr marL="342900" indent="-342900" defTabSz="914149">
              <a:buFont typeface="Arial" panose="020B0604020202020204" pitchFamily="34" charset="0"/>
              <a:buChar char="•"/>
            </a:pPr>
            <a:r>
              <a:rPr lang="en-US" sz="2200" dirty="0">
                <a:solidFill>
                  <a:srgbClr val="595959"/>
                </a:solidFill>
                <a:latin typeface="Calibri" panose="020F0502020204030204" pitchFamily="34" charset="0"/>
                <a:ea typeface="Helvetica Regular" charset="0"/>
                <a:cs typeface="Calibri" panose="020F0502020204030204" pitchFamily="34" charset="0"/>
              </a:rPr>
              <a:t>Hong Kong</a:t>
            </a:r>
          </a:p>
          <a:p>
            <a:pPr marL="342900" indent="-342900" defTabSz="914149">
              <a:buFont typeface="Arial" panose="020B0604020202020204" pitchFamily="34" charset="0"/>
              <a:buChar char="•"/>
            </a:pPr>
            <a:r>
              <a:rPr lang="en-US" sz="2200" dirty="0">
                <a:solidFill>
                  <a:srgbClr val="595959"/>
                </a:solidFill>
                <a:latin typeface="Calibri" panose="020F0502020204030204" pitchFamily="34" charset="0"/>
                <a:ea typeface="Helvetica Regular" charset="0"/>
                <a:cs typeface="Calibri" panose="020F0502020204030204" pitchFamily="34" charset="0"/>
              </a:rPr>
              <a:t>United Kingdom  </a:t>
            </a:r>
          </a:p>
          <a:p>
            <a:pPr marL="342900" indent="-342900" defTabSz="914149">
              <a:buFont typeface="Arial" panose="020B0604020202020204" pitchFamily="34" charset="0"/>
              <a:buChar char="•"/>
            </a:pPr>
            <a:r>
              <a:rPr lang="en-US" sz="2200" dirty="0">
                <a:solidFill>
                  <a:srgbClr val="595959"/>
                </a:solidFill>
                <a:latin typeface="Calibri" panose="020F0502020204030204" pitchFamily="34" charset="0"/>
                <a:ea typeface="Helvetica Regular" charset="0"/>
                <a:cs typeface="Calibri" panose="020F0502020204030204" pitchFamily="34" charset="0"/>
              </a:rPr>
              <a:t>Singapore </a:t>
            </a:r>
          </a:p>
          <a:p>
            <a:pPr marL="342900" indent="-342900" defTabSz="914149">
              <a:buFont typeface="Arial" panose="020B0604020202020204" pitchFamily="34" charset="0"/>
              <a:buChar char="•"/>
            </a:pPr>
            <a:r>
              <a:rPr lang="en-US" sz="2200" dirty="0">
                <a:solidFill>
                  <a:srgbClr val="595959"/>
                </a:solidFill>
                <a:latin typeface="Calibri" panose="020F0502020204030204" pitchFamily="34" charset="0"/>
                <a:ea typeface="Helvetica Regular" charset="0"/>
                <a:cs typeface="Calibri" panose="020F0502020204030204" pitchFamily="34" charset="0"/>
              </a:rPr>
              <a:t>Malaysia </a:t>
            </a:r>
          </a:p>
        </p:txBody>
      </p:sp>
      <p:pic>
        <p:nvPicPr>
          <p:cNvPr id="13" name="Picture 12">
            <a:extLst>
              <a:ext uri="{FF2B5EF4-FFF2-40B4-BE49-F238E27FC236}">
                <a16:creationId xmlns:a16="http://schemas.microsoft.com/office/drawing/2014/main" id="{3A017BF9-56AB-E94B-91E7-FB32FAE40C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sp>
        <p:nvSpPr>
          <p:cNvPr id="4" name="TextBox 3">
            <a:extLst>
              <a:ext uri="{FF2B5EF4-FFF2-40B4-BE49-F238E27FC236}">
                <a16:creationId xmlns:a16="http://schemas.microsoft.com/office/drawing/2014/main" id="{9E673B39-B6F7-7B44-BA0B-FE9B74EC3E8A}"/>
              </a:ext>
            </a:extLst>
          </p:cNvPr>
          <p:cNvSpPr txBox="1"/>
          <p:nvPr/>
        </p:nvSpPr>
        <p:spPr>
          <a:xfrm>
            <a:off x="17282160" y="6332220"/>
            <a:ext cx="184731" cy="369332"/>
          </a:xfrm>
          <a:prstGeom prst="rect">
            <a:avLst/>
          </a:prstGeom>
          <a:noFill/>
        </p:spPr>
        <p:txBody>
          <a:bodyPr wrap="none" rtlCol="0">
            <a:spAutoFit/>
          </a:bodyPr>
          <a:lstStyle/>
          <a:p>
            <a:endParaRPr lang="en-US" dirty="0"/>
          </a:p>
        </p:txBody>
      </p:sp>
      <p:grpSp>
        <p:nvGrpSpPr>
          <p:cNvPr id="3" name="Group 2">
            <a:extLst>
              <a:ext uri="{FF2B5EF4-FFF2-40B4-BE49-F238E27FC236}">
                <a16:creationId xmlns:a16="http://schemas.microsoft.com/office/drawing/2014/main" id="{478E97F1-25F7-1344-B042-9307B2E59B33}"/>
              </a:ext>
            </a:extLst>
          </p:cNvPr>
          <p:cNvGrpSpPr/>
          <p:nvPr/>
        </p:nvGrpSpPr>
        <p:grpSpPr>
          <a:xfrm>
            <a:off x="-1589654" y="4343306"/>
            <a:ext cx="1234893" cy="2154121"/>
            <a:chOff x="5851327" y="2147960"/>
            <a:chExt cx="1062331" cy="1853107"/>
          </a:xfrm>
        </p:grpSpPr>
        <p:grpSp>
          <p:nvGrpSpPr>
            <p:cNvPr id="12" name="Group 11">
              <a:extLst>
                <a:ext uri="{FF2B5EF4-FFF2-40B4-BE49-F238E27FC236}">
                  <a16:creationId xmlns:a16="http://schemas.microsoft.com/office/drawing/2014/main" id="{BEBD9953-75DC-FF48-A433-6CF0E361C7D2}"/>
                </a:ext>
              </a:extLst>
            </p:cNvPr>
            <p:cNvGrpSpPr/>
            <p:nvPr/>
          </p:nvGrpSpPr>
          <p:grpSpPr>
            <a:xfrm>
              <a:off x="5851327" y="2147960"/>
              <a:ext cx="1062331" cy="1853107"/>
              <a:chOff x="10007859" y="34990"/>
              <a:chExt cx="1521636" cy="2653618"/>
            </a:xfrm>
          </p:grpSpPr>
          <p:sp>
            <p:nvSpPr>
              <p:cNvPr id="15" name="Notched Right Arrow 14">
                <a:extLst>
                  <a:ext uri="{FF2B5EF4-FFF2-40B4-BE49-F238E27FC236}">
                    <a16:creationId xmlns:a16="http://schemas.microsoft.com/office/drawing/2014/main" id="{A9109ADF-8B7F-654F-9BE3-55598D901D7A}"/>
                  </a:ext>
                </a:extLst>
              </p:cNvPr>
              <p:cNvSpPr/>
              <p:nvPr/>
            </p:nvSpPr>
            <p:spPr>
              <a:xfrm rot="16200000">
                <a:off x="9842923" y="1313069"/>
                <a:ext cx="1851509" cy="899570"/>
              </a:xfrm>
              <a:prstGeom prst="notchedRightArrow">
                <a:avLst>
                  <a:gd name="adj1" fmla="val 100000"/>
                  <a:gd name="adj2" fmla="val 26723"/>
                </a:avLst>
              </a:prstGeom>
              <a:solidFill>
                <a:schemeClr val="tx1"/>
              </a:solidFill>
              <a:ln w="12700" cap="flat" cmpd="sng" algn="ctr">
                <a:noFill/>
                <a:prstDash val="solid"/>
                <a:miter lim="800000"/>
              </a:ln>
              <a:effectLst/>
            </p:spPr>
            <p:txBody>
              <a:bodyPr rtlCol="0" anchor="ctr"/>
              <a:lstStyle/>
              <a:p>
                <a:pPr algn="ctr" defTabSz="914400">
                  <a:defRPr/>
                </a:pPr>
                <a:endParaRPr lang="en-US" sz="1800" kern="0" dirty="0">
                  <a:solidFill>
                    <a:prstClr val="white"/>
                  </a:solidFill>
                  <a:latin typeface="Calibri" panose="020F0502020204030204" pitchFamily="34" charset="0"/>
                </a:endParaRPr>
              </a:p>
            </p:txBody>
          </p:sp>
          <p:pic>
            <p:nvPicPr>
              <p:cNvPr id="16" name="Picture 15">
                <a:extLst>
                  <a:ext uri="{FF2B5EF4-FFF2-40B4-BE49-F238E27FC236}">
                    <a16:creationId xmlns:a16="http://schemas.microsoft.com/office/drawing/2014/main" id="{30D23091-B145-984F-90F2-623E774336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07859" y="34990"/>
                <a:ext cx="1521636" cy="1521240"/>
              </a:xfrm>
              <a:prstGeom prst="rect">
                <a:avLst/>
              </a:prstGeom>
              <a:effectLst/>
            </p:spPr>
          </p:pic>
        </p:grpSp>
        <p:sp>
          <p:nvSpPr>
            <p:cNvPr id="17" name="Rectangle 16">
              <a:extLst>
                <a:ext uri="{FF2B5EF4-FFF2-40B4-BE49-F238E27FC236}">
                  <a16:creationId xmlns:a16="http://schemas.microsoft.com/office/drawing/2014/main" id="{DFD47CF4-FF5C-1A40-A552-5BC89E4049E0}"/>
                </a:ext>
              </a:extLst>
            </p:cNvPr>
            <p:cNvSpPr/>
            <p:nvPr/>
          </p:nvSpPr>
          <p:spPr>
            <a:xfrm>
              <a:off x="6068475" y="3243584"/>
              <a:ext cx="628035" cy="469283"/>
            </a:xfrm>
            <a:prstGeom prst="rect">
              <a:avLst/>
            </a:prstGeom>
          </p:spPr>
          <p:txBody>
            <a:bodyPr wrap="square">
              <a:spAutoFit/>
            </a:bodyPr>
            <a:lstStyle/>
            <a:p>
              <a:pPr algn="ctr" defTabSz="914400">
                <a:defRPr/>
              </a:pPr>
              <a:r>
                <a:rPr lang="en-US" sz="4000" dirty="0">
                  <a:solidFill>
                    <a:srgbClr val="FFFFFF"/>
                  </a:solidFill>
                  <a:latin typeface="Calibri" panose="020F0502020204030204" pitchFamily="34" charset="0"/>
                </a:rPr>
                <a:t>65</a:t>
              </a:r>
              <a:endParaRPr lang="en-US" sz="4000" kern="0" dirty="0">
                <a:ln w="3175">
                  <a:noFill/>
                </a:ln>
                <a:solidFill>
                  <a:schemeClr val="bg1"/>
                </a:solidFill>
                <a:latin typeface="Calibri" panose="020F0502020204030204" pitchFamily="34" charset="0"/>
                <a:cs typeface="Helvetica Regular" charset="0"/>
              </a:endParaRPr>
            </a:p>
          </p:txBody>
        </p:sp>
      </p:grpSp>
      <p:sp>
        <p:nvSpPr>
          <p:cNvPr id="8" name="TextBox 7">
            <a:extLst>
              <a:ext uri="{FF2B5EF4-FFF2-40B4-BE49-F238E27FC236}">
                <a16:creationId xmlns:a16="http://schemas.microsoft.com/office/drawing/2014/main" id="{0FFBA9D5-894F-1949-BF7A-BF04ADA7830E}"/>
              </a:ext>
            </a:extLst>
          </p:cNvPr>
          <p:cNvSpPr txBox="1"/>
          <p:nvPr/>
        </p:nvSpPr>
        <p:spPr>
          <a:xfrm>
            <a:off x="13716000" y="3460652"/>
            <a:ext cx="184731" cy="369332"/>
          </a:xfrm>
          <a:prstGeom prst="rect">
            <a:avLst/>
          </a:prstGeom>
          <a:noFill/>
        </p:spPr>
        <p:txBody>
          <a:bodyPr wrap="none" rtlCol="0">
            <a:spAutoFit/>
          </a:bodyPr>
          <a:lstStyle/>
          <a:p>
            <a:endParaRPr lang="en-US"/>
          </a:p>
        </p:txBody>
      </p:sp>
      <p:sp>
        <p:nvSpPr>
          <p:cNvPr id="9" name="Rectangle 8">
            <a:extLst>
              <a:ext uri="{FF2B5EF4-FFF2-40B4-BE49-F238E27FC236}">
                <a16:creationId xmlns:a16="http://schemas.microsoft.com/office/drawing/2014/main" id="{872C2E1E-8A98-244A-9A16-91E1170D13FB}"/>
              </a:ext>
            </a:extLst>
          </p:cNvPr>
          <p:cNvSpPr/>
          <p:nvPr/>
        </p:nvSpPr>
        <p:spPr>
          <a:xfrm>
            <a:off x="780294" y="2089864"/>
            <a:ext cx="8558578" cy="430887"/>
          </a:xfrm>
          <a:prstGeom prst="rect">
            <a:avLst/>
          </a:prstGeom>
        </p:spPr>
        <p:txBody>
          <a:bodyPr wrap="square">
            <a:spAutoFit/>
          </a:bodyPr>
          <a:lstStyle/>
          <a:p>
            <a:r>
              <a:rPr lang="en-US" sz="2200" dirty="0">
                <a:ln w="3175">
                  <a:noFill/>
                </a:ln>
                <a:solidFill>
                  <a:srgbClr val="595959"/>
                </a:solidFill>
                <a:latin typeface="Calibri" panose="020F0502020204030204" pitchFamily="34" charset="0"/>
                <a:ea typeface="Helvetica Regular" charset="0"/>
                <a:cs typeface="Calibri" panose="020F0502020204030204" pitchFamily="34" charset="0"/>
              </a:rPr>
              <a:t>Headquartered in Greensboro, NC and employs over 850 people globally.</a:t>
            </a:r>
          </a:p>
        </p:txBody>
      </p:sp>
      <p:sp>
        <p:nvSpPr>
          <p:cNvPr id="20" name="Rectangle 19">
            <a:extLst>
              <a:ext uri="{FF2B5EF4-FFF2-40B4-BE49-F238E27FC236}">
                <a16:creationId xmlns:a16="http://schemas.microsoft.com/office/drawing/2014/main" id="{5E48DB97-4A0F-B24D-B9E0-D3F525149E6A}"/>
              </a:ext>
            </a:extLst>
          </p:cNvPr>
          <p:cNvSpPr/>
          <p:nvPr/>
        </p:nvSpPr>
        <p:spPr>
          <a:xfrm>
            <a:off x="782703" y="574411"/>
            <a:ext cx="2397066" cy="523220"/>
          </a:xfrm>
          <a:prstGeom prst="rect">
            <a:avLst/>
          </a:prstGeom>
        </p:spPr>
        <p:txBody>
          <a:bodyPr wrap="non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THE COMPANY</a:t>
            </a:r>
          </a:p>
        </p:txBody>
      </p:sp>
      <p:cxnSp>
        <p:nvCxnSpPr>
          <p:cNvPr id="22" name="Straight Connector 21">
            <a:extLst>
              <a:ext uri="{FF2B5EF4-FFF2-40B4-BE49-F238E27FC236}">
                <a16:creationId xmlns:a16="http://schemas.microsoft.com/office/drawing/2014/main" id="{EF1BFD24-0222-5C47-A9C6-1DD2150ED4E5}"/>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8F300E1C-C259-9149-82E2-E9B5E5A90754}"/>
              </a:ext>
            </a:extLst>
          </p:cNvPr>
          <p:cNvGrpSpPr/>
          <p:nvPr/>
        </p:nvGrpSpPr>
        <p:grpSpPr>
          <a:xfrm>
            <a:off x="854414" y="3085297"/>
            <a:ext cx="263457" cy="209012"/>
            <a:chOff x="885170" y="4839829"/>
            <a:chExt cx="297678" cy="236161"/>
          </a:xfrm>
        </p:grpSpPr>
        <p:sp>
          <p:nvSpPr>
            <p:cNvPr id="26" name="Rectangle 25">
              <a:extLst>
                <a:ext uri="{FF2B5EF4-FFF2-40B4-BE49-F238E27FC236}">
                  <a16:creationId xmlns:a16="http://schemas.microsoft.com/office/drawing/2014/main" id="{59293728-B71D-B146-AC2E-E2C3CC80B5BA}"/>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120FC538-5AC5-564D-8947-947B45FB80F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50" name="Group 49">
            <a:extLst>
              <a:ext uri="{FF2B5EF4-FFF2-40B4-BE49-F238E27FC236}">
                <a16:creationId xmlns:a16="http://schemas.microsoft.com/office/drawing/2014/main" id="{B7F299DE-8AEF-C847-AEA2-4C04A8B44069}"/>
              </a:ext>
            </a:extLst>
          </p:cNvPr>
          <p:cNvGrpSpPr/>
          <p:nvPr/>
        </p:nvGrpSpPr>
        <p:grpSpPr>
          <a:xfrm>
            <a:off x="854414" y="3405862"/>
            <a:ext cx="263457" cy="209012"/>
            <a:chOff x="885170" y="4839829"/>
            <a:chExt cx="297678" cy="236161"/>
          </a:xfrm>
        </p:grpSpPr>
        <p:sp>
          <p:nvSpPr>
            <p:cNvPr id="51" name="Rectangle 50">
              <a:extLst>
                <a:ext uri="{FF2B5EF4-FFF2-40B4-BE49-F238E27FC236}">
                  <a16:creationId xmlns:a16="http://schemas.microsoft.com/office/drawing/2014/main" id="{C6E9197B-8B61-1048-94F5-E3D3A15C5CA3}"/>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0F28E01B-F637-074D-BAC4-D2990F681FF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53" name="Group 52">
            <a:extLst>
              <a:ext uri="{FF2B5EF4-FFF2-40B4-BE49-F238E27FC236}">
                <a16:creationId xmlns:a16="http://schemas.microsoft.com/office/drawing/2014/main" id="{E3625658-4F6A-204D-B6D8-C486522A740A}"/>
              </a:ext>
            </a:extLst>
          </p:cNvPr>
          <p:cNvGrpSpPr/>
          <p:nvPr/>
        </p:nvGrpSpPr>
        <p:grpSpPr>
          <a:xfrm>
            <a:off x="854414" y="3742194"/>
            <a:ext cx="263457" cy="209012"/>
            <a:chOff x="885170" y="4839829"/>
            <a:chExt cx="297678" cy="236161"/>
          </a:xfrm>
        </p:grpSpPr>
        <p:sp>
          <p:nvSpPr>
            <p:cNvPr id="54" name="Rectangle 53">
              <a:extLst>
                <a:ext uri="{FF2B5EF4-FFF2-40B4-BE49-F238E27FC236}">
                  <a16:creationId xmlns:a16="http://schemas.microsoft.com/office/drawing/2014/main" id="{AEF9BFC3-CD8E-8844-BE78-174625D58D4F}"/>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E41A614B-4BD1-5947-AF33-2898F2BCFD3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56" name="Group 55">
            <a:extLst>
              <a:ext uri="{FF2B5EF4-FFF2-40B4-BE49-F238E27FC236}">
                <a16:creationId xmlns:a16="http://schemas.microsoft.com/office/drawing/2014/main" id="{6DDF6B10-2BC5-8E49-93A6-85C220F66F33}"/>
              </a:ext>
            </a:extLst>
          </p:cNvPr>
          <p:cNvGrpSpPr/>
          <p:nvPr/>
        </p:nvGrpSpPr>
        <p:grpSpPr>
          <a:xfrm>
            <a:off x="854414" y="4083780"/>
            <a:ext cx="263457" cy="209012"/>
            <a:chOff x="885170" y="4839829"/>
            <a:chExt cx="297678" cy="236161"/>
          </a:xfrm>
        </p:grpSpPr>
        <p:sp>
          <p:nvSpPr>
            <p:cNvPr id="57" name="Rectangle 56">
              <a:extLst>
                <a:ext uri="{FF2B5EF4-FFF2-40B4-BE49-F238E27FC236}">
                  <a16:creationId xmlns:a16="http://schemas.microsoft.com/office/drawing/2014/main" id="{250D0BAA-D64C-CC4F-B5C8-86A1A459627D}"/>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62816361-9E25-E049-AB2B-7B405C79160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59" name="Group 58">
            <a:extLst>
              <a:ext uri="{FF2B5EF4-FFF2-40B4-BE49-F238E27FC236}">
                <a16:creationId xmlns:a16="http://schemas.microsoft.com/office/drawing/2014/main" id="{5DA93CC0-53EC-9642-90B3-E25DB9BAB3A9}"/>
              </a:ext>
            </a:extLst>
          </p:cNvPr>
          <p:cNvGrpSpPr/>
          <p:nvPr/>
        </p:nvGrpSpPr>
        <p:grpSpPr>
          <a:xfrm>
            <a:off x="4254511" y="3085297"/>
            <a:ext cx="263457" cy="209012"/>
            <a:chOff x="885170" y="4839829"/>
            <a:chExt cx="297678" cy="236161"/>
          </a:xfrm>
        </p:grpSpPr>
        <p:sp>
          <p:nvSpPr>
            <p:cNvPr id="60" name="Rectangle 59">
              <a:extLst>
                <a:ext uri="{FF2B5EF4-FFF2-40B4-BE49-F238E27FC236}">
                  <a16:creationId xmlns:a16="http://schemas.microsoft.com/office/drawing/2014/main" id="{7EF29F79-1647-A141-A17D-070DB5D2D403}"/>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A994027B-48A8-234A-826E-19C82F4B933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62" name="Group 61">
            <a:extLst>
              <a:ext uri="{FF2B5EF4-FFF2-40B4-BE49-F238E27FC236}">
                <a16:creationId xmlns:a16="http://schemas.microsoft.com/office/drawing/2014/main" id="{D561DFC3-5FA3-3C4E-AAE2-8AE0DA991303}"/>
              </a:ext>
            </a:extLst>
          </p:cNvPr>
          <p:cNvGrpSpPr/>
          <p:nvPr/>
        </p:nvGrpSpPr>
        <p:grpSpPr>
          <a:xfrm>
            <a:off x="4254511" y="3405862"/>
            <a:ext cx="263457" cy="209012"/>
            <a:chOff x="885170" y="4839829"/>
            <a:chExt cx="297678" cy="236161"/>
          </a:xfrm>
        </p:grpSpPr>
        <p:sp>
          <p:nvSpPr>
            <p:cNvPr id="63" name="Rectangle 62">
              <a:extLst>
                <a:ext uri="{FF2B5EF4-FFF2-40B4-BE49-F238E27FC236}">
                  <a16:creationId xmlns:a16="http://schemas.microsoft.com/office/drawing/2014/main" id="{FD3B7CBF-943D-4440-A7DE-BC61CE03C0E1}"/>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3D3E7C90-4A8F-A74F-B9C2-AFCE3642B4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65" name="Group 64">
            <a:extLst>
              <a:ext uri="{FF2B5EF4-FFF2-40B4-BE49-F238E27FC236}">
                <a16:creationId xmlns:a16="http://schemas.microsoft.com/office/drawing/2014/main" id="{236A53ED-203A-E742-8183-C1826727AF9D}"/>
              </a:ext>
            </a:extLst>
          </p:cNvPr>
          <p:cNvGrpSpPr/>
          <p:nvPr/>
        </p:nvGrpSpPr>
        <p:grpSpPr>
          <a:xfrm>
            <a:off x="4254511" y="3742194"/>
            <a:ext cx="263457" cy="209012"/>
            <a:chOff x="885170" y="4839829"/>
            <a:chExt cx="297678" cy="236161"/>
          </a:xfrm>
        </p:grpSpPr>
        <p:sp>
          <p:nvSpPr>
            <p:cNvPr id="66" name="Rectangle 65">
              <a:extLst>
                <a:ext uri="{FF2B5EF4-FFF2-40B4-BE49-F238E27FC236}">
                  <a16:creationId xmlns:a16="http://schemas.microsoft.com/office/drawing/2014/main" id="{2C0056EB-F812-BA4E-889A-6F2B3E3FE85E}"/>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C9453FC1-C0B3-D247-A92E-D394D4C6F7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grpSp>
        <p:nvGrpSpPr>
          <p:cNvPr id="68" name="Group 67">
            <a:extLst>
              <a:ext uri="{FF2B5EF4-FFF2-40B4-BE49-F238E27FC236}">
                <a16:creationId xmlns:a16="http://schemas.microsoft.com/office/drawing/2014/main" id="{1EA9855A-98CE-F245-AD79-444C2BE272CC}"/>
              </a:ext>
            </a:extLst>
          </p:cNvPr>
          <p:cNvGrpSpPr/>
          <p:nvPr/>
        </p:nvGrpSpPr>
        <p:grpSpPr>
          <a:xfrm>
            <a:off x="4254511" y="4083780"/>
            <a:ext cx="263457" cy="209012"/>
            <a:chOff x="885170" y="4839829"/>
            <a:chExt cx="297678" cy="236161"/>
          </a:xfrm>
        </p:grpSpPr>
        <p:sp>
          <p:nvSpPr>
            <p:cNvPr id="69" name="Rectangle 68">
              <a:extLst>
                <a:ext uri="{FF2B5EF4-FFF2-40B4-BE49-F238E27FC236}">
                  <a16:creationId xmlns:a16="http://schemas.microsoft.com/office/drawing/2014/main" id="{2E833E34-8193-3E4B-BE76-60AB2485B83B}"/>
                </a:ext>
              </a:extLst>
            </p:cNvPr>
            <p:cNvSpPr/>
            <p:nvPr/>
          </p:nvSpPr>
          <p:spPr>
            <a:xfrm>
              <a:off x="885170" y="4839830"/>
              <a:ext cx="297678" cy="23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a:extLst>
                <a:ext uri="{FF2B5EF4-FFF2-40B4-BE49-F238E27FC236}">
                  <a16:creationId xmlns:a16="http://schemas.microsoft.com/office/drawing/2014/main" id="{3272C0C5-2717-5F48-9D85-FD43D19FC41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466" y="4839829"/>
              <a:ext cx="236161" cy="236161"/>
            </a:xfrm>
            <a:prstGeom prst="rect">
              <a:avLst/>
            </a:prstGeom>
          </p:spPr>
        </p:pic>
      </p:grpSp>
    </p:spTree>
    <p:extLst>
      <p:ext uri="{BB962C8B-B14F-4D97-AF65-F5344CB8AC3E}">
        <p14:creationId xmlns:p14="http://schemas.microsoft.com/office/powerpoint/2010/main" val="1830245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6242" y="1372954"/>
            <a:ext cx="4757450" cy="915631"/>
          </a:xfrm>
          <a:prstGeom prst="rect">
            <a:avLst/>
          </a:prstGeom>
        </p:spPr>
        <p:txBody>
          <a:bodyPr wrap="square" lIns="91414" tIns="45718" rIns="91414" bIns="45718">
            <a:spAutoFit/>
          </a:bodyPr>
          <a:lstStyle/>
          <a:p>
            <a:pPr defTabSz="457047"/>
            <a:r>
              <a:rPr lang="en-US" sz="1750" dirty="0">
                <a:solidFill>
                  <a:schemeClr val="bg2">
                    <a:lumMod val="50000"/>
                  </a:schemeClr>
                </a:solidFill>
                <a:latin typeface="Calibri" panose="020F0502020204030204" pitchFamily="34" charset="0"/>
                <a:cs typeface="Calibri" panose="020F0502020204030204" pitchFamily="34" charset="0"/>
              </a:rPr>
              <a:t>Estimated Accumulated Retail Sales†:</a:t>
            </a:r>
          </a:p>
          <a:p>
            <a:pPr defTabSz="457047"/>
            <a:r>
              <a:rPr lang="is-IS" sz="3600" b="1" dirty="0">
                <a:solidFill>
                  <a:srgbClr val="0997B5"/>
                </a:solidFill>
                <a:latin typeface="Calibri" panose="020F0502020204030204" pitchFamily="34" charset="0"/>
                <a:cs typeface="Helvetica Regular" charset="0"/>
              </a:rPr>
              <a:t>$8,510,834,625 </a:t>
            </a:r>
          </a:p>
        </p:txBody>
      </p:sp>
      <p:sp>
        <p:nvSpPr>
          <p:cNvPr id="9" name="Rectangle 13"/>
          <p:cNvSpPr>
            <a:spLocks noChangeArrowheads="1"/>
          </p:cNvSpPr>
          <p:nvPr/>
        </p:nvSpPr>
        <p:spPr bwMode="auto">
          <a:xfrm>
            <a:off x="8582495" y="3864850"/>
            <a:ext cx="297503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18" rIns="91414" bIns="45718" anchor="t" anchorCtr="0"/>
          <a:lstStyle/>
          <a:p>
            <a:pPr algn="ctr" defTabSz="457047"/>
            <a:r>
              <a:rPr lang="en-US" dirty="0">
                <a:solidFill>
                  <a:schemeClr val="bg2">
                    <a:lumMod val="50000"/>
                  </a:schemeClr>
                </a:solidFill>
                <a:latin typeface="Calibri" panose="020F0502020204030204" pitchFamily="34" charset="0"/>
                <a:cs typeface="Calibri" panose="020F0502020204030204" pitchFamily="34" charset="0"/>
              </a:rPr>
              <a:t>Total Commissions Earned:</a:t>
            </a:r>
          </a:p>
          <a:p>
            <a:pPr defTabSz="457047"/>
            <a:r>
              <a:rPr lang="en-US" sz="3400" b="1" dirty="0">
                <a:solidFill>
                  <a:srgbClr val="0997B5"/>
                </a:solidFill>
                <a:latin typeface="Calibri" panose="020F0502020204030204" pitchFamily="34" charset="0"/>
                <a:cs typeface="Helvetica Regular" charset="0"/>
              </a:rPr>
              <a:t>$</a:t>
            </a:r>
            <a:r>
              <a:rPr lang="is-IS" sz="3400" b="1" dirty="0">
                <a:solidFill>
                  <a:srgbClr val="0997B5"/>
                </a:solidFill>
                <a:latin typeface="Calibri" panose="020F0502020204030204" pitchFamily="34" charset="0"/>
                <a:cs typeface="Helvetica Regular" charset="0"/>
              </a:rPr>
              <a:t>2,183,202,350</a:t>
            </a:r>
          </a:p>
          <a:p>
            <a:pPr defTabSz="457047"/>
            <a:endParaRPr lang="cs-CZ" sz="3400" dirty="0">
              <a:solidFill>
                <a:srgbClr val="0FB7FF"/>
              </a:solidFill>
              <a:latin typeface="Calibri" panose="020F0502020204030204" pitchFamily="34" charset="0"/>
              <a:cs typeface="Helvetica Regular" charset="0"/>
            </a:endParaRPr>
          </a:p>
        </p:txBody>
      </p:sp>
      <p:sp>
        <p:nvSpPr>
          <p:cNvPr id="10" name="Rectangle 14"/>
          <p:cNvSpPr>
            <a:spLocks noChangeArrowheads="1"/>
          </p:cNvSpPr>
          <p:nvPr/>
        </p:nvSpPr>
        <p:spPr bwMode="auto">
          <a:xfrm>
            <a:off x="6010536" y="4932791"/>
            <a:ext cx="4419134" cy="3235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18" rIns="91414" bIns="45718" anchor="t" anchorCtr="0"/>
          <a:lstStyle/>
          <a:p>
            <a:pPr algn="ctr" defTabSz="457047"/>
            <a:r>
              <a:rPr lang="en-US" dirty="0">
                <a:solidFill>
                  <a:schemeClr val="bg2">
                    <a:lumMod val="50000"/>
                  </a:schemeClr>
                </a:solidFill>
                <a:latin typeface="Calibri" panose="020F0502020204030204" pitchFamily="34" charset="0"/>
                <a:cs typeface="Calibri" panose="020F0502020204030204" pitchFamily="34" charset="0"/>
              </a:rPr>
              <a:t>Total </a:t>
            </a:r>
            <a:r>
              <a:rPr lang="en-US" dirty="0" err="1">
                <a:solidFill>
                  <a:schemeClr val="bg2">
                    <a:lumMod val="50000"/>
                  </a:schemeClr>
                </a:solidFill>
                <a:latin typeface="Calibri" panose="020F0502020204030204" pitchFamily="34" charset="0"/>
                <a:cs typeface="Calibri" panose="020F0502020204030204" pitchFamily="34" charset="0"/>
              </a:rPr>
              <a:t>UnFranchise</a:t>
            </a:r>
            <a:r>
              <a:rPr lang="en-US" dirty="0">
                <a:solidFill>
                  <a:schemeClr val="bg2">
                    <a:lumMod val="50000"/>
                  </a:schemeClr>
                </a:solidFill>
                <a:latin typeface="Calibri" panose="020F0502020204030204" pitchFamily="34" charset="0"/>
                <a:cs typeface="Calibri" panose="020F0502020204030204" pitchFamily="34" charset="0"/>
              </a:rPr>
              <a:t>® Owner Earnings**:</a:t>
            </a:r>
            <a:endParaRPr lang="cs-CZ" sz="3400" dirty="0">
              <a:solidFill>
                <a:srgbClr val="0997B5"/>
              </a:solidFill>
              <a:latin typeface="Calibri" panose="020F0502020204030204" pitchFamily="34" charset="0"/>
              <a:cs typeface="Calibri" panose="020F0502020204030204" pitchFamily="34" charset="0"/>
            </a:endParaRPr>
          </a:p>
        </p:txBody>
      </p:sp>
      <p:sp>
        <p:nvSpPr>
          <p:cNvPr id="13" name="Rectangle 17"/>
          <p:cNvSpPr>
            <a:spLocks noChangeArrowheads="1"/>
          </p:cNvSpPr>
          <p:nvPr/>
        </p:nvSpPr>
        <p:spPr bwMode="auto">
          <a:xfrm>
            <a:off x="5731447" y="6354731"/>
            <a:ext cx="5826080" cy="3235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14" tIns="45718" rIns="0" bIns="45718" anchor="ctr"/>
          <a:lstStyle/>
          <a:p>
            <a:pPr lvl="0" algn="r" defTabSz="457047"/>
            <a:r>
              <a:rPr lang="en-US" sz="900" dirty="0">
                <a:solidFill>
                  <a:schemeClr val="bg2">
                    <a:lumMod val="75000"/>
                  </a:schemeClr>
                </a:solidFill>
                <a:latin typeface="Calibri" panose="020F0502020204030204" pitchFamily="34" charset="0"/>
                <a:cs typeface="Calibri" panose="020F0502020204030204" pitchFamily="34" charset="0"/>
              </a:rPr>
              <a:t>**As of September 30, 2018 (since the company’s inception) *estimated retail profits based on suggested retail price </a:t>
            </a:r>
          </a:p>
          <a:p>
            <a:pPr lvl="0" algn="r" defTabSz="457047"/>
            <a:r>
              <a:rPr lang="en-US" sz="900" dirty="0">
                <a:solidFill>
                  <a:schemeClr val="bg2">
                    <a:lumMod val="75000"/>
                  </a:schemeClr>
                </a:solidFill>
                <a:latin typeface="Calibri" panose="020F0502020204030204" pitchFamily="34" charset="0"/>
                <a:cs typeface="Calibri" panose="020F0502020204030204" pitchFamily="34" charset="0"/>
              </a:rPr>
              <a:t>†estimated accumulated retail sales based on suggested retail price</a:t>
            </a:r>
          </a:p>
          <a:p>
            <a:pPr lvl="0" algn="r" defTabSz="457047"/>
            <a:r>
              <a:rPr lang="en-US" sz="1000" dirty="0">
                <a:solidFill>
                  <a:srgbClr val="FFFFFF"/>
                </a:solidFill>
                <a:latin typeface="Calibri" panose="020F0502020204030204" pitchFamily="34" charset="0"/>
                <a:cs typeface="Calibri" panose="020F0502020204030204" pitchFamily="34" charset="0"/>
              </a:rPr>
              <a:t>   </a:t>
            </a:r>
            <a:r>
              <a:rPr lang="en-US" sz="1000" dirty="0">
                <a:solidFill>
                  <a:srgbClr val="FFFFFF"/>
                </a:solidFill>
                <a:latin typeface="Calibri" panose="020F0502020204030204" pitchFamily="34" charset="0"/>
                <a:cs typeface="Helvetica Regular" charset="0"/>
              </a:rPr>
              <a:t>              </a:t>
            </a:r>
          </a:p>
        </p:txBody>
      </p:sp>
      <p:sp>
        <p:nvSpPr>
          <p:cNvPr id="45" name="Rectangle 13"/>
          <p:cNvSpPr>
            <a:spLocks noChangeArrowheads="1"/>
          </p:cNvSpPr>
          <p:nvPr/>
        </p:nvSpPr>
        <p:spPr bwMode="auto">
          <a:xfrm>
            <a:off x="4885899" y="3867101"/>
            <a:ext cx="4419135" cy="562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18" rIns="91414" bIns="45718" anchor="t" anchorCtr="0"/>
          <a:lstStyle/>
          <a:p>
            <a:r>
              <a:rPr lang="en-US" dirty="0">
                <a:solidFill>
                  <a:schemeClr val="bg2">
                    <a:lumMod val="50000"/>
                  </a:schemeClr>
                </a:solidFill>
                <a:latin typeface="Calibri" panose="020F0502020204030204" pitchFamily="34" charset="0"/>
                <a:cs typeface="Calibri" panose="020F0502020204030204" pitchFamily="34" charset="0"/>
              </a:rPr>
              <a:t>Total Estimated Retail Profits Earned*:</a:t>
            </a:r>
          </a:p>
          <a:p>
            <a:pPr defTabSz="457047"/>
            <a:r>
              <a:rPr lang="en-US" sz="3600" b="1" dirty="0">
                <a:solidFill>
                  <a:srgbClr val="0997B5"/>
                </a:solidFill>
                <a:latin typeface="Calibri" panose="020F0502020204030204" pitchFamily="34" charset="0"/>
                <a:cs typeface="Helvetica Regular" charset="0"/>
              </a:rPr>
              <a:t>$</a:t>
            </a:r>
            <a:r>
              <a:rPr lang="is-IS" sz="3600" b="1" dirty="0">
                <a:solidFill>
                  <a:srgbClr val="0997B5"/>
                </a:solidFill>
                <a:latin typeface="Calibri" panose="020F0502020204030204" pitchFamily="34" charset="0"/>
                <a:cs typeface="Helvetica Regular" charset="0"/>
              </a:rPr>
              <a:t>2,225,106,442 </a:t>
            </a:r>
          </a:p>
        </p:txBody>
      </p:sp>
      <p:sp>
        <p:nvSpPr>
          <p:cNvPr id="16" name="TextBox 15"/>
          <p:cNvSpPr txBox="1"/>
          <p:nvPr/>
        </p:nvSpPr>
        <p:spPr>
          <a:xfrm>
            <a:off x="23181161" y="3866444"/>
            <a:ext cx="184731" cy="369332"/>
          </a:xfrm>
          <a:prstGeom prst="rect">
            <a:avLst/>
          </a:prstGeom>
          <a:noFill/>
        </p:spPr>
        <p:txBody>
          <a:bodyPr wrap="none" rtlCol="0">
            <a:spAutoFit/>
          </a:bodyPr>
          <a:lstStyle/>
          <a:p>
            <a:endParaRPr lang="en-US" dirty="0">
              <a:latin typeface="Calibri" panose="020F0502020204030204" pitchFamily="34" charset="0"/>
            </a:endParaRPr>
          </a:p>
        </p:txBody>
      </p:sp>
      <p:sp>
        <p:nvSpPr>
          <p:cNvPr id="4" name="TextBox 3"/>
          <p:cNvSpPr txBox="1"/>
          <p:nvPr/>
        </p:nvSpPr>
        <p:spPr>
          <a:xfrm>
            <a:off x="826242" y="2563908"/>
            <a:ext cx="3356748" cy="1015663"/>
          </a:xfrm>
          <a:prstGeom prst="rect">
            <a:avLst/>
          </a:prstGeom>
          <a:solidFill>
            <a:srgbClr val="0997B5"/>
          </a:solidFill>
        </p:spPr>
        <p:txBody>
          <a:bodyPr wrap="square" lIns="182880" tIns="91440" rIns="182880" bIns="91440" rtlCol="0">
            <a:spAutoFit/>
          </a:bodyPr>
          <a:lstStyle/>
          <a:p>
            <a:pPr algn="ctr"/>
            <a:r>
              <a:rPr lang="en-US" dirty="0">
                <a:solidFill>
                  <a:schemeClr val="bg1"/>
                </a:solidFill>
                <a:latin typeface="Calibri" panose="020F0502020204030204" pitchFamily="34" charset="0"/>
                <a:cs typeface="Calibri" panose="020F0502020204030204" pitchFamily="34" charset="0"/>
              </a:rPr>
              <a:t>Thousands of </a:t>
            </a:r>
            <a:r>
              <a:rPr lang="en-US" dirty="0" err="1">
                <a:solidFill>
                  <a:schemeClr val="bg1"/>
                </a:solidFill>
                <a:latin typeface="Calibri" panose="020F0502020204030204" pitchFamily="34" charset="0"/>
                <a:cs typeface="Calibri" panose="020F0502020204030204" pitchFamily="34" charset="0"/>
              </a:rPr>
              <a:t>UnFranchise</a:t>
            </a:r>
            <a:r>
              <a:rPr lang="en-US" dirty="0">
                <a:solidFill>
                  <a:schemeClr val="bg1"/>
                </a:solidFill>
                <a:latin typeface="Calibri" panose="020F0502020204030204" pitchFamily="34" charset="0"/>
                <a:cs typeface="Calibri" panose="020F0502020204030204" pitchFamily="34" charset="0"/>
              </a:rPr>
              <a:t> Owners are earning </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$300 to $3,600 per week</a:t>
            </a:r>
          </a:p>
        </p:txBody>
      </p:sp>
      <p:sp>
        <p:nvSpPr>
          <p:cNvPr id="23" name="Rectangle 22">
            <a:extLst>
              <a:ext uri="{FF2B5EF4-FFF2-40B4-BE49-F238E27FC236}">
                <a16:creationId xmlns:a16="http://schemas.microsoft.com/office/drawing/2014/main" id="{4360A5F8-8839-DD41-9E4A-8382DE121C4D}"/>
              </a:ext>
            </a:extLst>
          </p:cNvPr>
          <p:cNvSpPr/>
          <p:nvPr/>
        </p:nvSpPr>
        <p:spPr>
          <a:xfrm>
            <a:off x="782703" y="574411"/>
            <a:ext cx="10818796" cy="523220"/>
          </a:xfrm>
          <a:prstGeom prst="rect">
            <a:avLst/>
          </a:prstGeom>
        </p:spPr>
        <p:txBody>
          <a:bodyPr wrap="non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Worldwide Company sales and </a:t>
            </a:r>
            <a:r>
              <a:rPr lang="en-US" sz="2800" b="1" cap="all" dirty="0" err="1">
                <a:ln w="3175">
                  <a:noFill/>
                </a:ln>
                <a:solidFill>
                  <a:srgbClr val="0997B5"/>
                </a:solidFill>
                <a:latin typeface="Calibri" panose="020F0502020204030204" pitchFamily="34" charset="0"/>
                <a:ea typeface="Helvetica Regular" charset="0"/>
                <a:cs typeface="Helvetica Regular" charset="0"/>
              </a:rPr>
              <a:t>unfranchise</a:t>
            </a:r>
            <a:r>
              <a:rPr lang="en-US" sz="2800" b="1" cap="all" dirty="0">
                <a:ln w="3175">
                  <a:noFill/>
                </a:ln>
                <a:solidFill>
                  <a:srgbClr val="0997B5"/>
                </a:solidFill>
                <a:latin typeface="Calibri" panose="020F0502020204030204" pitchFamily="34" charset="0"/>
                <a:ea typeface="Helvetica Regular" charset="0"/>
                <a:cs typeface="Helvetica Regular" charset="0"/>
              </a:rPr>
              <a:t>® Owner earnings</a:t>
            </a:r>
          </a:p>
        </p:txBody>
      </p:sp>
      <p:sp>
        <p:nvSpPr>
          <p:cNvPr id="5" name="Rectangle 4">
            <a:extLst>
              <a:ext uri="{FF2B5EF4-FFF2-40B4-BE49-F238E27FC236}">
                <a16:creationId xmlns:a16="http://schemas.microsoft.com/office/drawing/2014/main" id="{B9F2FA54-A3A1-5645-BC9E-C4F512E0BB96}"/>
              </a:ext>
            </a:extLst>
          </p:cNvPr>
          <p:cNvSpPr/>
          <p:nvPr/>
        </p:nvSpPr>
        <p:spPr>
          <a:xfrm>
            <a:off x="7986480" y="3850946"/>
            <a:ext cx="764615" cy="1107996"/>
          </a:xfrm>
          <a:prstGeom prst="rect">
            <a:avLst/>
          </a:prstGeom>
        </p:spPr>
        <p:txBody>
          <a:bodyPr wrap="square">
            <a:spAutoFit/>
          </a:bodyPr>
          <a:lstStyle/>
          <a:p>
            <a:r>
              <a:rPr lang="en-US" sz="6600" b="1" dirty="0">
                <a:solidFill>
                  <a:schemeClr val="bg2">
                    <a:lumMod val="50000"/>
                  </a:schemeClr>
                </a:solidFill>
                <a:latin typeface="Calibri" panose="020F0502020204030204" pitchFamily="34" charset="0"/>
                <a:cs typeface="Helvetica Regular" charset="0"/>
              </a:rPr>
              <a:t>+ </a:t>
            </a:r>
            <a:endParaRPr lang="en-US" sz="6600" dirty="0"/>
          </a:p>
        </p:txBody>
      </p:sp>
      <p:pic>
        <p:nvPicPr>
          <p:cNvPr id="20" name="Picture 19">
            <a:extLst>
              <a:ext uri="{FF2B5EF4-FFF2-40B4-BE49-F238E27FC236}">
                <a16:creationId xmlns:a16="http://schemas.microsoft.com/office/drawing/2014/main" id="{4D216B30-0CBF-4D4C-8258-F1299EE974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21" name="Straight Connector 20">
            <a:extLst>
              <a:ext uri="{FF2B5EF4-FFF2-40B4-BE49-F238E27FC236}">
                <a16:creationId xmlns:a16="http://schemas.microsoft.com/office/drawing/2014/main" id="{ADC04615-F046-1242-B91F-90D68F827159}"/>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98E0EF-9A10-B348-BDA6-7B800E2CC698}"/>
              </a:ext>
            </a:extLst>
          </p:cNvPr>
          <p:cNvCxnSpPr>
            <a:cxnSpLocks/>
          </p:cNvCxnSpPr>
          <p:nvPr/>
        </p:nvCxnSpPr>
        <p:spPr>
          <a:xfrm>
            <a:off x="5021451" y="4846905"/>
            <a:ext cx="6397305" cy="0"/>
          </a:xfrm>
          <a:prstGeom prst="line">
            <a:avLst/>
          </a:prstGeom>
          <a:ln w="25400">
            <a:solidFill>
              <a:srgbClr val="0997B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638BA7E-5A3D-2443-9FD1-8D59B6A781A2}"/>
              </a:ext>
            </a:extLst>
          </p:cNvPr>
          <p:cNvSpPr txBox="1"/>
          <p:nvPr/>
        </p:nvSpPr>
        <p:spPr>
          <a:xfrm>
            <a:off x="826243" y="3873255"/>
            <a:ext cx="3356748" cy="1015663"/>
          </a:xfrm>
          <a:prstGeom prst="rect">
            <a:avLst/>
          </a:prstGeom>
          <a:solidFill>
            <a:srgbClr val="0997B5"/>
          </a:solidFill>
        </p:spPr>
        <p:txBody>
          <a:bodyPr wrap="square" lIns="182880" tIns="91440" rIns="182880" bIns="91440" rtlCol="0">
            <a:spAutoFit/>
          </a:bodyPr>
          <a:lstStyle/>
          <a:p>
            <a:pPr algn="ctr"/>
            <a:r>
              <a:rPr lang="en-US" dirty="0">
                <a:solidFill>
                  <a:schemeClr val="bg1"/>
                </a:solidFill>
                <a:latin typeface="Calibri" panose="020F0502020204030204" pitchFamily="34" charset="0"/>
                <a:cs typeface="Calibri" panose="020F0502020204030204" pitchFamily="34" charset="0"/>
              </a:rPr>
              <a:t>More than 500 </a:t>
            </a:r>
            <a:r>
              <a:rPr lang="en-US" dirty="0" err="1">
                <a:solidFill>
                  <a:schemeClr val="bg1"/>
                </a:solidFill>
                <a:latin typeface="Calibri" panose="020F0502020204030204" pitchFamily="34" charset="0"/>
                <a:cs typeface="Calibri" panose="020F0502020204030204" pitchFamily="34" charset="0"/>
              </a:rPr>
              <a:t>UnFranchise</a:t>
            </a:r>
            <a:r>
              <a:rPr lang="en-US" dirty="0">
                <a:solidFill>
                  <a:schemeClr val="bg1"/>
                </a:solidFill>
                <a:latin typeface="Calibri" panose="020F0502020204030204" pitchFamily="34" charset="0"/>
                <a:cs typeface="Calibri" panose="020F0502020204030204" pitchFamily="34" charset="0"/>
              </a:rPr>
              <a:t> Owners have earned in excess </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of $1,000,000 in commissions</a:t>
            </a:r>
          </a:p>
        </p:txBody>
      </p:sp>
      <p:sp>
        <p:nvSpPr>
          <p:cNvPr id="19" name="TextBox 18">
            <a:extLst>
              <a:ext uri="{FF2B5EF4-FFF2-40B4-BE49-F238E27FC236}">
                <a16:creationId xmlns:a16="http://schemas.microsoft.com/office/drawing/2014/main" id="{B9D4526E-FAA3-D54B-B9B9-7212848E4749}"/>
              </a:ext>
            </a:extLst>
          </p:cNvPr>
          <p:cNvSpPr txBox="1"/>
          <p:nvPr/>
        </p:nvSpPr>
        <p:spPr>
          <a:xfrm>
            <a:off x="826242" y="5256370"/>
            <a:ext cx="3356748" cy="738664"/>
          </a:xfrm>
          <a:prstGeom prst="rect">
            <a:avLst/>
          </a:prstGeom>
          <a:solidFill>
            <a:srgbClr val="0997B5"/>
          </a:solidFill>
        </p:spPr>
        <p:txBody>
          <a:bodyPr wrap="square" lIns="182880" tIns="91440" rIns="182880" bIns="91440" rtlCol="0">
            <a:spAutoFit/>
          </a:bodyPr>
          <a:lstStyle/>
          <a:p>
            <a:pPr algn="ctr"/>
            <a:r>
              <a:rPr lang="en-US" dirty="0">
                <a:solidFill>
                  <a:schemeClr val="bg1"/>
                </a:solidFill>
                <a:latin typeface="Calibri" panose="020F0502020204030204" pitchFamily="34" charset="0"/>
                <a:cs typeface="Calibri" panose="020F0502020204030204" pitchFamily="34" charset="0"/>
              </a:rPr>
              <a:t>Adding New Million Dollar earners every month </a:t>
            </a:r>
          </a:p>
        </p:txBody>
      </p:sp>
      <p:sp>
        <p:nvSpPr>
          <p:cNvPr id="6" name="Rectangle 5">
            <a:extLst>
              <a:ext uri="{FF2B5EF4-FFF2-40B4-BE49-F238E27FC236}">
                <a16:creationId xmlns:a16="http://schemas.microsoft.com/office/drawing/2014/main" id="{6F3ECA85-6D02-F143-9E07-FB5B3E7069C6}"/>
              </a:ext>
            </a:extLst>
          </p:cNvPr>
          <p:cNvSpPr/>
          <p:nvPr/>
        </p:nvSpPr>
        <p:spPr>
          <a:xfrm>
            <a:off x="4885899" y="5158856"/>
            <a:ext cx="6397305" cy="1107996"/>
          </a:xfrm>
          <a:prstGeom prst="rect">
            <a:avLst/>
          </a:prstGeom>
          <a:noFill/>
        </p:spPr>
        <p:txBody>
          <a:bodyPr wrap="square">
            <a:spAutoFit/>
          </a:bodyPr>
          <a:lstStyle/>
          <a:p>
            <a:pPr algn="ctr"/>
            <a:r>
              <a:rPr lang="en-US" sz="6600" b="1" dirty="0">
                <a:solidFill>
                  <a:srgbClr val="0997B5"/>
                </a:solidFill>
                <a:latin typeface="Calibri" panose="020F0502020204030204" pitchFamily="34" charset="0"/>
                <a:cs typeface="Helvetica Regular" charset="0"/>
              </a:rPr>
              <a:t> </a:t>
            </a:r>
            <a:r>
              <a:rPr lang="en-US" sz="6600" b="1" dirty="0">
                <a:solidFill>
                  <a:srgbClr val="595959"/>
                </a:solidFill>
                <a:latin typeface="Calibri" panose="020F0502020204030204" pitchFamily="34" charset="0"/>
                <a:cs typeface="Helvetica Regular" charset="0"/>
              </a:rPr>
              <a:t>= </a:t>
            </a:r>
            <a:r>
              <a:rPr lang="en-US" sz="6600" b="1" dirty="0">
                <a:solidFill>
                  <a:srgbClr val="0997B5"/>
                </a:solidFill>
                <a:latin typeface="Calibri" panose="020F0502020204030204" pitchFamily="34" charset="0"/>
                <a:cs typeface="Helvetica Regular" charset="0"/>
              </a:rPr>
              <a:t>$4,408,308,792</a:t>
            </a:r>
            <a:endParaRPr lang="en-US" sz="6600" dirty="0">
              <a:solidFill>
                <a:srgbClr val="0997B5"/>
              </a:solidFill>
            </a:endParaRPr>
          </a:p>
        </p:txBody>
      </p:sp>
      <p:graphicFrame>
        <p:nvGraphicFramePr>
          <p:cNvPr id="11" name="Chart 10">
            <a:extLst>
              <a:ext uri="{FF2B5EF4-FFF2-40B4-BE49-F238E27FC236}">
                <a16:creationId xmlns:a16="http://schemas.microsoft.com/office/drawing/2014/main" id="{C0DAB003-36BF-E140-BEC8-839723953A45}"/>
              </a:ext>
            </a:extLst>
          </p:cNvPr>
          <p:cNvGraphicFramePr/>
          <p:nvPr>
            <p:extLst>
              <p:ext uri="{D42A27DB-BD31-4B8C-83A1-F6EECF244321}">
                <p14:modId xmlns:p14="http://schemas.microsoft.com/office/powerpoint/2010/main" val="3583701044"/>
              </p:ext>
            </p:extLst>
          </p:nvPr>
        </p:nvGraphicFramePr>
        <p:xfrm>
          <a:off x="-7229127" y="1556445"/>
          <a:ext cx="6913493" cy="2679331"/>
        </p:xfrm>
        <a:graphic>
          <a:graphicData uri="http://schemas.openxmlformats.org/drawingml/2006/chart">
            <c:chart xmlns:c="http://schemas.openxmlformats.org/drawingml/2006/chart" xmlns:r="http://schemas.openxmlformats.org/officeDocument/2006/relationships" r:id="rId4"/>
          </a:graphicData>
        </a:graphic>
      </p:graphicFrame>
      <p:pic>
        <p:nvPicPr>
          <p:cNvPr id="8" name="Picture 7">
            <a:extLst>
              <a:ext uri="{FF2B5EF4-FFF2-40B4-BE49-F238E27FC236}">
                <a16:creationId xmlns:a16="http://schemas.microsoft.com/office/drawing/2014/main" id="{D1DA59B7-9726-A949-9B45-6A305EB4F49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41378" y="1183515"/>
            <a:ext cx="4757450" cy="2591641"/>
          </a:xfrm>
          <a:prstGeom prst="rect">
            <a:avLst/>
          </a:prstGeom>
        </p:spPr>
      </p:pic>
    </p:spTree>
    <p:extLst>
      <p:ext uri="{BB962C8B-B14F-4D97-AF65-F5344CB8AC3E}">
        <p14:creationId xmlns:p14="http://schemas.microsoft.com/office/powerpoint/2010/main" val="617580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A319D5-669C-154D-8425-5C448FB1AF8D}"/>
              </a:ext>
            </a:extLst>
          </p:cNvPr>
          <p:cNvSpPr/>
          <p:nvPr/>
        </p:nvSpPr>
        <p:spPr>
          <a:xfrm>
            <a:off x="819215" y="1695202"/>
            <a:ext cx="3730207" cy="3293209"/>
          </a:xfrm>
          <a:prstGeom prst="rect">
            <a:avLst/>
          </a:prstGeom>
        </p:spPr>
        <p:txBody>
          <a:bodyPr wrap="square">
            <a:spAutoFit/>
          </a:bodyPr>
          <a:lstStyle/>
          <a:p>
            <a:r>
              <a:rPr lang="en-US" sz="2600" dirty="0">
                <a:solidFill>
                  <a:schemeClr val="bg2">
                    <a:lumMod val="50000"/>
                  </a:schemeClr>
                </a:solidFill>
                <a:latin typeface="Calibri" panose="020F0502020204030204" pitchFamily="34" charset="0"/>
                <a:cs typeface="Calibri" panose="020F0502020204030204" pitchFamily="34" charset="0"/>
              </a:rPr>
              <a:t>95% of people spend up to 45 years of their lives making the other 5% successful.</a:t>
            </a:r>
          </a:p>
          <a:p>
            <a:endParaRPr lang="en-US" sz="2600" dirty="0">
              <a:solidFill>
                <a:schemeClr val="bg2">
                  <a:lumMod val="50000"/>
                </a:schemeClr>
              </a:solidFill>
              <a:latin typeface="Calibri" panose="020F0502020204030204" pitchFamily="34" charset="0"/>
              <a:cs typeface="Calibri" panose="020F0502020204030204" pitchFamily="34" charset="0"/>
            </a:endParaRPr>
          </a:p>
          <a:p>
            <a:r>
              <a:rPr lang="en-US" sz="2600" dirty="0">
                <a:solidFill>
                  <a:schemeClr val="bg2">
                    <a:lumMod val="50000"/>
                  </a:schemeClr>
                </a:solidFill>
                <a:latin typeface="Calibri" panose="020F0502020204030204" pitchFamily="34" charset="0"/>
                <a:cs typeface="Calibri" panose="020F0502020204030204" pitchFamily="34" charset="0"/>
              </a:rPr>
              <a:t>They work a plan for someone else’s financial success – not their own.</a:t>
            </a:r>
          </a:p>
        </p:txBody>
      </p:sp>
      <p:sp>
        <p:nvSpPr>
          <p:cNvPr id="29" name="Rectangle 28">
            <a:extLst>
              <a:ext uri="{FF2B5EF4-FFF2-40B4-BE49-F238E27FC236}">
                <a16:creationId xmlns:a16="http://schemas.microsoft.com/office/drawing/2014/main" id="{A8693911-DB91-5F46-8AD0-DBBFF8F33627}"/>
              </a:ext>
            </a:extLst>
          </p:cNvPr>
          <p:cNvSpPr/>
          <p:nvPr/>
        </p:nvSpPr>
        <p:spPr>
          <a:xfrm>
            <a:off x="782703" y="574411"/>
            <a:ext cx="4836429"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The 45 year plan</a:t>
            </a:r>
          </a:p>
        </p:txBody>
      </p:sp>
      <p:pic>
        <p:nvPicPr>
          <p:cNvPr id="14" name="Picture 13">
            <a:extLst>
              <a:ext uri="{FF2B5EF4-FFF2-40B4-BE49-F238E27FC236}">
                <a16:creationId xmlns:a16="http://schemas.microsoft.com/office/drawing/2014/main" id="{C77289F5-44F6-CC48-947E-4E72C90F55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15" name="Straight Connector 14">
            <a:extLst>
              <a:ext uri="{FF2B5EF4-FFF2-40B4-BE49-F238E27FC236}">
                <a16:creationId xmlns:a16="http://schemas.microsoft.com/office/drawing/2014/main" id="{16C685E6-E584-7142-850B-80CF0522A8EF}"/>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graphicFrame>
        <p:nvGraphicFramePr>
          <p:cNvPr id="13" name="Chart 12">
            <a:extLst>
              <a:ext uri="{FF2B5EF4-FFF2-40B4-BE49-F238E27FC236}">
                <a16:creationId xmlns:a16="http://schemas.microsoft.com/office/drawing/2014/main" id="{3A4008F5-7CA3-B645-94B2-7A846C2A5D79}"/>
              </a:ext>
            </a:extLst>
          </p:cNvPr>
          <p:cNvGraphicFramePr/>
          <p:nvPr>
            <p:extLst>
              <p:ext uri="{D42A27DB-BD31-4B8C-83A1-F6EECF244321}">
                <p14:modId xmlns:p14="http://schemas.microsoft.com/office/powerpoint/2010/main" val="2397590863"/>
              </p:ext>
            </p:extLst>
          </p:nvPr>
        </p:nvGraphicFramePr>
        <p:xfrm>
          <a:off x="-6970094" y="574411"/>
          <a:ext cx="6922497" cy="5249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Chart 1">
            <a:extLst>
              <a:ext uri="{FF2B5EF4-FFF2-40B4-BE49-F238E27FC236}">
                <a16:creationId xmlns:a16="http://schemas.microsoft.com/office/drawing/2014/main" id="{83C0AFB3-9B61-0543-AF97-8C5C34FF2C93}"/>
              </a:ext>
            </a:extLst>
          </p:cNvPr>
          <p:cNvGraphicFramePr/>
          <p:nvPr>
            <p:extLst>
              <p:ext uri="{D42A27DB-BD31-4B8C-83A1-F6EECF244321}">
                <p14:modId xmlns:p14="http://schemas.microsoft.com/office/powerpoint/2010/main" val="2802724438"/>
              </p:ext>
            </p:extLst>
          </p:nvPr>
        </p:nvGraphicFramePr>
        <p:xfrm>
          <a:off x="3924494" y="292212"/>
          <a:ext cx="7747556" cy="5902524"/>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angle 2">
            <a:extLst>
              <a:ext uri="{FF2B5EF4-FFF2-40B4-BE49-F238E27FC236}">
                <a16:creationId xmlns:a16="http://schemas.microsoft.com/office/drawing/2014/main" id="{E5A89F38-C3B6-2C46-B6D0-0F75BE7E1DE1}"/>
              </a:ext>
            </a:extLst>
          </p:cNvPr>
          <p:cNvSpPr/>
          <p:nvPr/>
        </p:nvSpPr>
        <p:spPr>
          <a:xfrm>
            <a:off x="8087091" y="4327090"/>
            <a:ext cx="748923" cy="646331"/>
          </a:xfrm>
          <a:prstGeom prst="rect">
            <a:avLst/>
          </a:prstGeom>
        </p:spPr>
        <p:txBody>
          <a:bodyPr wrap="none">
            <a:spAutoFit/>
          </a:bodyPr>
          <a:lstStyle/>
          <a:p>
            <a:r>
              <a:rPr lang="en-US" sz="3600" dirty="0">
                <a:solidFill>
                  <a:schemeClr val="bg1"/>
                </a:solidFill>
              </a:rPr>
              <a:t>5%</a:t>
            </a:r>
          </a:p>
        </p:txBody>
      </p:sp>
    </p:spTree>
    <p:extLst>
      <p:ext uri="{BB962C8B-B14F-4D97-AF65-F5344CB8AC3E}">
        <p14:creationId xmlns:p14="http://schemas.microsoft.com/office/powerpoint/2010/main" val="3581953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E3B5B-7C6D-024F-AC6E-1CF9D16425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424"/>
          <a:stretch/>
        </p:blipFill>
        <p:spPr>
          <a:xfrm>
            <a:off x="2509764" y="0"/>
            <a:ext cx="9682236" cy="6858000"/>
          </a:xfrm>
          <a:prstGeom prst="rect">
            <a:avLst/>
          </a:prstGeom>
        </p:spPr>
      </p:pic>
      <p:sp>
        <p:nvSpPr>
          <p:cNvPr id="20" name="Rectangle 19">
            <a:extLst>
              <a:ext uri="{FF2B5EF4-FFF2-40B4-BE49-F238E27FC236}">
                <a16:creationId xmlns:a16="http://schemas.microsoft.com/office/drawing/2014/main" id="{D5ACDB4E-D9DB-B148-8F91-36C785E0668E}"/>
              </a:ext>
            </a:extLst>
          </p:cNvPr>
          <p:cNvSpPr/>
          <p:nvPr/>
        </p:nvSpPr>
        <p:spPr>
          <a:xfrm>
            <a:off x="782703" y="574411"/>
            <a:ext cx="5045072"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The 45 year plan</a:t>
            </a:r>
          </a:p>
        </p:txBody>
      </p:sp>
      <p:sp>
        <p:nvSpPr>
          <p:cNvPr id="33" name="Rectangle 32">
            <a:extLst>
              <a:ext uri="{FF2B5EF4-FFF2-40B4-BE49-F238E27FC236}">
                <a16:creationId xmlns:a16="http://schemas.microsoft.com/office/drawing/2014/main" id="{828D9396-C596-F44C-AFF1-71EE24210E9F}"/>
              </a:ext>
            </a:extLst>
          </p:cNvPr>
          <p:cNvSpPr/>
          <p:nvPr/>
        </p:nvSpPr>
        <p:spPr>
          <a:xfrm>
            <a:off x="782701" y="1831464"/>
            <a:ext cx="6303899" cy="461665"/>
          </a:xfrm>
          <a:prstGeom prst="rect">
            <a:avLst/>
          </a:prstGeom>
        </p:spPr>
        <p:txBody>
          <a:bodyPr wrap="square">
            <a:spAutoFit/>
          </a:bodyPr>
          <a:lstStyle/>
          <a:p>
            <a:pPr defTabSz="914149"/>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Student Loans, Credit Cards, Car Loans, Mortgage</a:t>
            </a:r>
          </a:p>
        </p:txBody>
      </p:sp>
      <p:pic>
        <p:nvPicPr>
          <p:cNvPr id="8" name="Picture 7">
            <a:extLst>
              <a:ext uri="{FF2B5EF4-FFF2-40B4-BE49-F238E27FC236}">
                <a16:creationId xmlns:a16="http://schemas.microsoft.com/office/drawing/2014/main" id="{46744E07-B575-E641-B565-82A43A30B6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9" name="Straight Connector 8">
            <a:extLst>
              <a:ext uri="{FF2B5EF4-FFF2-40B4-BE49-F238E27FC236}">
                <a16:creationId xmlns:a16="http://schemas.microsoft.com/office/drawing/2014/main" id="{B5434B7C-E9C2-4E45-A572-9AED1161891F}"/>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A7FF897-3D3A-524D-BC81-15A5B47D5D1B}"/>
              </a:ext>
            </a:extLst>
          </p:cNvPr>
          <p:cNvSpPr/>
          <p:nvPr/>
        </p:nvSpPr>
        <p:spPr>
          <a:xfrm>
            <a:off x="782702" y="3143488"/>
            <a:ext cx="6303898" cy="830997"/>
          </a:xfrm>
          <a:prstGeom prst="rect">
            <a:avLst/>
          </a:prstGeom>
        </p:spPr>
        <p:txBody>
          <a:bodyPr wrap="square">
            <a:spAutoFit/>
          </a:bodyPr>
          <a:lstStyle/>
          <a:p>
            <a:pPr defTabSz="914149"/>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You would need to save $600,000 to earn an extra $1,000 a month (2% interest rate)</a:t>
            </a:r>
          </a:p>
        </p:txBody>
      </p:sp>
      <p:sp>
        <p:nvSpPr>
          <p:cNvPr id="11" name="Rectangle 10">
            <a:extLst>
              <a:ext uri="{FF2B5EF4-FFF2-40B4-BE49-F238E27FC236}">
                <a16:creationId xmlns:a16="http://schemas.microsoft.com/office/drawing/2014/main" id="{521A2642-B9A3-5944-B4E4-CEAC6D800623}"/>
              </a:ext>
            </a:extLst>
          </p:cNvPr>
          <p:cNvSpPr/>
          <p:nvPr/>
        </p:nvSpPr>
        <p:spPr>
          <a:xfrm>
            <a:off x="782702" y="4741295"/>
            <a:ext cx="6303896" cy="1569660"/>
          </a:xfrm>
          <a:prstGeom prst="rect">
            <a:avLst/>
          </a:prstGeom>
        </p:spPr>
        <p:txBody>
          <a:bodyPr wrap="square">
            <a:spAutoFit/>
          </a:bodyPr>
          <a:lstStyle/>
          <a:p>
            <a:pPr defTabSz="914149"/>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65% of people age 65 and over use Social Security as their primary source of income *$1,175 per month </a:t>
            </a:r>
            <a:r>
              <a:rPr lang="en-US" sz="1100" i="1" dirty="0">
                <a:solidFill>
                  <a:schemeClr val="bg2">
                    <a:lumMod val="75000"/>
                  </a:schemeClr>
                </a:solidFill>
                <a:latin typeface="Calibri" panose="020F0502020204030204" pitchFamily="34" charset="0"/>
                <a:cs typeface="Helvetica Regular" charset="0"/>
              </a:rPr>
              <a:t>*</a:t>
            </a:r>
            <a:r>
              <a:rPr lang="en-US" sz="1100" i="1" dirty="0" err="1">
                <a:solidFill>
                  <a:schemeClr val="bg2">
                    <a:lumMod val="75000"/>
                  </a:schemeClr>
                </a:solidFill>
                <a:latin typeface="Calibri" panose="020F0502020204030204" pitchFamily="34" charset="0"/>
                <a:cs typeface="Helvetica Regular" charset="0"/>
              </a:rPr>
              <a:t>www.socialsecurity.gov</a:t>
            </a:r>
            <a:endParaRPr lang="en-US" sz="1100" i="1" dirty="0">
              <a:solidFill>
                <a:srgbClr val="FFFFFF"/>
              </a:solidFill>
              <a:latin typeface="Calibri" panose="020F0502020204030204" pitchFamily="34" charset="0"/>
              <a:cs typeface="Helvetica Regular" charset="0"/>
            </a:endParaRPr>
          </a:p>
          <a:p>
            <a:pPr defTabSz="914149"/>
            <a:endParaRPr lang="en-US" sz="2400" dirty="0">
              <a:solidFill>
                <a:schemeClr val="bg2">
                  <a:lumMod val="50000"/>
                </a:schemeClr>
              </a:solidFill>
              <a:latin typeface="Calibri Light" panose="020F0302020204030204" pitchFamily="34" charset="0"/>
              <a:ea typeface="Helvetica Regular" charset="0"/>
              <a:cs typeface="Helvetica Regular" charset="0"/>
            </a:endParaRPr>
          </a:p>
        </p:txBody>
      </p:sp>
      <p:sp>
        <p:nvSpPr>
          <p:cNvPr id="12" name="Rectangle 11">
            <a:extLst>
              <a:ext uri="{FF2B5EF4-FFF2-40B4-BE49-F238E27FC236}">
                <a16:creationId xmlns:a16="http://schemas.microsoft.com/office/drawing/2014/main" id="{3FA534C2-9961-F044-AE11-480710ECF39C}"/>
              </a:ext>
            </a:extLst>
          </p:cNvPr>
          <p:cNvSpPr/>
          <p:nvPr/>
        </p:nvSpPr>
        <p:spPr>
          <a:xfrm>
            <a:off x="782702" y="2549223"/>
            <a:ext cx="6303898" cy="589072"/>
          </a:xfrm>
          <a:prstGeom prst="rect">
            <a:avLst/>
          </a:prstGeom>
          <a:solidFill>
            <a:srgbClr val="0997B5"/>
          </a:solidFill>
        </p:spPr>
        <p:txBody>
          <a:bodyPr wrap="square" tIns="0" bIns="91440" anchor="t" anchorCtr="0">
            <a:spAutoFit/>
          </a:bodyPr>
          <a:lstStyle/>
          <a:p>
            <a:pPr defTabSz="914149">
              <a:lnSpc>
                <a:spcPct val="150000"/>
              </a:lnSpc>
            </a:pPr>
            <a:r>
              <a:rPr lang="en-US" sz="2400" b="1" dirty="0">
                <a:solidFill>
                  <a:schemeClr val="bg1"/>
                </a:solidFill>
                <a:latin typeface="Calibri" panose="020F0502020204030204" pitchFamily="34" charset="0"/>
                <a:ea typeface="Helvetica Regular" charset="0"/>
                <a:cs typeface="Calibri" panose="020F0502020204030204" pitchFamily="34" charset="0"/>
              </a:rPr>
              <a:t>Financial Security? </a:t>
            </a:r>
          </a:p>
        </p:txBody>
      </p:sp>
      <p:sp>
        <p:nvSpPr>
          <p:cNvPr id="13" name="Rectangle 12">
            <a:extLst>
              <a:ext uri="{FF2B5EF4-FFF2-40B4-BE49-F238E27FC236}">
                <a16:creationId xmlns:a16="http://schemas.microsoft.com/office/drawing/2014/main" id="{71017916-FB98-B64A-9A32-0BF08660D52C}"/>
              </a:ext>
            </a:extLst>
          </p:cNvPr>
          <p:cNvSpPr/>
          <p:nvPr/>
        </p:nvSpPr>
        <p:spPr>
          <a:xfrm>
            <a:off x="782701" y="4111931"/>
            <a:ext cx="6303897" cy="589072"/>
          </a:xfrm>
          <a:prstGeom prst="rect">
            <a:avLst/>
          </a:prstGeom>
          <a:solidFill>
            <a:srgbClr val="0997B5"/>
          </a:solidFill>
        </p:spPr>
        <p:txBody>
          <a:bodyPr wrap="square" tIns="0" bIns="91440" anchor="t" anchorCtr="0">
            <a:spAutoFit/>
          </a:bodyPr>
          <a:lstStyle/>
          <a:p>
            <a:pPr defTabSz="914149">
              <a:lnSpc>
                <a:spcPct val="150000"/>
              </a:lnSpc>
            </a:pPr>
            <a:r>
              <a:rPr lang="en-US" sz="2400" b="1" dirty="0">
                <a:solidFill>
                  <a:schemeClr val="bg1"/>
                </a:solidFill>
                <a:latin typeface="Calibri" panose="020F0502020204030204" pitchFamily="34" charset="0"/>
                <a:ea typeface="Helvetica Regular" charset="0"/>
                <a:cs typeface="Calibri" panose="020F0502020204030204" pitchFamily="34" charset="0"/>
              </a:rPr>
              <a:t>Is Social Security the Answer?</a:t>
            </a:r>
          </a:p>
        </p:txBody>
      </p:sp>
      <p:sp>
        <p:nvSpPr>
          <p:cNvPr id="14" name="Rectangle 13">
            <a:extLst>
              <a:ext uri="{FF2B5EF4-FFF2-40B4-BE49-F238E27FC236}">
                <a16:creationId xmlns:a16="http://schemas.microsoft.com/office/drawing/2014/main" id="{79D0A804-9C81-E44F-9242-3264EEE65CA9}"/>
              </a:ext>
            </a:extLst>
          </p:cNvPr>
          <p:cNvSpPr/>
          <p:nvPr/>
        </p:nvSpPr>
        <p:spPr>
          <a:xfrm>
            <a:off x="782702" y="1233786"/>
            <a:ext cx="6303898" cy="589072"/>
          </a:xfrm>
          <a:prstGeom prst="rect">
            <a:avLst/>
          </a:prstGeom>
          <a:solidFill>
            <a:srgbClr val="0997B5"/>
          </a:solidFill>
        </p:spPr>
        <p:txBody>
          <a:bodyPr wrap="square" tIns="0" bIns="91440" anchor="t" anchorCtr="0">
            <a:spAutoFit/>
          </a:bodyPr>
          <a:lstStyle/>
          <a:p>
            <a:pPr defTabSz="914149">
              <a:lnSpc>
                <a:spcPct val="150000"/>
              </a:lnSpc>
            </a:pPr>
            <a:r>
              <a:rPr lang="en-US" sz="2400" b="1" dirty="0">
                <a:solidFill>
                  <a:schemeClr val="bg1"/>
                </a:solidFill>
                <a:latin typeface="Calibri" panose="020F0502020204030204" pitchFamily="34" charset="0"/>
                <a:cs typeface="Calibri" panose="020F0502020204030204" pitchFamily="34" charset="0"/>
              </a:rPr>
              <a:t>Do You Have Debt?</a:t>
            </a:r>
          </a:p>
        </p:txBody>
      </p:sp>
    </p:spTree>
    <p:extLst>
      <p:ext uri="{BB962C8B-B14F-4D97-AF65-F5344CB8AC3E}">
        <p14:creationId xmlns:p14="http://schemas.microsoft.com/office/powerpoint/2010/main" val="35600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7" grpId="0"/>
      <p:bldP spid="11" grpId="0"/>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E58F5C-84C1-1C43-94CC-90B83FC2D6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26153" y="0"/>
            <a:ext cx="10287000" cy="6858000"/>
          </a:xfrm>
          <a:prstGeom prst="rect">
            <a:avLst/>
          </a:prstGeom>
        </p:spPr>
      </p:pic>
      <p:sp>
        <p:nvSpPr>
          <p:cNvPr id="22" name="Rectangle 21">
            <a:extLst>
              <a:ext uri="{FF2B5EF4-FFF2-40B4-BE49-F238E27FC236}">
                <a16:creationId xmlns:a16="http://schemas.microsoft.com/office/drawing/2014/main" id="{1A064FE4-78CD-7740-AC94-613059C78528}"/>
              </a:ext>
            </a:extLst>
          </p:cNvPr>
          <p:cNvSpPr/>
          <p:nvPr/>
        </p:nvSpPr>
        <p:spPr>
          <a:xfrm>
            <a:off x="913687" y="2244904"/>
            <a:ext cx="3359477" cy="2805063"/>
          </a:xfrm>
          <a:prstGeom prst="rect">
            <a:avLst/>
          </a:prstGeom>
        </p:spPr>
        <p:txBody>
          <a:bodyPr wrap="square" numCol="1">
            <a:spAutoFit/>
          </a:bodyPr>
          <a:lstStyle/>
          <a:p>
            <a:pPr defTabSz="914149">
              <a:lnSpc>
                <a:spcPct val="150000"/>
              </a:lnSpc>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Additional Income</a:t>
            </a:r>
          </a:p>
          <a:p>
            <a:pPr defTabSz="914149">
              <a:lnSpc>
                <a:spcPct val="150000"/>
              </a:lnSpc>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Debt Reduction</a:t>
            </a:r>
          </a:p>
          <a:p>
            <a:pPr defTabSz="914149">
              <a:lnSpc>
                <a:spcPct val="150000"/>
              </a:lnSpc>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Time Freedom</a:t>
            </a:r>
          </a:p>
          <a:p>
            <a:pPr defTabSz="914149">
              <a:lnSpc>
                <a:spcPct val="150000"/>
              </a:lnSpc>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College Fund</a:t>
            </a:r>
          </a:p>
          <a:p>
            <a:pPr defTabSz="914149">
              <a:lnSpc>
                <a:spcPct val="150000"/>
              </a:lnSpc>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Early Retirement</a:t>
            </a:r>
          </a:p>
        </p:txBody>
      </p:sp>
      <p:sp>
        <p:nvSpPr>
          <p:cNvPr id="39" name="Rectangle 38">
            <a:extLst>
              <a:ext uri="{FF2B5EF4-FFF2-40B4-BE49-F238E27FC236}">
                <a16:creationId xmlns:a16="http://schemas.microsoft.com/office/drawing/2014/main" id="{1E51E415-FC99-A14D-8D67-511FE29822D1}"/>
              </a:ext>
            </a:extLst>
          </p:cNvPr>
          <p:cNvSpPr/>
          <p:nvPr/>
        </p:nvSpPr>
        <p:spPr>
          <a:xfrm>
            <a:off x="782703" y="574411"/>
            <a:ext cx="4000088" cy="523220"/>
          </a:xfrm>
          <a:prstGeom prst="rect">
            <a:avLst/>
          </a:prstGeom>
        </p:spPr>
        <p:txBody>
          <a:bodyPr wrap="square">
            <a:spAutoFit/>
          </a:bodyPr>
          <a:lstStyle/>
          <a:p>
            <a:r>
              <a:rPr lang="en-US" sz="2800" b="1" cap="all" dirty="0">
                <a:ln w="3175">
                  <a:noFill/>
                </a:ln>
                <a:solidFill>
                  <a:srgbClr val="0997B5"/>
                </a:solidFill>
                <a:latin typeface="Calibri" panose="020F0502020204030204" pitchFamily="34" charset="0"/>
                <a:ea typeface="Helvetica Regular" charset="0"/>
                <a:cs typeface="Helvetica Regular" charset="0"/>
              </a:rPr>
              <a:t>THE 2-3 year plan</a:t>
            </a:r>
          </a:p>
        </p:txBody>
      </p:sp>
      <p:pic>
        <p:nvPicPr>
          <p:cNvPr id="70" name="Picture 69">
            <a:extLst>
              <a:ext uri="{FF2B5EF4-FFF2-40B4-BE49-F238E27FC236}">
                <a16:creationId xmlns:a16="http://schemas.microsoft.com/office/drawing/2014/main" id="{3CFD5735-873C-DD40-B16C-E18050434B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473" y="6197718"/>
            <a:ext cx="2459721" cy="374938"/>
          </a:xfrm>
          <a:prstGeom prst="rect">
            <a:avLst/>
          </a:prstGeom>
        </p:spPr>
      </p:pic>
      <p:cxnSp>
        <p:nvCxnSpPr>
          <p:cNvPr id="71" name="Straight Connector 70">
            <a:extLst>
              <a:ext uri="{FF2B5EF4-FFF2-40B4-BE49-F238E27FC236}">
                <a16:creationId xmlns:a16="http://schemas.microsoft.com/office/drawing/2014/main" id="{7467979A-173C-D344-B7D6-DEEDCAE09B69}"/>
              </a:ext>
            </a:extLst>
          </p:cNvPr>
          <p:cNvCxnSpPr>
            <a:cxnSpLocks/>
          </p:cNvCxnSpPr>
          <p:nvPr/>
        </p:nvCxnSpPr>
        <p:spPr>
          <a:xfrm>
            <a:off x="634473" y="618067"/>
            <a:ext cx="0" cy="431800"/>
          </a:xfrm>
          <a:prstGeom prst="line">
            <a:avLst/>
          </a:prstGeom>
          <a:ln w="31750">
            <a:solidFill>
              <a:srgbClr val="0997B5"/>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E436E8B-7BF0-4F48-ADAF-2203BFCD23AF}"/>
              </a:ext>
            </a:extLst>
          </p:cNvPr>
          <p:cNvSpPr/>
          <p:nvPr/>
        </p:nvSpPr>
        <p:spPr>
          <a:xfrm>
            <a:off x="840893" y="1406040"/>
            <a:ext cx="6310534" cy="553998"/>
          </a:xfrm>
          <a:prstGeom prst="rect">
            <a:avLst/>
          </a:prstGeom>
          <a:solidFill>
            <a:srgbClr val="0997B5"/>
          </a:solidFill>
        </p:spPr>
        <p:txBody>
          <a:bodyPr wrap="square" lIns="182880" tIns="91440" rIns="91440" bIns="91440">
            <a:spAutoFit/>
          </a:bodyPr>
          <a:lstStyle/>
          <a:p>
            <a:pPr defTabSz="914149"/>
            <a:r>
              <a:rPr lang="en-US" sz="2400" b="1" dirty="0">
                <a:solidFill>
                  <a:schemeClr val="bg1"/>
                </a:solidFill>
                <a:latin typeface="Calibri" panose="020F0502020204030204" pitchFamily="34" charset="0"/>
                <a:ea typeface="Helvetica Regular" charset="0"/>
                <a:cs typeface="Calibri" panose="020F0502020204030204" pitchFamily="34" charset="0"/>
              </a:rPr>
              <a:t>A plan for your own financial success</a:t>
            </a:r>
          </a:p>
        </p:txBody>
      </p:sp>
      <p:sp>
        <p:nvSpPr>
          <p:cNvPr id="89" name="Rectangle 88">
            <a:extLst>
              <a:ext uri="{FF2B5EF4-FFF2-40B4-BE49-F238E27FC236}">
                <a16:creationId xmlns:a16="http://schemas.microsoft.com/office/drawing/2014/main" id="{6C897004-0082-D243-BE48-A3EC497179CD}"/>
              </a:ext>
            </a:extLst>
          </p:cNvPr>
          <p:cNvSpPr/>
          <p:nvPr/>
        </p:nvSpPr>
        <p:spPr>
          <a:xfrm>
            <a:off x="3879710" y="2244904"/>
            <a:ext cx="4343150" cy="2805063"/>
          </a:xfrm>
          <a:prstGeom prst="rect">
            <a:avLst/>
          </a:prstGeom>
        </p:spPr>
        <p:txBody>
          <a:bodyPr wrap="square" numCol="1">
            <a:spAutoFit/>
          </a:bodyPr>
          <a:lstStyle/>
          <a:p>
            <a:pPr defTabSz="914149">
              <a:lnSpc>
                <a:spcPct val="150000"/>
              </a:lnSpc>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Financial Security</a:t>
            </a:r>
          </a:p>
          <a:p>
            <a:pPr defTabSz="914149">
              <a:lnSpc>
                <a:spcPct val="150000"/>
              </a:lnSpc>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Potential Tax Advantages</a:t>
            </a:r>
          </a:p>
          <a:p>
            <a:pPr defTabSz="914149">
              <a:lnSpc>
                <a:spcPct val="150000"/>
              </a:lnSpc>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Mortgage/Rent</a:t>
            </a:r>
          </a:p>
          <a:p>
            <a:pPr defTabSz="914149">
              <a:lnSpc>
                <a:spcPct val="150000"/>
              </a:lnSpc>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Car Payment</a:t>
            </a:r>
          </a:p>
          <a:p>
            <a:pPr defTabSz="914149">
              <a:lnSpc>
                <a:spcPct val="150000"/>
              </a:lnSpc>
            </a:pPr>
            <a:r>
              <a:rPr lang="en-US" sz="2400" dirty="0">
                <a:solidFill>
                  <a:schemeClr val="bg2">
                    <a:lumMod val="50000"/>
                  </a:schemeClr>
                </a:solidFill>
                <a:latin typeface="Calibri" panose="020F0502020204030204" pitchFamily="34" charset="0"/>
                <a:ea typeface="Helvetica Regular" charset="0"/>
                <a:cs typeface="Calibri" panose="020F0502020204030204" pitchFamily="34" charset="0"/>
              </a:rPr>
              <a:t>Back Up Plan</a:t>
            </a:r>
          </a:p>
        </p:txBody>
      </p:sp>
      <p:sp>
        <p:nvSpPr>
          <p:cNvPr id="9" name="Rectangle 8">
            <a:extLst>
              <a:ext uri="{FF2B5EF4-FFF2-40B4-BE49-F238E27FC236}">
                <a16:creationId xmlns:a16="http://schemas.microsoft.com/office/drawing/2014/main" id="{F644575E-0834-D944-81A5-62573557769A}"/>
              </a:ext>
            </a:extLst>
          </p:cNvPr>
          <p:cNvSpPr/>
          <p:nvPr/>
        </p:nvSpPr>
        <p:spPr>
          <a:xfrm>
            <a:off x="840893" y="5335311"/>
            <a:ext cx="6310534" cy="553998"/>
          </a:xfrm>
          <a:prstGeom prst="rect">
            <a:avLst/>
          </a:prstGeom>
          <a:solidFill>
            <a:srgbClr val="0997B5"/>
          </a:solidFill>
        </p:spPr>
        <p:txBody>
          <a:bodyPr wrap="square" lIns="182880" tIns="91440" rIns="91440" bIns="91440">
            <a:spAutoFit/>
          </a:bodyPr>
          <a:lstStyle/>
          <a:p>
            <a:pPr defTabSz="914149"/>
            <a:r>
              <a:rPr lang="en-US" sz="2400" b="1" dirty="0">
                <a:solidFill>
                  <a:schemeClr val="bg1"/>
                </a:solidFill>
                <a:latin typeface="Calibri" panose="020F0502020204030204" pitchFamily="34" charset="0"/>
                <a:ea typeface="Helvetica Regular" charset="0"/>
                <a:cs typeface="Calibri" panose="020F0502020204030204" pitchFamily="34" charset="0"/>
              </a:rPr>
              <a:t>Create a residual income</a:t>
            </a:r>
          </a:p>
        </p:txBody>
      </p:sp>
    </p:spTree>
    <p:extLst>
      <p:ext uri="{BB962C8B-B14F-4D97-AF65-F5344CB8AC3E}">
        <p14:creationId xmlns:p14="http://schemas.microsoft.com/office/powerpoint/2010/main" val="30327845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4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36754</TotalTime>
  <Words>1917</Words>
  <Application>Microsoft Macintosh PowerPoint</Application>
  <PresentationFormat>Widescreen</PresentationFormat>
  <Paragraphs>353</Paragraphs>
  <Slides>38</Slides>
  <Notes>27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38</vt:i4>
      </vt:variant>
    </vt:vector>
  </HeadingPairs>
  <TitlesOfParts>
    <vt:vector size="44" baseType="lpstr">
      <vt:lpstr>Arial</vt:lpstr>
      <vt:lpstr>Calibri</vt:lpstr>
      <vt:lpstr>Calibri Light</vt:lpstr>
      <vt:lpstr>Helvetica Regular</vt:lpstr>
      <vt:lpstr>Office Theme</vt:lpstr>
      <vt:lpstr>24_Office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stack</dc:creator>
  <cp:lastModifiedBy>Jacki Blasko</cp:lastModifiedBy>
  <cp:revision>856</cp:revision>
  <cp:lastPrinted>2019-01-25T21:18:01Z</cp:lastPrinted>
  <dcterms:created xsi:type="dcterms:W3CDTF">2018-10-18T21:30:43Z</dcterms:created>
  <dcterms:modified xsi:type="dcterms:W3CDTF">2019-02-08T13:58:46Z</dcterms:modified>
</cp:coreProperties>
</file>