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embeddings/oleObject2.bin" ContentType="application/vnd.openxmlformats-officedocument.oleObject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3" r:id="rId2"/>
    <p:sldId id="268" r:id="rId3"/>
    <p:sldId id="257" r:id="rId4"/>
    <p:sldId id="269" r:id="rId5"/>
    <p:sldId id="277" r:id="rId6"/>
    <p:sldId id="270" r:id="rId7"/>
    <p:sldId id="261" r:id="rId8"/>
    <p:sldId id="272" r:id="rId9"/>
    <p:sldId id="273" r:id="rId10"/>
    <p:sldId id="271" r:id="rId11"/>
    <p:sldId id="264" r:id="rId12"/>
    <p:sldId id="274" r:id="rId13"/>
    <p:sldId id="265" r:id="rId14"/>
    <p:sldId id="266" r:id="rId15"/>
    <p:sldId id="276" r:id="rId16"/>
    <p:sldId id="275" r:id="rId17"/>
    <p:sldId id="26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clrMode="bw" frameSlides="1"/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-8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1A5F7-65C9-BA4D-81AD-818D4FD31839}" type="datetimeFigureOut">
              <a:rPr lang="en-US" smtClean="0"/>
              <a:t>10/26/12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D44D8-901C-E941-B95A-B4E550339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782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83929-AAFC-DD4E-A766-2D385D209608}" type="datetimeFigureOut">
              <a:rPr lang="en-US" smtClean="0"/>
              <a:t>10/26/12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60A9BD-52B2-E143-BE6A-5258050A3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77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AC1FC-B16A-426E-8E69-73F6BF00DC7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AC1FC-B16A-426E-8E69-73F6BF00DC7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19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1D9994-EA75-C844-9DF2-CDF6879F095C}" type="slidenum">
              <a:rPr lang="en-US"/>
              <a:pPr/>
              <a:t>5</a:t>
            </a:fld>
            <a:endParaRPr lang="en-US"/>
          </a:p>
        </p:txBody>
      </p:sp>
      <p:sp>
        <p:nvSpPr>
          <p:cNvPr id="116739" name="Rectangle 7"/>
          <p:cNvSpPr txBox="1">
            <a:spLocks noGrp="1" noChangeArrowheads="1"/>
          </p:cNvSpPr>
          <p:nvPr/>
        </p:nvSpPr>
        <p:spPr bwMode="auto">
          <a:xfrm>
            <a:off x="3886200" y="8686801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D978C15A-D9FE-3745-8AC5-F0DA2E933CF4}" type="slidenum">
              <a:rPr lang="en-US" sz="1200">
                <a:latin typeface="Times" charset="0"/>
                <a:ea typeface="MS PGothic" charset="0"/>
                <a:cs typeface="MS PGothic" charset="0"/>
              </a:rPr>
              <a:pPr algn="r" eaLnBrk="0" hangingPunct="0"/>
              <a:t>5</a:t>
            </a:fld>
            <a:endParaRPr lang="en-US" sz="1200"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1167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7412"/>
          </a:xfrm>
          <a:ln/>
        </p:spPr>
      </p:sp>
      <p:sp>
        <p:nvSpPr>
          <p:cNvPr id="1167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01"/>
          </a:xfrm>
          <a:noFill/>
          <a:ln/>
        </p:spPr>
        <p:txBody>
          <a:bodyPr/>
          <a:lstStyle/>
          <a:p>
            <a:pPr eaLnBrk="1" hangingPunct="1"/>
            <a:r>
              <a:rPr lang="en-US" sz="1600" u="sng" dirty="0">
                <a:ea typeface="MS PGothic" charset="0"/>
                <a:cs typeface="MS PGothic" charset="0"/>
              </a:rPr>
              <a:t>Talking Points</a:t>
            </a:r>
            <a:endParaRPr lang="en-US" sz="1600" dirty="0">
              <a:ea typeface="MS PGothic" charset="0"/>
              <a:cs typeface="MS PGothic" charset="0"/>
            </a:endParaRPr>
          </a:p>
          <a:p>
            <a:pPr eaLnBrk="1" hangingPunct="1">
              <a:buSzPct val="155000"/>
              <a:buFontTx/>
              <a:buChar char="•"/>
            </a:pPr>
            <a:r>
              <a:rPr lang="en-US" sz="1400" dirty="0">
                <a:ea typeface="MS PGothic" charset="0"/>
                <a:cs typeface="MS PGothic" charset="0"/>
              </a:rPr>
              <a:t> Based in Greensboro, NC</a:t>
            </a:r>
          </a:p>
          <a:p>
            <a:pPr eaLnBrk="1" hangingPunct="1">
              <a:buSzPct val="155000"/>
              <a:buFontTx/>
              <a:buChar char="•"/>
            </a:pPr>
            <a:r>
              <a:rPr lang="en-US" sz="1400" dirty="0">
                <a:ea typeface="MS PGothic" charset="0"/>
                <a:cs typeface="MS PGothic" charset="0"/>
              </a:rPr>
              <a:t> Financially Strong</a:t>
            </a:r>
          </a:p>
          <a:p>
            <a:pPr eaLnBrk="1" hangingPunct="1">
              <a:buSzPct val="155000"/>
              <a:buFontTx/>
              <a:buChar char="•"/>
            </a:pPr>
            <a:r>
              <a:rPr lang="en-US" sz="1400" dirty="0">
                <a:ea typeface="MS PGothic" charset="0"/>
                <a:cs typeface="MS PGothic" charset="0"/>
              </a:rPr>
              <a:t> Experienced Leadership</a:t>
            </a:r>
          </a:p>
          <a:p>
            <a:pPr eaLnBrk="1" hangingPunct="1">
              <a:buSzPct val="155000"/>
              <a:buFontTx/>
              <a:buChar char="•"/>
            </a:pPr>
            <a:r>
              <a:rPr lang="en-US" sz="1400" dirty="0">
                <a:ea typeface="MS PGothic" charset="0"/>
                <a:cs typeface="MS PGothic" charset="0"/>
              </a:rPr>
              <a:t> Proven Record of Success</a:t>
            </a:r>
          </a:p>
          <a:p>
            <a:pPr eaLnBrk="1" hangingPunct="1">
              <a:buSzPct val="155000"/>
              <a:buFontTx/>
              <a:buChar char="•"/>
            </a:pPr>
            <a:r>
              <a:rPr lang="en-US" sz="1400" dirty="0">
                <a:ea typeface="MS PGothic" charset="0"/>
                <a:cs typeface="MS PGothic" charset="0"/>
              </a:rPr>
              <a:t> Positioned for Explosive Growth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5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11225" eaLnBrk="0" hangingPunct="0">
              <a:defRPr sz="5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5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5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5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B92CF49-CEF0-AF4E-A7CC-0F1148F299B2}" type="slidenum">
              <a:rPr lang="en-US" sz="1200" b="0"/>
              <a:pPr eaLnBrk="1" hangingPunct="1"/>
              <a:t>8</a:t>
            </a:fld>
            <a:endParaRPr lang="en-US" sz="1200" b="0"/>
          </a:p>
        </p:txBody>
      </p:sp>
      <p:sp>
        <p:nvSpPr>
          <p:cNvPr id="935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5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Massive Action….It is a number’s game!</a:t>
            </a:r>
            <a:r>
              <a:rPr lang="en-US" baseline="0" dirty="0" smtClean="0">
                <a:latin typeface="Arial" charset="0"/>
              </a:rPr>
              <a:t>   FLIP THE PAGES OVER AND OVER….YOU WILL GET BETTER!</a:t>
            </a:r>
          </a:p>
          <a:p>
            <a:pPr eaLnBrk="1" hangingPunct="1"/>
            <a:endParaRPr lang="en-US" baseline="0" dirty="0" smtClean="0">
              <a:latin typeface="Arial" charset="0"/>
            </a:endParaRPr>
          </a:p>
          <a:p>
            <a:pPr eaLnBrk="1" hangingPunct="1"/>
            <a:r>
              <a:rPr lang="en-US" baseline="0" dirty="0" smtClean="0">
                <a:latin typeface="Arial" charset="0"/>
              </a:rPr>
              <a:t>#’S AND ACTION BUILDS CONFIDENCE!!</a:t>
            </a:r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AC1FC-B16A-426E-8E69-73F6BF00DC7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94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AC1FC-B16A-426E-8E69-73F6BF00DC7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90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/>
            <a:fld id="{78D2BAEA-76D4-4639-ADC7-D42C75BE6028}" type="slidenum">
              <a:rPr lang="en-US">
                <a:latin typeface="Arial" pitchFamily="34" charset="0"/>
              </a:rPr>
              <a:pPr eaLnBrk="0" hangingPunct="0"/>
              <a:t>12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16FF-17D7-9F45-A100-C43DC80F59ED}" type="datetimeFigureOut">
              <a:rPr lang="en-US" smtClean="0"/>
              <a:pPr/>
              <a:t>10/26/12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081B3-99AB-5949-8051-7DE82539A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16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16FF-17D7-9F45-A100-C43DC80F59ED}" type="datetimeFigureOut">
              <a:rPr lang="en-US" smtClean="0"/>
              <a:pPr/>
              <a:t>10/26/12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081B3-99AB-5949-8051-7DE82539A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14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16FF-17D7-9F45-A100-C43DC80F59ED}" type="datetimeFigureOut">
              <a:rPr lang="en-US" smtClean="0"/>
              <a:pPr/>
              <a:t>10/26/12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081B3-99AB-5949-8051-7DE82539A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10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16FF-17D7-9F45-A100-C43DC80F59ED}" type="datetimeFigureOut">
              <a:rPr lang="en-US" smtClean="0"/>
              <a:pPr/>
              <a:t>10/26/12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081B3-99AB-5949-8051-7DE82539A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967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16FF-17D7-9F45-A100-C43DC80F59ED}" type="datetimeFigureOut">
              <a:rPr lang="en-US" smtClean="0"/>
              <a:pPr/>
              <a:t>10/26/12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081B3-99AB-5949-8051-7DE82539A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07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16FF-17D7-9F45-A100-C43DC80F59ED}" type="datetimeFigureOut">
              <a:rPr lang="en-US" smtClean="0"/>
              <a:pPr/>
              <a:t>10/26/12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081B3-99AB-5949-8051-7DE82539A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49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16FF-17D7-9F45-A100-C43DC80F59ED}" type="datetimeFigureOut">
              <a:rPr lang="en-US" smtClean="0"/>
              <a:pPr/>
              <a:t>10/26/12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081B3-99AB-5949-8051-7DE82539A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84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16FF-17D7-9F45-A100-C43DC80F59ED}" type="datetimeFigureOut">
              <a:rPr lang="en-US" smtClean="0"/>
              <a:pPr/>
              <a:t>10/26/12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081B3-99AB-5949-8051-7DE82539A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05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16FF-17D7-9F45-A100-C43DC80F59ED}" type="datetimeFigureOut">
              <a:rPr lang="en-US" smtClean="0"/>
              <a:pPr/>
              <a:t>10/26/12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081B3-99AB-5949-8051-7DE82539A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48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16FF-17D7-9F45-A100-C43DC80F59ED}" type="datetimeFigureOut">
              <a:rPr lang="en-US" smtClean="0"/>
              <a:pPr/>
              <a:t>10/26/12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081B3-99AB-5949-8051-7DE82539A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60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16FF-17D7-9F45-A100-C43DC80F59ED}" type="datetimeFigureOut">
              <a:rPr lang="en-US" smtClean="0"/>
              <a:pPr/>
              <a:t>10/26/12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081B3-99AB-5949-8051-7DE82539A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91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116FF-17D7-9F45-A100-C43DC80F59ED}" type="datetimeFigureOut">
              <a:rPr lang="en-US" smtClean="0"/>
              <a:pPr/>
              <a:t>10/26/12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081B3-99AB-5949-8051-7DE82539A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878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freeconferencing.com/meetings/927-003-717" TargetMode="External"/><Relationship Id="rId3" Type="http://schemas.openxmlformats.org/officeDocument/2006/relationships/hyperlink" Target="http://FreeConferencing.com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riixsuccess.com/wp-content/uploads/2011/09/Tim-Sales-4-principles.gif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10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7 Steps in the PROCESS to Sponsor!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2279851"/>
            <a:ext cx="5562600" cy="422255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800" b="1" dirty="0" smtClean="0">
                <a:solidFill>
                  <a:schemeClr val="bg1"/>
                </a:solidFill>
              </a:rPr>
              <a:t>KISS </a:t>
            </a:r>
          </a:p>
          <a:p>
            <a:pPr algn="ctr">
              <a:buNone/>
            </a:pPr>
            <a:r>
              <a:rPr lang="en-US" sz="3400" b="1" dirty="0" smtClean="0">
                <a:solidFill>
                  <a:schemeClr val="bg1"/>
                </a:solidFill>
              </a:rPr>
              <a:t>(Keep it Simple 4 Success)</a:t>
            </a:r>
          </a:p>
          <a:p>
            <a:pPr algn="ctr">
              <a:buNone/>
            </a:pPr>
            <a:endParaRPr lang="en-US" sz="3400" b="1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en-US" sz="5400" b="1" dirty="0" smtClean="0">
                <a:solidFill>
                  <a:srgbClr val="FFFF00"/>
                </a:solidFill>
              </a:rPr>
              <a:t>90 DAYS?</a:t>
            </a:r>
          </a:p>
          <a:p>
            <a:pPr algn="ctr">
              <a:buNone/>
            </a:pPr>
            <a:r>
              <a:rPr lang="en-US" sz="5400" b="1" dirty="0" smtClean="0">
                <a:solidFill>
                  <a:srgbClr val="FFFF00"/>
                </a:solidFill>
              </a:rPr>
              <a:t>1 YEAR?</a:t>
            </a:r>
          </a:p>
          <a:p>
            <a:pPr algn="ctr">
              <a:buNone/>
            </a:pPr>
            <a:endParaRPr lang="en-US" sz="7200" b="1" dirty="0">
              <a:solidFill>
                <a:schemeClr val="bg1"/>
              </a:solidFill>
            </a:endParaRPr>
          </a:p>
        </p:txBody>
      </p:sp>
      <p:pic>
        <p:nvPicPr>
          <p:cNvPr id="19462" name="Picture 6" descr="http://3.bp.blogspot.com/-jfgzPBuJmjM/TtONBVgAxWI/AAAAAAAACoY/-MhGkNaUy2Y/s1600/KeepItSimpleSig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4147" y="2279850"/>
            <a:ext cx="3375224" cy="337522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itle 1"/>
          <p:cNvSpPr>
            <a:spLocks noGrp="1"/>
          </p:cNvSpPr>
          <p:nvPr>
            <p:ph type="title"/>
          </p:nvPr>
        </p:nvSpPr>
        <p:spPr>
          <a:xfrm>
            <a:off x="1208088" y="390525"/>
            <a:ext cx="6648450" cy="831850"/>
          </a:xfrm>
        </p:spPr>
        <p:txBody>
          <a:bodyPr>
            <a:normAutofit fontScale="90000"/>
          </a:bodyPr>
          <a:lstStyle/>
          <a:p>
            <a:pPr marL="514350" indent="-514350"/>
            <a:r>
              <a:rPr lang="en-US" sz="3600" b="1" dirty="0" smtClean="0">
                <a:solidFill>
                  <a:srgbClr val="FFFF00"/>
                </a:solidFill>
              </a:rPr>
              <a:t>New Getting Started Guide</a:t>
            </a:r>
            <a:br>
              <a:rPr lang="en-US" sz="3600" b="1" dirty="0" smtClean="0">
                <a:solidFill>
                  <a:srgbClr val="FFFF00"/>
                </a:solidFill>
              </a:rPr>
            </a:br>
            <a:r>
              <a:rPr lang="en-US" sz="3600" b="1" dirty="0" smtClean="0">
                <a:solidFill>
                  <a:srgbClr val="FFFF00"/>
                </a:solidFill>
              </a:rPr>
              <a:t>for Duplication  </a:t>
            </a:r>
          </a:p>
        </p:txBody>
      </p:sp>
      <p:sp>
        <p:nvSpPr>
          <p:cNvPr id="1026" name="Content Placeholder 2"/>
          <p:cNvSpPr>
            <a:spLocks noGrp="1"/>
          </p:cNvSpPr>
          <p:nvPr>
            <p:ph idx="1"/>
          </p:nvPr>
        </p:nvSpPr>
        <p:spPr>
          <a:xfrm>
            <a:off x="3378200" y="2789238"/>
            <a:ext cx="5308600" cy="3336925"/>
          </a:xfrm>
        </p:spPr>
        <p:txBody>
          <a:bodyPr>
            <a:normAutofit fontScale="92500"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Your Business Plan for the first year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Step by step guide on important activities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You and your coach can measure progress and adjust activities to achieve your business goals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1533525"/>
            <a:ext cx="8229600" cy="506413"/>
          </a:xfrm>
          <a:prstGeom prst="rect">
            <a:avLst/>
          </a:prstGeom>
        </p:spPr>
        <p:txBody>
          <a:bodyPr anchor="ctr"/>
          <a:lstStyle/>
          <a:p>
            <a:pPr marL="514350" indent="-514350" algn="ctr" fontAlgn="auto">
              <a:spcAft>
                <a:spcPts val="0"/>
              </a:spcAft>
              <a:defRPr/>
            </a:pPr>
            <a:r>
              <a:rPr lang="en-US" sz="28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Your Guide to go from $300/month to $3,000/</a:t>
            </a:r>
            <a:r>
              <a:rPr lang="en-US" sz="280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month +</a:t>
            </a:r>
            <a:endParaRPr lang="en-US" sz="28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28" name="Object 1"/>
          <p:cNvGraphicFramePr>
            <a:graphicFrameLocks noChangeAspect="1"/>
          </p:cNvGraphicFramePr>
          <p:nvPr/>
        </p:nvGraphicFramePr>
        <p:xfrm>
          <a:off x="457200" y="2789238"/>
          <a:ext cx="2574925" cy="333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Acrobat Document" r:id="rId4" imgW="5829199" imgH="7543800" progId="AcroExch.Document.7">
                  <p:embed/>
                </p:oleObj>
              </mc:Choice>
              <mc:Fallback>
                <p:oleObj name="Acrobat Document" r:id="rId4" imgW="5829199" imgH="75438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789238"/>
                        <a:ext cx="2574925" cy="333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428625" y="390525"/>
            <a:ext cx="649288" cy="83185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6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387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793" y="390617"/>
            <a:ext cx="6374167" cy="830997"/>
          </a:xfrm>
        </p:spPr>
        <p:txBody>
          <a:bodyPr>
            <a:normAutofit/>
          </a:bodyPr>
          <a:lstStyle/>
          <a:p>
            <a:pPr marL="514350" indent="-514350"/>
            <a:r>
              <a:rPr lang="en-US" sz="3600" b="1" dirty="0" smtClean="0">
                <a:solidFill>
                  <a:srgbClr val="FFFF00"/>
                </a:solidFill>
              </a:rPr>
              <a:t>Focus on 3 Products (top 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3188"/>
            <a:ext cx="8229600" cy="4252975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To begin, learn all you can about 3 products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Read the product info on shop.com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Watch the product videos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Make sure you are taking the product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Focus on the top 10 Health &amp; Nutrition products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Use Home Shopping List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Use Health Surveys and Plan your Home Event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9226" y="390617"/>
            <a:ext cx="648070" cy="830997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7</a:t>
            </a:r>
            <a:endParaRPr lang="en-US" sz="4800" b="1" dirty="0">
              <a:solidFill>
                <a:srgbClr val="FFFF00"/>
              </a:solidFill>
            </a:endParaRPr>
          </a:p>
        </p:txBody>
      </p:sp>
      <p:pic>
        <p:nvPicPr>
          <p:cNvPr id="6" name="Picture 14" descr="isotoni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1188" y="5466484"/>
            <a:ext cx="2605612" cy="1319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CellularLabGrou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343729"/>
            <a:ext cx="2201662" cy="1230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 descr="US_ENG_SKU_mochaTonix_groupShot_061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1170" y="5466484"/>
            <a:ext cx="1757778" cy="116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77850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Home Product Preview or</a:t>
            </a:r>
            <a:b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</a:b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Portal/Business Presentation</a:t>
            </a:r>
          </a:p>
        </p:txBody>
      </p:sp>
      <p:pic>
        <p:nvPicPr>
          <p:cNvPr id="17410" name="Picture 3" descr="BD06468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6332" y="2233613"/>
            <a:ext cx="4383088" cy="355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581400" y="5791200"/>
            <a:ext cx="13954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smtClean="0"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MS PGothic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4360" y="6000750"/>
            <a:ext cx="69071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The Key to BV and IBV!!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4785" y="3742274"/>
            <a:ext cx="1870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 </a:t>
            </a:r>
            <a:r>
              <a:rPr lang="en-US" sz="4000" dirty="0" smtClean="0">
                <a:solidFill>
                  <a:srgbClr val="FFFF00"/>
                </a:solidFill>
              </a:rPr>
              <a:t>Step 7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512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You Have the Cake (BV)</a:t>
            </a:r>
            <a:endParaRPr lang="en-US" sz="4800" b="1" dirty="0">
              <a:solidFill>
                <a:srgbClr val="FFFF00"/>
              </a:solidFill>
            </a:endParaRPr>
          </a:p>
        </p:txBody>
      </p:sp>
      <p:pic>
        <p:nvPicPr>
          <p:cNvPr id="22530" name="Picture 2" descr="Birthday Cake Clip A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09650" y="-26039763"/>
            <a:ext cx="2828925" cy="2771775"/>
          </a:xfrm>
          <a:prstGeom prst="rect">
            <a:avLst/>
          </a:prstGeom>
          <a:noFill/>
        </p:spPr>
      </p:pic>
      <p:pic>
        <p:nvPicPr>
          <p:cNvPr id="22532" name="Picture 4" descr="Birthday Cake Clip A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09650" y="-26039763"/>
            <a:ext cx="2828925" cy="2771775"/>
          </a:xfrm>
          <a:prstGeom prst="rect">
            <a:avLst/>
          </a:prstGeom>
          <a:noFill/>
        </p:spPr>
      </p:pic>
      <p:pic>
        <p:nvPicPr>
          <p:cNvPr id="22538" name="Picture 10" descr="http://kathdedon.files.wordpress.com/2010/05/betty-crocker-angel-food-cak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4988" y="2379322"/>
            <a:ext cx="3140851" cy="235563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>
            <a:normAutofit/>
          </a:bodyPr>
          <a:lstStyle/>
          <a:p>
            <a:r>
              <a:rPr lang="en-US" sz="4500" b="1" dirty="0" smtClean="0">
                <a:solidFill>
                  <a:srgbClr val="FFFF00"/>
                </a:solidFill>
              </a:rPr>
              <a:t>Now…..Put the Icing on with IBV</a:t>
            </a:r>
            <a:endParaRPr lang="en-US" sz="4500" b="1" dirty="0">
              <a:solidFill>
                <a:srgbClr val="FFFF00"/>
              </a:solidFill>
            </a:endParaRPr>
          </a:p>
        </p:txBody>
      </p:sp>
      <p:pic>
        <p:nvPicPr>
          <p:cNvPr id="22530" name="Picture 2" descr="Birthday Cake Clip A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09650" y="-26039763"/>
            <a:ext cx="2828925" cy="2771775"/>
          </a:xfrm>
          <a:prstGeom prst="rect">
            <a:avLst/>
          </a:prstGeom>
          <a:noFill/>
        </p:spPr>
      </p:pic>
      <p:pic>
        <p:nvPicPr>
          <p:cNvPr id="22532" name="Picture 4" descr="Birthday Cake Clip A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09650" y="-26039763"/>
            <a:ext cx="2828925" cy="2771775"/>
          </a:xfrm>
          <a:prstGeom prst="rect">
            <a:avLst/>
          </a:prstGeom>
          <a:noFill/>
        </p:spPr>
      </p:pic>
      <p:pic>
        <p:nvPicPr>
          <p:cNvPr id="23554" name="Picture 2" descr="http://islandeat.files.wordpress.com/2011/02/cocoa-angel-food-cake-on-riser-whole-2-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6348" y="2433999"/>
            <a:ext cx="3601612" cy="251895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Building Your Business in 12 Hours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 bwMode="auto">
          <a:xfrm>
            <a:off x="457200" y="1417638"/>
            <a:ext cx="822960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9372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CONFERENCE CALL/ Free </a:t>
            </a:r>
            <a:r>
              <a:rPr lang="en-US" b="1" dirty="0" err="1" smtClean="0">
                <a:solidFill>
                  <a:srgbClr val="FFFF00"/>
                </a:solidFill>
              </a:rPr>
              <a:t>screenshare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1. Please join my meeting:</a:t>
            </a:r>
          </a:p>
          <a:p>
            <a:r>
              <a:rPr lang="en-US" u="sng" dirty="0">
                <a:solidFill>
                  <a:srgbClr val="FFFF00"/>
                </a:solidFill>
                <a:hlinkClick r:id="rId2"/>
              </a:rPr>
              <a:t>https://www.freeconferencing.com/meetings/927-003-717</a:t>
            </a:r>
          </a:p>
          <a:p>
            <a:r>
              <a:rPr lang="en-US" dirty="0">
                <a:solidFill>
                  <a:srgbClr val="FFFF00"/>
                </a:solidFill>
              </a:rPr>
              <a:t>2. Join the conference call:</a:t>
            </a:r>
          </a:p>
          <a:p>
            <a:r>
              <a:rPr lang="en-US" dirty="0">
                <a:solidFill>
                  <a:srgbClr val="FFFF00"/>
                </a:solidFill>
              </a:rPr>
              <a:t>Join my conference call:</a:t>
            </a:r>
          </a:p>
          <a:p>
            <a:r>
              <a:rPr lang="en-US" dirty="0">
                <a:solidFill>
                  <a:srgbClr val="FFFF00"/>
                </a:solidFill>
              </a:rPr>
              <a:t>Dial: (712) 432-0900</a:t>
            </a:r>
          </a:p>
          <a:p>
            <a:r>
              <a:rPr lang="en-US" dirty="0">
                <a:solidFill>
                  <a:srgbClr val="FFFF00"/>
                </a:solidFill>
              </a:rPr>
              <a:t>Access Code: 166526#</a:t>
            </a:r>
          </a:p>
          <a:p>
            <a:r>
              <a:rPr lang="en-US" dirty="0">
                <a:solidFill>
                  <a:srgbClr val="FFFF00"/>
                </a:solidFill>
              </a:rPr>
              <a:t>Additional Help</a:t>
            </a:r>
          </a:p>
          <a:p>
            <a:r>
              <a:rPr lang="en-US" dirty="0">
                <a:solidFill>
                  <a:srgbClr val="FFFF00"/>
                </a:solidFill>
              </a:rPr>
              <a:t>Joining the Conference - At the scheduled date and time of the online meeting, dial into the conference line and when prompted enter the access code followed by the pound key.</a:t>
            </a:r>
          </a:p>
          <a:p>
            <a:r>
              <a:rPr lang="en-US" dirty="0">
                <a:solidFill>
                  <a:srgbClr val="FFFF00"/>
                </a:solidFill>
              </a:rPr>
              <a:t>Joining the Meeting - Click on the provided meeting link listed above. On the next page fill out your name in the Meeting Login box. Once filled in, click on the Login button.</a:t>
            </a:r>
          </a:p>
          <a:p>
            <a:r>
              <a:rPr lang="en-US" dirty="0">
                <a:solidFill>
                  <a:srgbClr val="FFFF00"/>
                </a:solidFill>
              </a:rPr>
              <a:t>Thank you for using </a:t>
            </a:r>
            <a:r>
              <a:rPr lang="en-US" u="sng" dirty="0">
                <a:solidFill>
                  <a:srgbClr val="FFFF00"/>
                </a:solidFill>
                <a:hlinkClick r:id="rId3"/>
              </a:rPr>
              <a:t>FreeConferencing.com!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128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Jeff\Market America\Seminar Slides\Cartoons\mai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0223" y="1696460"/>
            <a:ext cx="3611700" cy="34259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ctrTitle"/>
          </p:nvPr>
        </p:nvSpPr>
        <p:spPr>
          <a:xfrm>
            <a:off x="685800" y="258763"/>
            <a:ext cx="7772400" cy="1457325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7 Steps in the PROCESS to KISS!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716088"/>
            <a:ext cx="6400800" cy="4845050"/>
          </a:xfrm>
        </p:spPr>
        <p:txBody>
          <a:bodyPr rtlCol="0">
            <a:normAutofit fontScale="85000" lnSpcReduction="20000"/>
          </a:bodyPr>
          <a:lstStyle/>
          <a:p>
            <a:pPr marL="514350" indent="-514350" algn="just" fontAlgn="auto">
              <a:spcAft>
                <a:spcPts val="0"/>
              </a:spcAft>
              <a:buFont typeface="Arial"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  <a:ea typeface="+mn-ea"/>
              </a:rPr>
              <a:t>Repetition + Emotional Involvement  (YOUR Goals, Why) = RESULTS (Monthly Income)</a:t>
            </a:r>
          </a:p>
          <a:p>
            <a:pPr marL="514350" indent="-514350" algn="just" fontAlgn="auto">
              <a:spcAft>
                <a:spcPts val="0"/>
              </a:spcAft>
              <a:buFont typeface="Arial"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  <a:ea typeface="+mn-ea"/>
              </a:rPr>
              <a:t>Become a Business Owner</a:t>
            </a:r>
          </a:p>
          <a:p>
            <a:pPr marL="514350" indent="-514350" algn="just" fontAlgn="auto">
              <a:spcAft>
                <a:spcPts val="0"/>
              </a:spcAft>
              <a:buFont typeface="Arial"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  <a:ea typeface="+mn-ea"/>
              </a:rPr>
              <a:t>Leverage </a:t>
            </a:r>
          </a:p>
          <a:p>
            <a:pPr marL="514350" indent="-514350" algn="just">
              <a:buFont typeface="Arial"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</a:rPr>
              <a:t>SHOW THE PLAN! (MPCP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marL="514350" indent="-514350" algn="just">
              <a:buFont typeface="Arial"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</a:rPr>
              <a:t>Base 10, Seven Strong ($300 a month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 smtClean="0">
              <a:solidFill>
                <a:schemeClr val="bg1"/>
              </a:solidFill>
              <a:ea typeface="+mn-ea"/>
            </a:endParaRPr>
          </a:p>
          <a:p>
            <a:pPr marL="514350" indent="-514350" algn="just" fontAlgn="auto">
              <a:spcAft>
                <a:spcPts val="0"/>
              </a:spcAft>
              <a:buFont typeface="Arial"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  <a:ea typeface="+mn-ea"/>
              </a:rPr>
              <a:t>Getting Started Guide</a:t>
            </a:r>
          </a:p>
          <a:p>
            <a:pPr marL="514350" indent="-514350" algn="just" fontAlgn="auto">
              <a:spcAft>
                <a:spcPts val="0"/>
              </a:spcAft>
              <a:buFont typeface="Arial"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  <a:ea typeface="+mn-ea"/>
              </a:rPr>
              <a:t>Focus on 3 Products (top 10 for 10 PC)         &amp; Plan YOUR  Home Events</a:t>
            </a:r>
          </a:p>
          <a:p>
            <a:pPr algn="just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chemeClr val="tx1"/>
                </a:solidFill>
                <a:ea typeface="+mn-ea"/>
              </a:rPr>
              <a:t> </a:t>
            </a:r>
            <a:r>
              <a:rPr lang="en-US" dirty="0" smtClean="0">
                <a:solidFill>
                  <a:schemeClr val="bg1"/>
                </a:solidFill>
                <a:ea typeface="+mn-ea"/>
              </a:rPr>
              <a:t>  *You have  the CAKE (BV) now.. Put the Icing on with IBV!</a:t>
            </a:r>
          </a:p>
          <a:p>
            <a:pPr marL="514350" indent="-514350" fontAlgn="auto">
              <a:spcAft>
                <a:spcPts val="0"/>
              </a:spcAft>
              <a:buFont typeface="Arial"/>
              <a:buAutoNum type="arabicPeriod"/>
              <a:defRPr/>
            </a:pPr>
            <a:endParaRPr lang="en-US" dirty="0" smtClean="0">
              <a:solidFill>
                <a:schemeClr val="tx1"/>
              </a:solidFill>
              <a:ea typeface="+mn-ea"/>
            </a:endParaRPr>
          </a:p>
          <a:p>
            <a:pPr marL="514350" indent="-514350" fontAlgn="auto">
              <a:spcAft>
                <a:spcPts val="0"/>
              </a:spcAft>
              <a:buFont typeface="Arial"/>
              <a:buAutoNum type="arabicPeriod"/>
              <a:defRPr/>
            </a:pPr>
            <a:endParaRPr lang="en-US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0076160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0528" y="203200"/>
            <a:ext cx="7346272" cy="1669987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MASSIVE ACTION (Repetition) + Emotional Involvement  = RESULTS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3188"/>
            <a:ext cx="8229600" cy="4252975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YOU</a:t>
            </a:r>
            <a:r>
              <a:rPr lang="en-US" sz="2800" dirty="0" smtClean="0">
                <a:solidFill>
                  <a:schemeClr val="bg1"/>
                </a:solidFill>
              </a:rPr>
              <a:t> taking Responsibility for YOUR business/</a:t>
            </a:r>
            <a:r>
              <a:rPr lang="en-US" sz="2800" dirty="0" smtClean="0">
                <a:solidFill>
                  <a:schemeClr val="bg1"/>
                </a:solidFill>
              </a:rPr>
              <a:t>success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SPONSOR YOURSELF!</a:t>
            </a:r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Your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</a:rPr>
              <a:t>WHY</a:t>
            </a:r>
            <a:r>
              <a:rPr lang="en-US" sz="2800" dirty="0" smtClean="0">
                <a:solidFill>
                  <a:srgbClr val="FFFF00"/>
                </a:solidFill>
              </a:rPr>
              <a:t>  </a:t>
            </a:r>
            <a:r>
              <a:rPr lang="en-US" sz="2800" dirty="0" smtClean="0">
                <a:solidFill>
                  <a:schemeClr val="bg1"/>
                </a:solidFill>
              </a:rPr>
              <a:t>is your emotional reason for doing this business and is key to your success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Must develop some short range and long range goals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Personal Goals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Business Goals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65142" y="5266197"/>
            <a:ext cx="5575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MASSIVE ACTION = RESIDUAL Income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3074" name="Picture 2" descr="http://www.meetadamchandler.com/wp-content/uploads/2011/08/Getting-results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5482167"/>
            <a:ext cx="1677595" cy="167276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29226" y="390617"/>
            <a:ext cx="648070" cy="830997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1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>
          <a:xfrm>
            <a:off x="1339850" y="390525"/>
            <a:ext cx="5992813" cy="831850"/>
          </a:xfrm>
        </p:spPr>
        <p:txBody>
          <a:bodyPr>
            <a:normAutofit fontScale="90000"/>
          </a:bodyPr>
          <a:lstStyle/>
          <a:p>
            <a:pPr marL="514350" indent="-514350"/>
            <a:r>
              <a:rPr lang="en-US" sz="3600" b="1" dirty="0" smtClean="0">
                <a:solidFill>
                  <a:srgbClr val="FFFF00"/>
                </a:solidFill>
              </a:rPr>
              <a:t>Become a Business Owner/UFO</a:t>
            </a:r>
          </a:p>
        </p:txBody>
      </p:sp>
      <p:pic>
        <p:nvPicPr>
          <p:cNvPr id="12290" name="Picture 2" descr="C:\Users\Jeff\Market America\Seminar Slides\Cartoons\427647_3265722406114_1358889567_33231566_777440711_n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85788" y="2073275"/>
            <a:ext cx="4260850" cy="4416425"/>
          </a:xfrm>
        </p:spPr>
      </p:pic>
      <p:sp>
        <p:nvSpPr>
          <p:cNvPr id="12291" name="TextBox 4"/>
          <p:cNvSpPr txBox="1">
            <a:spLocks noChangeArrowheads="1"/>
          </p:cNvSpPr>
          <p:nvPr/>
        </p:nvSpPr>
        <p:spPr bwMode="auto">
          <a:xfrm>
            <a:off x="5281613" y="2073275"/>
            <a:ext cx="33559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Must make the mind shift  from employee to Business </a:t>
            </a:r>
            <a:r>
              <a:rPr lang="en-US" sz="2400" dirty="0" smtClean="0">
                <a:solidFill>
                  <a:schemeClr val="bg1"/>
                </a:solidFill>
              </a:rPr>
              <a:t>Owner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 ( 12 Months)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292" name="TextBox 5"/>
          <p:cNvSpPr txBox="1">
            <a:spLocks noChangeArrowheads="1"/>
          </p:cNvSpPr>
          <p:nvPr/>
        </p:nvSpPr>
        <p:spPr bwMode="auto">
          <a:xfrm>
            <a:off x="428625" y="390525"/>
            <a:ext cx="649288" cy="83185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" name="Content Placeholder 14"/>
          <p:cNvSpPr txBox="1">
            <a:spLocks/>
          </p:cNvSpPr>
          <p:nvPr/>
        </p:nvSpPr>
        <p:spPr bwMode="auto">
          <a:xfrm>
            <a:off x="5281613" y="3843338"/>
            <a:ext cx="3405187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5425" indent="-225425">
              <a:spcBef>
                <a:spcPts val="475"/>
              </a:spcBef>
              <a:buFont typeface="Arial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Leverage your time</a:t>
            </a:r>
          </a:p>
          <a:p>
            <a:pPr marL="225425" indent="-225425">
              <a:spcBef>
                <a:spcPts val="475"/>
              </a:spcBef>
              <a:buFont typeface="Arial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Money grows exponentially</a:t>
            </a:r>
          </a:p>
          <a:p>
            <a:pPr marL="225425" indent="-225425">
              <a:spcBef>
                <a:spcPts val="475"/>
              </a:spcBef>
              <a:buFont typeface="Arial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Income continues </a:t>
            </a:r>
          </a:p>
          <a:p>
            <a:pPr marL="225425" indent="-225425">
              <a:spcBef>
                <a:spcPts val="475"/>
              </a:spcBef>
              <a:buFont typeface="Arial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Creating true wealth</a:t>
            </a:r>
          </a:p>
          <a:p>
            <a:pPr marL="225425" indent="-225425">
              <a:spcBef>
                <a:spcPts val="475"/>
              </a:spcBef>
              <a:buFont typeface="Arial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Total time freedom</a:t>
            </a:r>
          </a:p>
          <a:p>
            <a:pPr marL="225425" indent="-225425">
              <a:spcBef>
                <a:spcPts val="475"/>
              </a:spcBef>
              <a:buFont typeface="Arial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Creating a lifestyle</a:t>
            </a:r>
          </a:p>
        </p:txBody>
      </p:sp>
    </p:spTree>
    <p:extLst>
      <p:ext uri="{BB962C8B-B14F-4D97-AF65-F5344CB8AC3E}">
        <p14:creationId xmlns:p14="http://schemas.microsoft.com/office/powerpoint/2010/main" val="1779033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067800" cy="990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Choose </a:t>
            </a:r>
            <a:r>
              <a:rPr lang="en-US" sz="3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</a:t>
            </a:r>
            <a:r>
              <a:rPr lang="en-US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at Market America University</a:t>
            </a:r>
          </a:p>
        </p:txBody>
      </p:sp>
      <p:pic>
        <p:nvPicPr>
          <p:cNvPr id="41987" name="Picture 3" descr="MA building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/>
          <a:srcRect l="2612" t="28357" r="4774" b="40028"/>
          <a:stretch>
            <a:fillRect/>
          </a:stretch>
        </p:blipFill>
        <p:spPr>
          <a:xfrm>
            <a:off x="0" y="1371600"/>
            <a:ext cx="8534400" cy="2286000"/>
          </a:xfrm>
          <a:ln w="28575">
            <a:solidFill>
              <a:schemeClr val="tx1"/>
            </a:solidFill>
          </a:ln>
        </p:spPr>
      </p:pic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5181600" y="3859213"/>
            <a:ext cx="41148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514350" indent="-514350">
              <a:buFont typeface="Arial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charset="0"/>
                <a:cs typeface="MS PGothic" charset="0"/>
              </a:rPr>
              <a:t>ANTI-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charset="0"/>
                <a:cs typeface="MS PGothic" charset="0"/>
              </a:rPr>
              <a:t>AGING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charset="0"/>
                <a:cs typeface="MS PGothic" charset="0"/>
              </a:rPr>
              <a:t>TLS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charset="0"/>
              <a:cs typeface="MS PGothic" charset="0"/>
            </a:endParaRPr>
          </a:p>
          <a:p>
            <a:pPr marL="514350" indent="-51435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charset="0"/>
                <a:cs typeface="MS PGothic" charset="0"/>
              </a:rPr>
              <a:t>PRODUCT 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charset="0"/>
                <a:cs typeface="MS PGothic" charset="0"/>
              </a:rPr>
              <a:t>SPECIALIST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charset="0"/>
                <a:cs typeface="MS PGothic" charset="0"/>
              </a:rPr>
              <a:t>MOTIVES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charset="0"/>
                <a:cs typeface="MS PGothic" charset="0"/>
              </a:rPr>
              <a:t>NUTRAMETRIX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charset="0"/>
              <a:cs typeface="MS PGothic" charset="0"/>
            </a:endParaRPr>
          </a:p>
          <a:p>
            <a:pPr marL="514350" indent="-51435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charset="0"/>
                <a:cs typeface="MS PGothic" charset="0"/>
              </a:rPr>
              <a:t>WEBCENTER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charset="0"/>
              <a:cs typeface="MS PGothic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619" y="3859213"/>
            <a:ext cx="4314001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charset="0"/>
                <a:cs typeface="MS PGothic" charset="0"/>
              </a:rPr>
              <a:t>BUSINESS BUILDING 101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charset="0"/>
                <a:cs typeface="MS PGothic" charset="0"/>
              </a:rPr>
              <a:t>NMTSS/ UTOPIA SBBS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charset="0"/>
                <a:cs typeface="MS PGothic" charset="0"/>
              </a:rPr>
              <a:t>BASIC-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charset="0"/>
                <a:cs typeface="MS PGothic" charset="0"/>
              </a:rPr>
              <a:t>5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charset="0"/>
                <a:cs typeface="MS PGothic" charset="0"/>
              </a:rPr>
              <a:t>(RECRUITING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charset="0"/>
                <a:cs typeface="MS PGothic" charset="0"/>
              </a:rPr>
              <a:t>&amp; </a:t>
            </a:r>
          </a:p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charset="0"/>
                <a:cs typeface="MS PGothic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charset="0"/>
                <a:cs typeface="MS PGothic" charset="0"/>
              </a:rPr>
              <a:t>     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charset="0"/>
                <a:cs typeface="MS PGothic" charset="0"/>
              </a:rPr>
              <a:t>RETAILING)</a:t>
            </a:r>
            <a:endPara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charset="0"/>
              <a:cs typeface="MS PGothic" charset="0"/>
            </a:endParaRPr>
          </a:p>
          <a:p>
            <a:pPr marL="514350" lvl="1" indent="-51435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PRODUCTS!</a:t>
            </a:r>
            <a:endPara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lvl="1" indent="-51435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charset="0"/>
                <a:cs typeface="MS PGothic" charset="0"/>
              </a:rPr>
              <a:t>HOME EVENTS</a:t>
            </a:r>
          </a:p>
          <a:p>
            <a:pPr marL="0" lvl="1"/>
            <a:endPara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charset="0"/>
              <a:cs typeface="MS PGothic" charset="0"/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7264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6039" y="390617"/>
            <a:ext cx="3844032" cy="946976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Leverage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942" y="1846555"/>
            <a:ext cx="4563122" cy="232649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US" sz="5100" dirty="0" smtClean="0">
                <a:solidFill>
                  <a:schemeClr val="bg1"/>
                </a:solidFill>
              </a:rPr>
              <a:t>  </a:t>
            </a:r>
            <a:r>
              <a:rPr lang="en-US" sz="8000" dirty="0" smtClean="0">
                <a:solidFill>
                  <a:schemeClr val="bg1"/>
                </a:solidFill>
              </a:rPr>
              <a:t>NMTSS </a:t>
            </a:r>
          </a:p>
          <a:p>
            <a:pPr>
              <a:buNone/>
            </a:pPr>
            <a:r>
              <a:rPr lang="en-US" sz="8000" dirty="0">
                <a:solidFill>
                  <a:schemeClr val="bg1"/>
                </a:solidFill>
              </a:rPr>
              <a:t> </a:t>
            </a:r>
            <a:r>
              <a:rPr lang="en-US" sz="8000" dirty="0" smtClean="0">
                <a:solidFill>
                  <a:schemeClr val="bg1"/>
                </a:solidFill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</a:rPr>
              <a:t>TeamWork</a:t>
            </a:r>
            <a:r>
              <a:rPr lang="en-US" sz="8000" dirty="0" smtClean="0">
                <a:solidFill>
                  <a:schemeClr val="bg1"/>
                </a:solidFill>
              </a:rPr>
              <a:t>  with Leaders</a:t>
            </a:r>
          </a:p>
          <a:p>
            <a:pPr>
              <a:buNone/>
            </a:pPr>
            <a:r>
              <a:rPr lang="en-US" sz="8000" dirty="0">
                <a:solidFill>
                  <a:schemeClr val="bg1"/>
                </a:solidFill>
              </a:rPr>
              <a:t> </a:t>
            </a:r>
            <a:r>
              <a:rPr lang="en-US" sz="8000" dirty="0" smtClean="0">
                <a:solidFill>
                  <a:schemeClr val="bg1"/>
                </a:solidFill>
              </a:rPr>
              <a:t> Recruiting Website </a:t>
            </a:r>
          </a:p>
          <a:p>
            <a:pPr>
              <a:buNone/>
            </a:pPr>
            <a:r>
              <a:rPr lang="en-US" sz="8000" dirty="0">
                <a:solidFill>
                  <a:schemeClr val="bg1"/>
                </a:solidFill>
              </a:rPr>
              <a:t> </a:t>
            </a:r>
            <a:r>
              <a:rPr lang="en-US" sz="8000" dirty="0" smtClean="0">
                <a:solidFill>
                  <a:schemeClr val="bg1"/>
                </a:solidFill>
              </a:rPr>
              <a:t>    </a:t>
            </a:r>
            <a:r>
              <a:rPr lang="en-US" sz="8000" dirty="0" err="1" smtClean="0">
                <a:solidFill>
                  <a:schemeClr val="bg1"/>
                </a:solidFill>
              </a:rPr>
              <a:t>www.unlimitedlifestyles.com</a:t>
            </a:r>
            <a:endParaRPr lang="en-US" sz="80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8000" dirty="0">
                <a:solidFill>
                  <a:schemeClr val="bg1"/>
                </a:solidFill>
              </a:rPr>
              <a:t> </a:t>
            </a:r>
            <a:r>
              <a:rPr lang="en-US" sz="8000" dirty="0" smtClean="0">
                <a:solidFill>
                  <a:schemeClr val="bg1"/>
                </a:solidFill>
              </a:rPr>
              <a:t>   </a:t>
            </a:r>
            <a:r>
              <a:rPr lang="en-US" sz="8000" dirty="0" err="1" smtClean="0">
                <a:solidFill>
                  <a:schemeClr val="bg1"/>
                </a:solidFill>
              </a:rPr>
              <a:t>www.marketamerica.com</a:t>
            </a:r>
            <a:endParaRPr lang="en-US" sz="80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8000" dirty="0">
                <a:solidFill>
                  <a:schemeClr val="bg1"/>
                </a:solidFill>
              </a:rPr>
              <a:t> </a:t>
            </a:r>
            <a:endParaRPr lang="en-US" sz="80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8000" dirty="0" err="1" smtClean="0">
                <a:solidFill>
                  <a:schemeClr val="bg1"/>
                </a:solidFill>
              </a:rPr>
              <a:t>FaceBook</a:t>
            </a:r>
            <a:r>
              <a:rPr lang="en-US" sz="8000" dirty="0" smtClean="0">
                <a:solidFill>
                  <a:schemeClr val="bg1"/>
                </a:solidFill>
              </a:rPr>
              <a:t>!   You Tube!!!!!!!!!!</a:t>
            </a:r>
          </a:p>
          <a:p>
            <a:pPr>
              <a:buNone/>
            </a:pPr>
            <a:r>
              <a:rPr lang="en-US" sz="5100" dirty="0">
                <a:solidFill>
                  <a:schemeClr val="bg1"/>
                </a:solidFill>
              </a:rPr>
              <a:t> </a:t>
            </a:r>
            <a:r>
              <a:rPr lang="en-US" sz="5100" dirty="0" smtClean="0">
                <a:solidFill>
                  <a:schemeClr val="bg1"/>
                </a:solidFill>
              </a:rPr>
              <a:t>  </a:t>
            </a:r>
          </a:p>
          <a:p>
            <a:pPr>
              <a:buNone/>
            </a:pP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1026" name="Picture 2" descr="http://www.ariixsuccess.com/wp-content/uploads/2011/09/Tim-Sales-4-principles-300x239.gif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232" y="1600200"/>
            <a:ext cx="3708661" cy="2954566"/>
          </a:xfrm>
          <a:prstGeom prst="rect">
            <a:avLst/>
          </a:prstGeom>
          <a:noFill/>
        </p:spPr>
      </p:pic>
      <p:pic>
        <p:nvPicPr>
          <p:cNvPr id="1028" name="Picture 4" descr=" Brilliant Compensation - DVD 30-minute revised version 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9226" y="4220726"/>
            <a:ext cx="2215908" cy="245890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98632" y="5602750"/>
            <a:ext cx="4358937" cy="771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Plug &amp; play with the DVD’s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9226" y="390617"/>
            <a:ext cx="648070" cy="830997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3</a:t>
            </a:r>
            <a:endParaRPr lang="en-US" sz="4800" b="1" dirty="0">
              <a:solidFill>
                <a:srgbClr val="FFFF00"/>
              </a:solidFill>
            </a:endParaRPr>
          </a:p>
        </p:txBody>
      </p:sp>
      <p:pic>
        <p:nvPicPr>
          <p:cNvPr id="10" name="Picture 4" descr="C:\Users\Lisa Lieberman-Wang\Desktop\17079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5134" y="4295745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4489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 0.05133 C -0.09584 0.05873 -0.11059 0.07122 -0.12657 0.08185 C -0.13594 0.08809 -0.14618 0.09226 -0.15452 0.10058 C -0.15695 0.10289 -0.15868 0.10636 -0.16146 0.10752 C -0.22049 0.13411 -0.24549 0.1378 -0.30365 0.14728 C -0.33004 0.14127 -0.35469 0.13711 -0.38073 0.13295 C -0.45157 0.10844 -0.51511 0.05804 -0.57205 -0.00231 C -0.58611 -0.01757 -0.60313 -0.03699 -0.60886 -0.06081 C -0.6125 -0.07468 -0.61754 -0.10289 -0.61754 -0.10266 C -0.61302 -0.12717 -0.61545 -0.12555 -0.59653 -0.12855 C -0.57848 -0.12092 -0.57535 -0.12208 -0.56146 -0.10983 C -0.55295 -0.10243 -0.55035 -0.09457 -0.54045 -0.0911 C -0.50955 -0.06613 -0.48577 -0.02913 -0.45295 -0.00925 C -0.43889 0.00856 -0.41875 0.0148 -0.40174 0.02567 C -0.39914 0.03445 -0.39306 0.04185 -0.39306 0.05133 C -0.39306 0.06474 -0.39618 0.07792 -0.39827 0.0911 C -0.40955 0.16393 -0.48282 0.17017 -0.52639 0.17272 C -0.5316 0.17064 -0.53681 0.1674 -0.54219 0.16578 C -0.54792 0.16416 -0.554 0.16532 -0.55973 0.16347 C -0.57136 0.15954 -0.5816 0.1496 -0.59132 0.14012 C -0.60625 0.12555 -0.61059 0.10451 -0.61945 0.08416 C -0.63924 0.03931 -0.66007 -0.00624 -0.67205 -0.05618 C -0.66823 -0.07121 -0.64028 -0.07815 -0.62813 -0.07954 C -0.60122 -0.08277 -0.57431 -0.08555 -0.54757 -0.08878 C -0.54167 -0.08948 -0.53594 -0.0904 -0.52986 -0.0911 C -0.51754 -0.08948 -0.50452 -0.09225 -0.49306 -0.08647 C -0.47917 -0.07954 -0.4724 -0.05919 -0.46493 -0.04439 C -0.4507 -0.01665 -0.43559 0.0111 -0.42118 0.03977 C -0.41285 0.05665 -0.40782 0.07723 -0.39479 0.08879 C -0.39011 0.08809 -0.38525 0.08809 -0.38073 0.08648 C -0.37257 0.0837 -0.37466 0.08093 -0.36841 0.07468 C -0.35504 0.06127 -0.3441 0.04694 -0.33004 0.03515 C -0.32448 0.02428 -0.32084 0.01364 -0.31424 0.00463 C -0.31216 -0.0111 -0.30903 -0.02636 -0.30729 -0.04208 C -0.30834 -0.05688 -0.30799 -0.07191 -0.31059 -0.08647 C -0.31164 -0.09202 -0.31528 -0.09595 -0.31754 -0.10058 C -0.32101 -0.10751 -0.32466 -0.11445 -0.3283 -0.12139 C -0.32969 -0.12439 -0.32952 -0.12855 -0.3316 -0.13087 C -0.33351 -0.13295 -0.33646 -0.13248 -0.33872 -0.13318 C -0.34271 -0.13087 -0.34757 -0.13017 -0.35087 -0.12624 C -0.35486 -0.12162 -0.35573 -0.10266 -0.35625 -0.09803 C -0.35573 -0.08416 -0.35452 -0.07006 -0.35452 -0.05618 C -0.35452 -0.05295 -0.35712 -0.04994 -0.35625 -0.04694 C -0.35452 -0.03838 -0.35035 -0.03121 -0.3474 -0.02335 C -0.34098 -0.00624 -0.33716 0.01249 -0.3316 0.03029 C -0.32691 0.04509 -0.31823 0.05734 -0.31424 0.07237 C -0.30452 0.10705 -0.31094 0.08509 -0.29306 0.1378 C -0.29098 0.15607 -0.28525 0.17156 -0.28073 0.18937 C -0.28473 0.20971 -0.28733 0.22798 -0.30018 0.24069 C -0.31528 0.24 -0.33073 0.24185 -0.34566 0.23815 C -0.36754 0.23283 -0.39497 0.20509 -0.41059 0.18451 C -0.42743 0.16231 -0.41285 0.17688 -0.42466 0.16578 C -0.42934 0.14705 -0.42309 0.17595 -0.42466 0.14243 C -0.425 0.13619 -0.42691 0.13017 -0.4283 0.12393 C -0.41962 0.08347 -0.3908 0.06543 -0.36146 0.05619 C -0.35278 0.05341 -0.33507 0.05133 -0.33507 0.05156 C -0.31059 0.05249 -0.28611 0.05619 -0.26164 0.05619 C -0.25261 0.05619 -0.24393 0.05249 -0.23507 0.05133 C -0.21181 0.04093 -0.18907 0.03353 -0.16511 0.03029 C -0.14584 0.01341 -0.16407 0.02705 -0.13872 0.01642 C -0.13438 0.01457 -0.13056 0.0111 -0.12657 0.00925 C -0.12188 0.00717 -0.11702 0.00624 -0.1125 0.00463 C -0.10278 -0.00832 -0.079 -0.02798 -0.079 -0.02798 C -0.05625 -0.06751 -0.02709 -0.09826 -0.00886 -0.14243 C -0.00591 -0.16277 -0.00382 -0.18266 -0.00174 -0.20324 C -0.00816 -0.23514 -0.01059 -0.23607 -0.02986 -0.26173 C -0.05886 -0.30011 -0.04532 -0.28925 -0.06667 -0.30381 C -0.06719 -0.30682 -0.06667 -0.31075 -0.06858 -0.31306 C -0.07292 -0.31884 -0.08368 -0.32231 -0.08976 -0.32485 C -0.1125 -0.31884 -0.13039 -0.29711 -0.15278 -0.28971 C -0.15816 -0.27792 -0.1632 -0.26636 -0.16841 -0.25457 C -0.17118 -0.24832 -0.17014 -0.24046 -0.17223 -0.23376 C -0.17379 -0.22798 -0.17674 -0.22289 -0.17917 -0.21734 C -0.17986 -0.20324 -0.18143 -0.18936 -0.18091 -0.17526 C -0.18039 -0.16717 -0.17709 -0.15977 -0.17552 -0.15191 C -0.17223 -0.13318 -0.16945 -0.11445 -0.16684 -0.09572 C -0.16354 -0.07422 -0.16962 -0.08162 -0.15452 -0.07468 C -0.15504 -0.07075 -0.1566 -0.06705 -0.15643 -0.06312 C -0.15608 -0.06035 -0.15382 -0.05873 -0.15278 -0.05618 C -0.15174 -0.05248 -0.15209 -0.04809 -0.15104 -0.04439 C -0.15018 -0.04208 -0.14827 -0.04023 -0.1474 -0.03746 C -0.14514 -0.02913 -0.14289 -0.02035 -0.1408 -0.01179 C -0.14132 0.00393 -0.13907 0.02081 -0.14393 0.03515 C -0.14566 0.03954 -0.14879 0.04254 -0.15104 0.04671 C -0.16893 0.08278 -0.14358 0.04254 -0.17379 0.07954 C -0.1783 0.08509 -0.1816 0.09226 -0.18629 0.09804 C -0.19028 0.11561 -0.18629 0.10682 -0.21233 0.09804 C -0.25243 0.08463 -0.28993 0.05734 -0.32639 0.0326 C -0.3408 0.02289 -0.35504 0.00532 -0.36841 -0.00462 C -0.53941 -0.13133 -0.43177 -0.03168 -0.52639 -0.13318 C -0.54809 -0.15653 -0.5717 -0.17711 -0.58785 -0.20786 C -0.59028 -0.23029 -0.59757 -0.24878 -0.60556 -0.26867 C -0.60834 -0.29272 -0.61181 -0.31676 -0.61945 -0.33873 C -0.62257 -0.34751 -0.62604 -0.36393 -0.63525 -0.36694 C -0.64028 -0.36878 -0.64584 -0.36855 -0.65087 -0.36925 C -0.66268 -0.36624 -0.66372 -0.36023 -0.67379 -0.35514 C -0.67969 -0.35214 -0.6915 -0.34589 -0.6915 -0.34566 C -0.69549 -0.34127 -0.69914 -0.33595 -0.70382 -0.33179 C -0.70539 -0.3304 -0.70764 -0.33133 -0.70886 -0.32948 C -0.71164 -0.32555 -0.71216 -0.32 -0.71407 -0.31537 C -0.72101 -0.29873 -0.73039 -0.28647 -0.73698 -0.26867 C -0.74236 -0.25457 -0.75625 -0.2289 -0.75625 -0.22867 C -0.75886 -0.19283 -0.7632 -0.15722 -0.76667 -0.12139 C -0.76632 -0.10428 -0.76667 -0.08694 -0.76511 -0.07006 C -0.75851 -0.00902 -0.73629 0.04902 -0.7158 0.10289 C -0.7125 0.11237 -0.70903 0.13041 -0.70382 0.1378 C -0.69393 0.15145 -0.68247 0.16231 -0.67205 0.17526 C -0.65382 0.19861 -0.65382 0.20301 -0.62986 0.22428 C -0.61007 0.24185 -0.57466 0.24555 -0.55087 0.24994 C -0.5349 0.25711 -0.51684 0.25411 -0.50018 0.25711 C -0.46563 0.25434 -0.44479 0.2511 -0.41424 0.24763 C -0.40469 0.24463 -0.39549 0.24093 -0.38611 0.23815 C -0.38212 0.23723 -0.37778 0.23792 -0.37396 0.23607 C -0.37223 0.23538 -0.37188 0.23214 -0.37032 0.23122 C -0.36302 0.22728 -0.3474 0.22197 -0.3474 0.22197 C -0.33698 0.21017 -0.32639 0.19861 -0.3158 0.18682 C -0.30018 0.16925 -0.31702 0.19538 -0.30365 0.17526 C -0.29775 0.16624 -0.29497 0.15653 -0.28959 0.14728 C -0.27743 0.12624 -0.26511 0.10266 -0.25087 0.08416 C -0.24289 0.06243 -0.22657 0.04809 -0.21077 0.03746 C -0.20573 0.02752 -0.20104 0.02174 -0.19306 0.01642 C -0.18368 0.00347 -0.17448 -0.01087 -0.16146 -0.01665 C -0.15608 -0.02358 -0.15157 -0.02936 -0.14393 -0.0326 C -0.13854 -0.04023 -0.14289 -0.03746 -0.13525 -0.03561 C -0.12778 -0.03352 -0.1125 -0.03029 -0.1125 -0.03006 C -0.10382 -0.01364 -0.08386 -0.01665 -0.07032 -0.01179 C -0.0632 -0.00948 -0.04914 -0.00462 -0.04914 -0.00439 C -0.03247 0.01017 -0.02275 -0.00046 -0.00712 -0.00462 C 0.00468 -0.00208 0.00659 -0.00439 3.33333E-6 -1.21387E-6 " pathEditMode="relative" rAng="0" ptsTypes="fffffffffffffffffffffffffffffffffffffffffffffffffffffffffffffffffffffff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00" y="-1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384" y="390617"/>
            <a:ext cx="5273336" cy="830997"/>
          </a:xfrm>
        </p:spPr>
        <p:txBody>
          <a:bodyPr>
            <a:normAutofit/>
          </a:bodyPr>
          <a:lstStyle/>
          <a:p>
            <a:pPr marL="514350" indent="-514350"/>
            <a:r>
              <a:rPr lang="en-US" sz="3600" b="1" dirty="0" smtClean="0">
                <a:solidFill>
                  <a:srgbClr val="FFFF00"/>
                </a:solidFill>
              </a:rPr>
              <a:t>SHOW THE PLAN!  (MPCP)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9226" y="390617"/>
            <a:ext cx="648070" cy="830997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4</a:t>
            </a:r>
          </a:p>
        </p:txBody>
      </p:sp>
      <p:pic>
        <p:nvPicPr>
          <p:cNvPr id="5" name="Picture 2" descr="CorporateBuild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1597" y="1489399"/>
            <a:ext cx="9309884" cy="536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3266982" y="1597981"/>
            <a:ext cx="5548544" cy="140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Founded in 1992, ma</a:t>
            </a:r>
            <a:r>
              <a:rPr kumimoji="0" lang="en-US" sz="2400" b="0" i="0" u="none" strike="noStrike" kern="120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®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 is a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Product Brokerage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 and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Internet Marketing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 company that specializes in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Social Shopping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594" name="Text Box 2"/>
          <p:cNvSpPr txBox="1">
            <a:spLocks noChangeArrowheads="1"/>
          </p:cNvSpPr>
          <p:nvPr/>
        </p:nvSpPr>
        <p:spPr bwMode="auto">
          <a:xfrm>
            <a:off x="1295400" y="304800"/>
            <a:ext cx="7239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5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5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5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5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0" dirty="0">
                <a:solidFill>
                  <a:srgbClr val="FFFF00"/>
                </a:solidFill>
                <a:latin typeface="+mn-lt"/>
              </a:rPr>
              <a:t>Recruiting is a numbers game!  Until people become involved then it is a people game!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2762" y="3676217"/>
            <a:ext cx="8784025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+mj-lt"/>
                <a:cs typeface="Arial Black"/>
              </a:rPr>
              <a:t>The People who develop the SKILL of </a:t>
            </a:r>
          </a:p>
          <a:p>
            <a:r>
              <a:rPr lang="en-US" sz="4000" dirty="0" smtClean="0">
                <a:solidFill>
                  <a:srgbClr val="FFFF00"/>
                </a:solidFill>
                <a:latin typeface="+mj-lt"/>
                <a:cs typeface="Arial Black"/>
              </a:rPr>
              <a:t>Recruiting always make the most money!</a:t>
            </a:r>
          </a:p>
          <a:p>
            <a:endParaRPr lang="en-US" sz="3600" dirty="0" smtClean="0">
              <a:solidFill>
                <a:srgbClr val="FFFF00"/>
              </a:solidFill>
              <a:latin typeface="+mj-lt"/>
            </a:endParaRPr>
          </a:p>
          <a:p>
            <a:r>
              <a:rPr lang="en-US" sz="36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600" dirty="0" smtClean="0">
                <a:solidFill>
                  <a:srgbClr val="FFFF00"/>
                </a:solidFill>
                <a:latin typeface="+mj-lt"/>
              </a:rPr>
              <a:t>               </a:t>
            </a:r>
            <a:r>
              <a:rPr lang="en-US" sz="3600" dirty="0" smtClean="0">
                <a:solidFill>
                  <a:srgbClr val="FFFF00"/>
                </a:solidFill>
                <a:latin typeface="Arial Black"/>
                <a:cs typeface="Arial Black"/>
              </a:rPr>
              <a:t>SHOW THE PLAN!</a:t>
            </a:r>
          </a:p>
          <a:p>
            <a:r>
              <a:rPr lang="en-US" sz="3600" dirty="0">
                <a:solidFill>
                  <a:srgbClr val="FFFF00"/>
                </a:solidFill>
                <a:latin typeface="Arial Black"/>
                <a:cs typeface="Arial Black"/>
              </a:rPr>
              <a:t> </a:t>
            </a:r>
            <a:r>
              <a:rPr lang="en-US" sz="3600" dirty="0" smtClean="0">
                <a:solidFill>
                  <a:srgbClr val="FFFF00"/>
                </a:solidFill>
                <a:latin typeface="Arial Black"/>
                <a:cs typeface="Arial Black"/>
              </a:rPr>
              <a:t>            </a:t>
            </a:r>
            <a:r>
              <a:rPr lang="en-US" sz="3600" smtClean="0">
                <a:solidFill>
                  <a:srgbClr val="FFFF00"/>
                </a:solidFill>
                <a:latin typeface="Arial Black"/>
                <a:cs typeface="Arial Black"/>
              </a:rPr>
              <a:t> </a:t>
            </a:r>
            <a:endParaRPr lang="en-US" sz="3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94349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262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259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itle 1"/>
          <p:cNvSpPr>
            <a:spLocks noGrp="1"/>
          </p:cNvSpPr>
          <p:nvPr>
            <p:ph type="title"/>
          </p:nvPr>
        </p:nvSpPr>
        <p:spPr>
          <a:xfrm>
            <a:off x="1233488" y="390525"/>
            <a:ext cx="7680325" cy="831850"/>
          </a:xfrm>
        </p:spPr>
        <p:txBody>
          <a:bodyPr/>
          <a:lstStyle/>
          <a:p>
            <a:pPr marL="514350" indent="-514350"/>
            <a:r>
              <a:rPr lang="en-US" sz="3600" b="1" smtClean="0">
                <a:solidFill>
                  <a:srgbClr val="FFFF00"/>
                </a:solidFill>
              </a:rPr>
              <a:t>Base 10, Seven Strong  ($300 a month)</a:t>
            </a:r>
          </a:p>
        </p:txBody>
      </p:sp>
      <p:sp>
        <p:nvSpPr>
          <p:cNvPr id="2050" name="AutoShape 2" descr="https://docs.google.com/?attid=0.1&amp;pid=gmail&amp;thid=135b0ec22e04131e&amp;url=https%3A%2F%2Fmail.google.com%2Fmail%2F%3Fui%3D2%26ik%3Df45b8e73ae%26view%3Datt%26th%3D135b0ec22e04131e%26attid%3D0.1%26disp%3Dsafe%26realattid%3D6bfc184c35b95276_0.1.1%26zw&amp;docid=78c1bbacd9c62219e825788294c21497%7Cc2a26a610f5c46816b2593d0f1807444&amp;a=bi&amp;pagenumber=1&amp;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" name="AutoShape 4" descr="https://docs.google.com/?attid=0.1&amp;pid=gmail&amp;thid=135b0ec22e04131e&amp;url=https%3A%2F%2Fmail.google.com%2Fmail%2F%3Fui%3D2%26ik%3Df45b8e73ae%26view%3Datt%26th%3D135b0ec22e04131e%26attid%3D0.1%26disp%3Dsafe%26realattid%3D6bfc184c35b95276_0.1.1%26zw&amp;docid=78c1bbacd9c62219e825788294c21497%7Cc2a26a610f5c46816b2593d0f1807444&amp;a=bi&amp;pagenumber=1&amp;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" name="AutoShape 6" descr="https://docs.google.com/?attid=0.1&amp;pid=gmail&amp;thid=135b0ec22e04131e&amp;url=https%3A%2F%2Fmail.google.com%2Fmail%2F%3Fui%3D2%26ik%3Df45b8e73ae%26view%3Datt%26th%3D135b0ec22e04131e%26attid%3D0.1%26disp%3Dsafe%26realattid%3D6bfc184c35b95276_0.1.1%26zw&amp;docid=78c1bbacd9c62219e825788294c21497%7Cc2a26a610f5c46816b2593d0f1807444&amp;a=bi&amp;pagenumber=1&amp;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" name="AutoShape 8" descr="https://docs.google.com/?attid=0.1&amp;pid=gmail&amp;thid=135b0ec22e04131e&amp;url=https%3A%2F%2Fmail.google.com%2Fmail%2F%3Fui%3D2%26ik%3Df45b8e73ae%26view%3Datt%26th%3D135b0ec22e04131e%26attid%3D0.1%26disp%3Dsafe%26realattid%3D6bfc184c35b95276_0.1.1%26zw&amp;docid=78c1bbacd9c62219e825788294c21497%7Cc2a26a610f5c46816b2593d0f1807444&amp;a=bi&amp;pagenumber=1&amp;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4" name="AutoShape 10" descr="https://docs.google.com/?attid=0.1&amp;pid=gmail&amp;thid=135b0ec22e04131e&amp;url=https%3A%2F%2Fmail.google.com%2Fmail%2F%3Fui%3D2%26ik%3Df45b8e73ae%26view%3Datt%26th%3D135b0ec22e04131e%26attid%3D0.1%26disp%3Dsafe%26realattid%3D6bfc184c35b95276_0.1.1%26zw&amp;docid=78c1bbacd9c62219e825788294c21497%7Cc2a26a610f5c46816b2593d0f1807444&amp;a=bi&amp;pagenumber=1&amp;w=13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205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9869668"/>
              </p:ext>
            </p:extLst>
          </p:nvPr>
        </p:nvGraphicFramePr>
        <p:xfrm>
          <a:off x="1233488" y="1411288"/>
          <a:ext cx="6492875" cy="481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6" name="Acrobat Document" r:id="rId4" imgW="4572000" imgH="3429000" progId="AcroExch.Document.7">
                  <p:embed/>
                </p:oleObj>
              </mc:Choice>
              <mc:Fallback>
                <p:oleObj name="Acrobat Document" r:id="rId4" imgW="4572000" imgH="34290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3488" y="1411288"/>
                        <a:ext cx="6492875" cy="4811712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6" name="TextBox 12"/>
          <p:cNvSpPr txBox="1">
            <a:spLocks noChangeArrowheads="1"/>
          </p:cNvSpPr>
          <p:nvPr/>
        </p:nvSpPr>
        <p:spPr bwMode="auto">
          <a:xfrm>
            <a:off x="428625" y="390525"/>
            <a:ext cx="649288" cy="83185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5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2057" name="TextBox 13"/>
          <p:cNvSpPr txBox="1">
            <a:spLocks noChangeArrowheads="1"/>
          </p:cNvSpPr>
          <p:nvPr/>
        </p:nvSpPr>
        <p:spPr bwMode="auto">
          <a:xfrm>
            <a:off x="781050" y="6223000"/>
            <a:ext cx="7962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FFFF00"/>
                </a:solidFill>
              </a:rPr>
              <a:t>Establishes the Foundation to Your Business</a:t>
            </a:r>
          </a:p>
        </p:txBody>
      </p:sp>
    </p:spTree>
    <p:extLst>
      <p:ext uri="{BB962C8B-B14F-4D97-AF65-F5344CB8AC3E}">
        <p14:creationId xmlns:p14="http://schemas.microsoft.com/office/powerpoint/2010/main" val="3945787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29673</TotalTime>
  <Words>697</Words>
  <Application>Microsoft Macintosh PowerPoint</Application>
  <PresentationFormat>On-screen Show (4:3)</PresentationFormat>
  <Paragraphs>123</Paragraphs>
  <Slides>17</Slides>
  <Notes>7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Acrobat Document</vt:lpstr>
      <vt:lpstr>7 Steps in the PROCESS to Sponsor!</vt:lpstr>
      <vt:lpstr>7 Steps in the PROCESS to KISS!</vt:lpstr>
      <vt:lpstr>MASSIVE ACTION (Repetition) + Emotional Involvement  = RESULTS </vt:lpstr>
      <vt:lpstr>Become a Business Owner/UFO</vt:lpstr>
      <vt:lpstr>Choose YOUR Major at Market America University</vt:lpstr>
      <vt:lpstr>Leverage</vt:lpstr>
      <vt:lpstr>SHOW THE PLAN!  (MPCP)</vt:lpstr>
      <vt:lpstr>PowerPoint Presentation</vt:lpstr>
      <vt:lpstr>Base 10, Seven Strong  ($300 a month)</vt:lpstr>
      <vt:lpstr>New Getting Started Guide for Duplication  </vt:lpstr>
      <vt:lpstr>Focus on 3 Products (top 10)</vt:lpstr>
      <vt:lpstr>Home Product Preview or  Portal/Business Presentation</vt:lpstr>
      <vt:lpstr>You Have the Cake (BV)</vt:lpstr>
      <vt:lpstr>Now…..Put the Icing on with IBV</vt:lpstr>
      <vt:lpstr>Building Your Business in 12 Hours</vt:lpstr>
      <vt:lpstr>CONFERENCE CALL/ Free screenshare</vt:lpstr>
      <vt:lpstr>PowerPoint Presentation</vt:lpstr>
    </vt:vector>
  </TitlesOfParts>
  <Company>Heartbeep Inc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 Steps in the PROCESS to KISS!</dc:title>
  <dc:creator>Jacki Blasko</dc:creator>
  <cp:lastModifiedBy>Jacki Blasko</cp:lastModifiedBy>
  <cp:revision>69</cp:revision>
  <cp:lastPrinted>2012-10-17T18:12:44Z</cp:lastPrinted>
  <dcterms:created xsi:type="dcterms:W3CDTF">2012-02-25T17:00:36Z</dcterms:created>
  <dcterms:modified xsi:type="dcterms:W3CDTF">2012-11-06T23:31:57Z</dcterms:modified>
</cp:coreProperties>
</file>